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4"/>
  </p:notesMasterIdLst>
  <p:handoutMasterIdLst>
    <p:handoutMasterId r:id="rId105"/>
  </p:handoutMasterIdLst>
  <p:sldIdLst>
    <p:sldId id="324" r:id="rId2"/>
    <p:sldId id="288" r:id="rId3"/>
    <p:sldId id="392" r:id="rId4"/>
    <p:sldId id="396" r:id="rId5"/>
    <p:sldId id="397" r:id="rId6"/>
    <p:sldId id="421" r:id="rId7"/>
    <p:sldId id="398" r:id="rId8"/>
    <p:sldId id="399" r:id="rId9"/>
    <p:sldId id="400" r:id="rId10"/>
    <p:sldId id="401" r:id="rId11"/>
    <p:sldId id="402" r:id="rId12"/>
    <p:sldId id="403" r:id="rId13"/>
    <p:sldId id="422" r:id="rId14"/>
    <p:sldId id="406" r:id="rId15"/>
    <p:sldId id="423" r:id="rId16"/>
    <p:sldId id="424" r:id="rId17"/>
    <p:sldId id="419" r:id="rId18"/>
    <p:sldId id="413" r:id="rId19"/>
    <p:sldId id="414" r:id="rId20"/>
    <p:sldId id="415" r:id="rId21"/>
    <p:sldId id="420" r:id="rId22"/>
    <p:sldId id="408" r:id="rId23"/>
    <p:sldId id="425" r:id="rId24"/>
    <p:sldId id="426" r:id="rId25"/>
    <p:sldId id="427" r:id="rId26"/>
    <p:sldId id="428" r:id="rId27"/>
    <p:sldId id="429" r:id="rId28"/>
    <p:sldId id="430" r:id="rId29"/>
    <p:sldId id="431" r:id="rId30"/>
    <p:sldId id="432" r:id="rId31"/>
    <p:sldId id="433" r:id="rId32"/>
    <p:sldId id="434" r:id="rId33"/>
    <p:sldId id="435" r:id="rId34"/>
    <p:sldId id="436" r:id="rId35"/>
    <p:sldId id="437" r:id="rId36"/>
    <p:sldId id="438" r:id="rId37"/>
    <p:sldId id="439" r:id="rId38"/>
    <p:sldId id="440" r:id="rId39"/>
    <p:sldId id="441" r:id="rId40"/>
    <p:sldId id="442" r:id="rId41"/>
    <p:sldId id="443" r:id="rId42"/>
    <p:sldId id="444" r:id="rId43"/>
    <p:sldId id="445" r:id="rId44"/>
    <p:sldId id="446" r:id="rId45"/>
    <p:sldId id="447" r:id="rId46"/>
    <p:sldId id="448" r:id="rId47"/>
    <p:sldId id="449" r:id="rId48"/>
    <p:sldId id="450" r:id="rId49"/>
    <p:sldId id="451" r:id="rId50"/>
    <p:sldId id="452" r:id="rId51"/>
    <p:sldId id="453" r:id="rId52"/>
    <p:sldId id="454" r:id="rId53"/>
    <p:sldId id="455" r:id="rId54"/>
    <p:sldId id="456" r:id="rId55"/>
    <p:sldId id="457" r:id="rId56"/>
    <p:sldId id="458" r:id="rId57"/>
    <p:sldId id="459" r:id="rId58"/>
    <p:sldId id="460" r:id="rId59"/>
    <p:sldId id="461" r:id="rId60"/>
    <p:sldId id="462" r:id="rId61"/>
    <p:sldId id="463" r:id="rId62"/>
    <p:sldId id="464" r:id="rId63"/>
    <p:sldId id="465" r:id="rId64"/>
    <p:sldId id="466" r:id="rId65"/>
    <p:sldId id="467" r:id="rId66"/>
    <p:sldId id="468" r:id="rId67"/>
    <p:sldId id="469" r:id="rId68"/>
    <p:sldId id="470" r:id="rId69"/>
    <p:sldId id="471" r:id="rId70"/>
    <p:sldId id="472" r:id="rId71"/>
    <p:sldId id="473" r:id="rId72"/>
    <p:sldId id="474" r:id="rId73"/>
    <p:sldId id="475" r:id="rId74"/>
    <p:sldId id="476" r:id="rId75"/>
    <p:sldId id="477" r:id="rId76"/>
    <p:sldId id="478" r:id="rId77"/>
    <p:sldId id="479" r:id="rId78"/>
    <p:sldId id="480" r:id="rId79"/>
    <p:sldId id="481" r:id="rId80"/>
    <p:sldId id="482" r:id="rId81"/>
    <p:sldId id="483" r:id="rId82"/>
    <p:sldId id="484" r:id="rId83"/>
    <p:sldId id="485" r:id="rId84"/>
    <p:sldId id="486" r:id="rId85"/>
    <p:sldId id="487" r:id="rId86"/>
    <p:sldId id="488" r:id="rId87"/>
    <p:sldId id="489" r:id="rId88"/>
    <p:sldId id="490" r:id="rId89"/>
    <p:sldId id="491" r:id="rId90"/>
    <p:sldId id="492" r:id="rId91"/>
    <p:sldId id="493" r:id="rId92"/>
    <p:sldId id="494" r:id="rId93"/>
    <p:sldId id="495" r:id="rId94"/>
    <p:sldId id="496" r:id="rId95"/>
    <p:sldId id="497" r:id="rId96"/>
    <p:sldId id="498" r:id="rId97"/>
    <p:sldId id="499" r:id="rId98"/>
    <p:sldId id="500" r:id="rId99"/>
    <p:sldId id="501" r:id="rId100"/>
    <p:sldId id="502" r:id="rId101"/>
    <p:sldId id="503" r:id="rId102"/>
    <p:sldId id="417" r:id="rId103"/>
  </p:sldIdLst>
  <p:sldSz cx="12192000" cy="6858000"/>
  <p:notesSz cx="6858000" cy="9144000"/>
  <p:embeddedFontLst>
    <p:embeddedFont>
      <p:font typeface="Microsoft Sans Serif" panose="020B0604020202020204" pitchFamily="34" charset="0"/>
      <p:regular r:id="rId106"/>
    </p:embeddedFont>
    <p:embeddedFont>
      <p:font typeface="Wingdings 3" panose="05040102010807070707" pitchFamily="18" charset="2"/>
      <p:regular r:id="rId107"/>
    </p:embeddedFont>
    <p:embeddedFont>
      <p:font typeface="ＭＳ Ｐゴシック" panose="020B0600070205080204" pitchFamily="34" charset="-128"/>
      <p:regular r:id="rId108"/>
    </p:embeddedFont>
    <p:embeddedFont>
      <p:font typeface="Roboto Condensed Light" panose="02000000000000000000" pitchFamily="2" charset="0"/>
      <p:regular r:id="rId109"/>
      <p:italic r:id="rId110"/>
    </p:embeddedFont>
    <p:embeddedFont>
      <p:font typeface="Wingdings 2" panose="05020102010507070707" pitchFamily="18" charset="2"/>
      <p:regular r:id="rId111"/>
    </p:embeddedFont>
    <p:embeddedFont>
      <p:font typeface="Segoe UI Black" panose="020B0A02040204020203" pitchFamily="34" charset="0"/>
      <p:bold r:id="rId112"/>
      <p:boldItalic r:id="rId113"/>
    </p:embeddedFont>
    <p:embeddedFont>
      <p:font typeface="Open Sans Semibold" pitchFamily="2" charset="0"/>
      <p:bold r:id="rId114"/>
      <p:boldItalic r:id="rId115"/>
    </p:embeddedFont>
    <p:embeddedFont>
      <p:font typeface="Open Sans" pitchFamily="2" charset="0"/>
      <p:regular r:id="rId116"/>
      <p:bold r:id="rId117"/>
      <p:italic r:id="rId118"/>
      <p:boldItalic r:id="rId119"/>
    </p:embeddedFont>
    <p:embeddedFont>
      <p:font typeface="Calibri" panose="020F0502020204030204" pitchFamily="34" charset="0"/>
      <p:regular r:id="rId120"/>
      <p:bold r:id="rId121"/>
      <p:italic r:id="rId122"/>
      <p:boldItalic r:id="rId123"/>
    </p:embeddedFont>
    <p:embeddedFont>
      <p:font typeface="Roboto Condensed" panose="02000000000000000000" pitchFamily="2" charset="0"/>
      <p:regular r:id="rId124"/>
      <p:bold r:id="rId125"/>
      <p:italic r:id="rId126"/>
      <p:boldItalic r:id="rId127"/>
    </p:embeddedFont>
    <p:embeddedFont>
      <p:font typeface="Cambria Math" panose="02040503050406030204" pitchFamily="18" charset="0"/>
      <p:regular r:id="rId128"/>
    </p:embeddedFont>
    <p:embeddedFont>
      <p:font typeface="Consolas" panose="020B0609020204030204" pitchFamily="49" charset="0"/>
      <p:regular r:id="rId129"/>
      <p:bold r:id="rId130"/>
      <p:italic r:id="rId131"/>
      <p:boldItalic r:id="rId1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Nm148cXUZS90w7OUipJwTg==" hashData="BQ6VbqFRrx+Bu+CuhNTK3LLaV4wyzwV1ZVH+kyEQX151OLQlm00pTZkGwmAs/0XO8aq54ne6YEQqwWEIF/giyA=="/>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1457"/>
    <a:srgbClr val="424242"/>
    <a:srgbClr val="F9C5D7"/>
    <a:srgbClr val="F19D19"/>
    <a:srgbClr val="F6E7E6"/>
    <a:srgbClr val="F48CAF"/>
    <a:srgbClr val="B5E61D"/>
    <a:srgbClr val="B84742"/>
    <a:srgbClr val="8BC145"/>
    <a:srgbClr val="00BB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70" autoAdjust="0"/>
    <p:restoredTop sz="94660"/>
  </p:normalViewPr>
  <p:slideViewPr>
    <p:cSldViewPr snapToGrid="0">
      <p:cViewPr varScale="1">
        <p:scale>
          <a:sx n="76" d="100"/>
          <a:sy n="76" d="100"/>
        </p:scale>
        <p:origin x="267" y="57"/>
      </p:cViewPr>
      <p:guideLst/>
    </p:cSldViewPr>
  </p:slideViewPr>
  <p:notesTextViewPr>
    <p:cViewPr>
      <p:scale>
        <a:sx n="1" d="1"/>
        <a:sy n="1" d="1"/>
      </p:scale>
      <p:origin x="0" y="0"/>
    </p:cViewPr>
  </p:notesTextViewPr>
  <p:notesViewPr>
    <p:cSldViewPr snapToGrid="0">
      <p:cViewPr varScale="1">
        <p:scale>
          <a:sx n="54" d="100"/>
          <a:sy n="54"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12.fntdata"/><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font" Target="fonts/font2.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8.fntdata"/><Relationship Id="rId128" Type="http://schemas.openxmlformats.org/officeDocument/2006/relationships/font" Target="fonts/font23.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8.fntdata"/><Relationship Id="rId118" Type="http://schemas.openxmlformats.org/officeDocument/2006/relationships/font" Target="fonts/font13.fntdata"/><Relationship Id="rId134"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font" Target="fonts/font3.fntdata"/><Relationship Id="rId124" Type="http://schemas.openxmlformats.org/officeDocument/2006/relationships/font" Target="fonts/font19.fntdata"/><Relationship Id="rId129" Type="http://schemas.openxmlformats.org/officeDocument/2006/relationships/font" Target="fonts/font24.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9.fntdata"/><Relationship Id="rId119" Type="http://schemas.openxmlformats.org/officeDocument/2006/relationships/font" Target="fonts/font14.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25.fntdata"/><Relationship Id="rId135"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4.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120" Type="http://schemas.openxmlformats.org/officeDocument/2006/relationships/font" Target="fonts/font15.fntdata"/><Relationship Id="rId125" Type="http://schemas.openxmlformats.org/officeDocument/2006/relationships/font" Target="fonts/font2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5.fntdata"/><Relationship Id="rId115" Type="http://schemas.openxmlformats.org/officeDocument/2006/relationships/font" Target="fonts/font10.fntdata"/><Relationship Id="rId131" Type="http://schemas.openxmlformats.org/officeDocument/2006/relationships/font" Target="fonts/font26.fntdata"/><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handoutMaster" Target="handoutMasters/handoutMaster1.xml"/><Relationship Id="rId126"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6.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6.fntdata"/><Relationship Id="rId132" Type="http://schemas.openxmlformats.org/officeDocument/2006/relationships/font" Target="fonts/font27.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1.fntdata"/><Relationship Id="rId127" Type="http://schemas.openxmlformats.org/officeDocument/2006/relationships/font" Target="fonts/font22.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font" Target="fonts/font7.fntdata"/><Relationship Id="rId13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E2921DC-3109-4569-9FE5-3F5BA0747F75}" type="datetimeFigureOut">
              <a:rPr lang="en-US" smtClean="0"/>
              <a:t>2/14/2023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9E4867-9854-45D8-A58B-AED9F0BB4DCA}" type="slidenum">
              <a:rPr lang="en-US" smtClean="0"/>
              <a:t>‹#›</a:t>
            </a:fld>
            <a:endParaRPr lang="en-US"/>
          </a:p>
        </p:txBody>
      </p:sp>
    </p:spTree>
    <p:extLst>
      <p:ext uri="{BB962C8B-B14F-4D97-AF65-F5344CB8AC3E}">
        <p14:creationId xmlns:p14="http://schemas.microsoft.com/office/powerpoint/2010/main" val="38757690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t>2/14/2023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13.jpeg"/><Relationship Id="rId4" Type="http://schemas.openxmlformats.org/officeDocument/2006/relationships/image" Target="../media/image3.png"/><Relationship Id="rId9" Type="http://schemas.microsoft.com/office/2007/relationships/hdphoto" Target="../media/hdphoto1.wdp"/></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5.png"/><Relationship Id="rId10" Type="http://schemas.openxmlformats.org/officeDocument/2006/relationships/image" Target="../media/image15.png"/><Relationship Id="rId4" Type="http://schemas.openxmlformats.org/officeDocument/2006/relationships/image" Target="../media/image4.png"/><Relationship Id="rId9"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1.png"/><Relationship Id="rId4" Type="http://schemas.microsoft.com/office/2007/relationships/hdphoto" Target="../media/hdphoto2.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11"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57059326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0331201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id="{4A8E0F54-DC01-449D-B951-DC7CBAFD9546}"/>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0888083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id="{5F55812D-505A-4B1A-9EB5-16DCD08F2B82}"/>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6457040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6570A8-081D-45CE-A0DD-F78F5EDB0F9B}"/>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8503394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61585978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3162591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B45C91-0DA6-4973-9AEA-FF1388508ACC}"/>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5188163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7E386D9D-B92A-4F40-9089-A1FD00CD387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80652624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BE300026-40E8-4FB1-998A-9CEB5F7A1B8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401228099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53280755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Rupesh G</a:t>
            </a:r>
            <a:r>
              <a:rPr lang="en-US" baseline="0"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Vaishnav</a:t>
            </a:r>
            <a:endPar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2860675" y="6604000"/>
            <a:ext cx="6470651"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#2101CS401 (DAA)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Unit 5 – Graph Algorithm, Branch and Bound, String Matching and NP-Completeness</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a:srcRect t="86739" r="1768" b="3535"/>
          <a:stretch/>
        </p:blipFill>
        <p:spPr>
          <a:xfrm>
            <a:off x="0" y="0"/>
            <a:ext cx="12192000" cy="711201"/>
          </a:xfrm>
          <a:prstGeom prst="rect">
            <a:avLst/>
          </a:prstGeom>
          <a:solidFill>
            <a:srgbClr val="DFDFDF">
              <a:alpha val="49804"/>
            </a:srgbClr>
          </a:solidFill>
          <a:ln>
            <a:noFill/>
          </a:ln>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DFDFDF">
              <a:alpha val="49804"/>
            </a:srgbClr>
          </a:solidFill>
          <a:ln>
            <a:noFill/>
          </a:ln>
        </p:spPr>
        <p:txBody>
          <a:bodyPr vert="horz" lIns="216000" tIns="108000" rIns="216000" bIns="108000" rtlCol="0" anchor="ctr">
            <a:normAutofit/>
          </a:bodyPr>
          <a:lstStyle>
            <a:lvl1pPr>
              <a:defRPr lang="en-US" sz="3400" b="1" dirty="0">
                <a:solidFill>
                  <a:schemeClr val="tx1">
                    <a:lumMod val="90000"/>
                    <a:lumOff val="10000"/>
                  </a:schemeClr>
                </a:solidFill>
                <a:effectLst/>
              </a:defRPr>
            </a:lvl1pPr>
          </a:lstStyle>
          <a:p>
            <a:pPr lvl="0"/>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p:cNvGrpSpPr/>
          <p:nvPr userDrawn="1"/>
        </p:nvGrpSpPr>
        <p:grpSpPr>
          <a:xfrm>
            <a:off x="10511124" y="773255"/>
            <a:ext cx="1596452" cy="598095"/>
            <a:chOff x="8219061" y="-663575"/>
            <a:chExt cx="1596452" cy="598095"/>
          </a:xfrm>
        </p:grpSpPr>
        <p:pic>
          <p:nvPicPr>
            <p:cNvPr id="15" name="Picture 14">
              <a:extLst>
                <a:ext uri="{FF2B5EF4-FFF2-40B4-BE49-F238E27FC236}">
                  <a16:creationId xmlns:a16="http://schemas.microsoft.com/office/drawing/2014/main" id="{23F8D339-A0AA-4150-B7E8-C84E7F2AB7D0}"/>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219061" y="-663575"/>
              <a:ext cx="1560315" cy="587453"/>
            </a:xfrm>
            <a:prstGeom prst="rect">
              <a:avLst/>
            </a:prstGeom>
          </p:spPr>
        </p:pic>
        <p:sp>
          <p:nvSpPr>
            <p:cNvPr id="21" name="Rectangle 20">
              <a:extLst>
                <a:ext uri="{FF2B5EF4-FFF2-40B4-BE49-F238E27FC236}">
                  <a16:creationId xmlns:a16="http://schemas.microsoft.com/office/drawing/2014/main" id="{6112BAB0-1CB8-413D-970D-4F482F1A0EDB}"/>
                </a:ext>
              </a:extLst>
            </p:cNvPr>
            <p:cNvSpPr/>
            <p:nvPr userDrawn="1"/>
          </p:nvSpPr>
          <p:spPr>
            <a:xfrm>
              <a:off x="8219061" y="-652934"/>
              <a:ext cx="1596452" cy="58745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66633316"/>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userDrawn="1"/>
        </p:nvPicPr>
        <p:blipFill>
          <a:blip r:embed="rId10"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11"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65131949"/>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lgn="ctr"/>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hq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85918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r>
              <a:rPr lang="en-US" sz="1800" b="1" dirty="0" smtClean="0"/>
              <a:t>Design and Analysis of Algorithm (DAA)</a:t>
            </a:r>
          </a:p>
          <a:p>
            <a:r>
              <a:rPr lang="en-US" sz="1800" dirty="0" smtClean="0"/>
              <a:t>#2101CS401</a:t>
            </a:r>
            <a:endParaRPr lang="en-US" sz="1800" dirty="0"/>
          </a:p>
        </p:txBody>
      </p:sp>
      <p:pic>
        <p:nvPicPr>
          <p:cNvPr id="21" name="Picture 20" descr="User icon Royalty Free Vector Image - VectorStock">
            <a:extLst>
              <a:ext uri="{FF2B5EF4-FFF2-40B4-BE49-F238E27FC236}">
                <a16:creationId xmlns:a16="http://schemas.microsoft.com/office/drawing/2014/main" id="{A2F1AAAC-C051-4A31-837B-4A9977722A44}"/>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5" name="Picture 4"/>
          <p:cNvPicPr>
            <a:picLocks noChangeAspect="1"/>
          </p:cNvPicPr>
          <p:nvPr userDrawn="1"/>
        </p:nvPicPr>
        <p:blipFill>
          <a:blip r:embed="rId9"/>
          <a:stretch>
            <a:fillRect/>
          </a:stretch>
        </p:blipFill>
        <p:spPr>
          <a:xfrm>
            <a:off x="8565204" y="2657799"/>
            <a:ext cx="2103120" cy="2086689"/>
          </a:xfrm>
          <a:prstGeom prst="rect">
            <a:avLst/>
          </a:prstGeom>
        </p:spPr>
      </p:pic>
      <p:pic>
        <p:nvPicPr>
          <p:cNvPr id="31" name="Picture 30">
            <a:extLst>
              <a:ext uri="{FF2B5EF4-FFF2-40B4-BE49-F238E27FC236}">
                <a16:creationId xmlns:a16="http://schemas.microsoft.com/office/drawing/2014/main" id="{1917B14A-5130-41DB-8F00-6C6611C994DF}"/>
              </a:ext>
            </a:extLst>
          </p:cNvPr>
          <p:cNvPicPr>
            <a:picLocks noChangeAspect="1"/>
          </p:cNvPicPr>
          <p:nvPr userDrawn="1"/>
        </p:nvPicPr>
        <p:blipFill>
          <a:blip r:embed="rId10" cstate="hqprint">
            <a:extLst>
              <a:ext uri="{28A0092B-C50C-407E-A947-70E740481C1C}">
                <a14:useLocalDpi xmlns:a14="http://schemas.microsoft.com/office/drawing/2010/main" val="0"/>
              </a:ext>
            </a:extLst>
          </a:blip>
          <a:stretch>
            <a:fillRect/>
          </a:stretch>
        </p:blipFill>
        <p:spPr>
          <a:xfrm>
            <a:off x="9281434" y="134346"/>
            <a:ext cx="2728975" cy="1027449"/>
          </a:xfrm>
          <a:prstGeom prst="rect">
            <a:avLst/>
          </a:prstGeom>
        </p:spPr>
      </p:pic>
    </p:spTree>
    <p:extLst>
      <p:ext uri="{BB962C8B-B14F-4D97-AF65-F5344CB8AC3E}">
        <p14:creationId xmlns:p14="http://schemas.microsoft.com/office/powerpoint/2010/main" val="11705025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4000" y="106364"/>
            <a:ext cx="11684000" cy="808037"/>
          </a:xfrm>
        </p:spPr>
        <p:txBody>
          <a:bodyPr/>
          <a:lstStyle>
            <a:lvl1pPr algn="l">
              <a:defRPr>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254000" y="990600"/>
            <a:ext cx="11684000" cy="5334000"/>
          </a:xfrm>
        </p:spPr>
        <p:txBody>
          <a:bodyPr>
            <a:normAutofit/>
          </a:bodyPr>
          <a:lstStyle>
            <a:lvl1pPr marL="342900" indent="-342900" algn="just">
              <a:lnSpc>
                <a:spcPct val="110000"/>
              </a:lnSpc>
              <a:spcBef>
                <a:spcPts val="0"/>
              </a:spcBef>
              <a:spcAft>
                <a:spcPts val="600"/>
              </a:spcAft>
              <a:buClrTx/>
              <a:buFont typeface="Wingdings" panose="05000000000000000000" pitchFamily="2" charset="2"/>
              <a:buChar char="§"/>
              <a:defRPr sz="2400">
                <a:latin typeface="+mj-lt"/>
                <a:ea typeface="Times New Roman" panose="02020603050405020304" pitchFamily="18" charset="0"/>
                <a:cs typeface="Times New Roman" panose="02020603050405020304" pitchFamily="18" charset="0"/>
              </a:defRPr>
            </a:lvl1pPr>
            <a:lvl2pPr marL="742950" indent="-285750" algn="just">
              <a:lnSpc>
                <a:spcPct val="110000"/>
              </a:lnSpc>
              <a:spcBef>
                <a:spcPts val="0"/>
              </a:spcBef>
              <a:spcAft>
                <a:spcPts val="600"/>
              </a:spcAft>
              <a:buClrTx/>
              <a:buFont typeface="Arial" panose="020B0604020202020204" pitchFamily="34" charset="0"/>
              <a:buChar char="•"/>
              <a:defRPr sz="2200">
                <a:latin typeface="+mj-lt"/>
                <a:ea typeface="Times New Roman" panose="02020603050405020304" pitchFamily="18" charset="0"/>
                <a:cs typeface="Times New Roman" panose="02020603050405020304" pitchFamily="18" charset="0"/>
              </a:defRPr>
            </a:lvl2pPr>
            <a:lvl3pPr marL="1200150" indent="-285750" algn="just">
              <a:lnSpc>
                <a:spcPct val="110000"/>
              </a:lnSpc>
              <a:spcBef>
                <a:spcPts val="0"/>
              </a:spcBef>
              <a:spcAft>
                <a:spcPts val="600"/>
              </a:spcAft>
              <a:buClrTx/>
              <a:buSzPct val="80000"/>
              <a:buFont typeface="Wingdings" panose="05000000000000000000" pitchFamily="2" charset="2"/>
              <a:buChar char="q"/>
              <a:defRPr sz="2000">
                <a:latin typeface="+mj-lt"/>
                <a:ea typeface="Times New Roman" panose="02020603050405020304" pitchFamily="18" charset="0"/>
                <a:cs typeface="Times New Roman" panose="02020603050405020304" pitchFamily="18" charset="0"/>
              </a:defRPr>
            </a:lvl3pPr>
            <a:lvl4pPr algn="just">
              <a:lnSpc>
                <a:spcPct val="110000"/>
              </a:lnSpc>
              <a:spcBef>
                <a:spcPts val="0"/>
              </a:spcBef>
              <a:spcAft>
                <a:spcPts val="600"/>
              </a:spcAft>
              <a:buClrTx/>
              <a:defRPr sz="1600">
                <a:latin typeface="+mj-lt"/>
                <a:ea typeface="Times New Roman" panose="02020603050405020304" pitchFamily="18" charset="0"/>
                <a:cs typeface="Times New Roman" panose="02020603050405020304" pitchFamily="18" charset="0"/>
              </a:defRPr>
            </a:lvl4pPr>
            <a:lvl5pPr algn="just">
              <a:lnSpc>
                <a:spcPct val="110000"/>
              </a:lnSpc>
              <a:spcBef>
                <a:spcPts val="0"/>
              </a:spcBef>
              <a:spcAft>
                <a:spcPts val="600"/>
              </a:spcAft>
              <a:buClrTx/>
              <a:defRPr sz="1600">
                <a:latin typeface="+mj-lt"/>
                <a:ea typeface="Times New Roman" panose="02020603050405020304" pitchFamily="18" charset="0"/>
                <a:cs typeface="Times New Roman" panose="02020603050405020304" pitchFamily="18"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ktangel 11"/>
          <p:cNvSpPr/>
          <p:nvPr userDrawn="1"/>
        </p:nvSpPr>
        <p:spPr>
          <a:xfrm>
            <a:off x="0" y="6477000"/>
            <a:ext cx="12192000" cy="381000"/>
          </a:xfrm>
          <a:prstGeom prst="rect">
            <a:avLst/>
          </a:prstGeom>
          <a:solidFill>
            <a:srgbClr val="0070C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lgn="ctr">
              <a:defRPr/>
            </a:pPr>
            <a:r>
              <a:rPr lang="en-US" sz="1800" noProof="1" smtClean="0">
                <a:solidFill>
                  <a:srgbClr val="FFFFFF"/>
                </a:solidFill>
                <a:latin typeface="+mj-lt"/>
                <a:ea typeface="Open Sans" panose="020B0606030504020204" pitchFamily="34" charset="0"/>
                <a:cs typeface="Open Sans" panose="020B0606030504020204" pitchFamily="34" charset="0"/>
              </a:rPr>
              <a:t>Basics of Algorithms and Mathematics</a:t>
            </a:r>
            <a:r>
              <a:rPr lang="da-DK" sz="1800" noProof="1" smtClean="0">
                <a:solidFill>
                  <a:srgbClr val="FFFFFF"/>
                </a:solidFill>
                <a:latin typeface="+mj-lt"/>
                <a:ea typeface="Open Sans" panose="020B0606030504020204" pitchFamily="34" charset="0"/>
                <a:cs typeface="Open Sans" panose="020B0606030504020204" pitchFamily="34" charset="0"/>
              </a:rPr>
              <a:t>     </a:t>
            </a:r>
            <a:fld id="{0DFAFC65-7612-4714-8C31-D331BBD2B88A}" type="slidenum">
              <a:rPr lang="da-DK" sz="1800" noProof="1" smtClean="0">
                <a:solidFill>
                  <a:srgbClr val="FFFFFF"/>
                </a:solidFill>
                <a:latin typeface="+mj-lt"/>
                <a:ea typeface="Open Sans" panose="020B0606030504020204" pitchFamily="34" charset="0"/>
                <a:cs typeface="Open Sans" panose="020B0606030504020204" pitchFamily="34" charset="0"/>
              </a:rPr>
              <a:pPr indent="-342900" algn="ctr">
                <a:defRPr/>
              </a:pPr>
              <a:t>‹#›</a:t>
            </a:fld>
            <a:r>
              <a:rPr lang="da-DK" sz="1800" noProof="1" smtClean="0">
                <a:solidFill>
                  <a:srgbClr val="FFFFFF"/>
                </a:solidFill>
                <a:latin typeface="+mj-lt"/>
                <a:ea typeface="Open Sans" panose="020B0606030504020204" pitchFamily="34" charset="0"/>
                <a:cs typeface="Open Sans" panose="020B0606030504020204" pitchFamily="34" charset="0"/>
              </a:rPr>
              <a:t>           Darshan </a:t>
            </a:r>
            <a:r>
              <a:rPr lang="da-DK" sz="1800" noProof="1">
                <a:solidFill>
                  <a:srgbClr val="FFFFFF"/>
                </a:solidFill>
                <a:latin typeface="+mj-lt"/>
                <a:ea typeface="Open Sans" panose="020B0606030504020204" pitchFamily="34" charset="0"/>
                <a:cs typeface="Open Sans" panose="020B0606030504020204" pitchFamily="34" charset="0"/>
              </a:rPr>
              <a:t>Institute of Engineering &amp; </a:t>
            </a:r>
            <a:r>
              <a:rPr lang="da-DK" sz="1800" noProof="1" smtClean="0">
                <a:solidFill>
                  <a:srgbClr val="FFFFFF"/>
                </a:solidFill>
                <a:latin typeface="+mj-lt"/>
                <a:ea typeface="Open Sans" panose="020B0606030504020204" pitchFamily="34" charset="0"/>
                <a:cs typeface="Open Sans" panose="020B0606030504020204" pitchFamily="34" charset="0"/>
              </a:rPr>
              <a:t>Technology</a:t>
            </a:r>
            <a:endParaRPr lang="da-DK" sz="1800" noProof="1">
              <a:solidFill>
                <a:srgbClr val="FFFFFF"/>
              </a:solidFill>
              <a:latin typeface="+mj-lt"/>
              <a:ea typeface="Open Sans" panose="020B0606030504020204" pitchFamily="34" charset="0"/>
              <a:cs typeface="Open Sans" panose="020B0606030504020204" pitchFamily="34" charset="0"/>
            </a:endParaRPr>
          </a:p>
        </p:txBody>
      </p:sp>
      <p:cxnSp>
        <p:nvCxnSpPr>
          <p:cNvPr id="6" name="Straight Connector 5"/>
          <p:cNvCxnSpPr/>
          <p:nvPr userDrawn="1"/>
        </p:nvCxnSpPr>
        <p:spPr>
          <a:xfrm>
            <a:off x="254000" y="914400"/>
            <a:ext cx="1168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552906"/>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A8BEFB-AE5B-48F9-BBAD-B489CDE48C80}" type="slidenum">
              <a:rPr lang="en-US" smtClean="0"/>
              <a:pPr/>
              <a:t>‹#›</a:t>
            </a:fld>
            <a:endParaRPr lang="en-US"/>
          </a:p>
        </p:txBody>
      </p:sp>
    </p:spTree>
    <p:extLst>
      <p:ext uri="{BB962C8B-B14F-4D97-AF65-F5344CB8AC3E}">
        <p14:creationId xmlns:p14="http://schemas.microsoft.com/office/powerpoint/2010/main" val="35041395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Rupesh G</a:t>
            </a:r>
            <a:r>
              <a:rPr lang="en-US" baseline="0"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Vaishnav</a:t>
            </a:r>
            <a:endPar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a:alphaModFix/>
          </a:blip>
          <a:srcRect t="86739" r="1768" b="3535"/>
          <a:stretch/>
        </p:blipFill>
        <p:spPr>
          <a:xfrm>
            <a:off x="0" y="0"/>
            <a:ext cx="12192000" cy="711201"/>
          </a:xfrm>
          <a:prstGeom prst="rect">
            <a:avLst/>
          </a:prstGeom>
          <a:solidFill>
            <a:srgbClr val="F48CAF"/>
          </a:solid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DFDFDF">
              <a:alpha val="49804"/>
            </a:srgbClr>
          </a:solidFill>
          <a:ln>
            <a:noFill/>
          </a:ln>
        </p:spPr>
        <p:txBody>
          <a:bodyPr vert="horz" lIns="216000" tIns="108000" rIns="216000" bIns="108000" rtlCol="0" anchor="ctr">
            <a:normAutofit/>
          </a:bodyPr>
          <a:lstStyle>
            <a:lvl1pPr>
              <a:defRPr lang="en-US" sz="3400" b="1" dirty="0">
                <a:solidFill>
                  <a:schemeClr val="tx1">
                    <a:lumMod val="90000"/>
                    <a:lumOff val="10000"/>
                  </a:schemeClr>
                </a:solidFill>
                <a:effectLst/>
              </a:defRPr>
            </a:lvl1pPr>
          </a:lstStyle>
          <a:p>
            <a:pPr lvl="0"/>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solidFill>
            <a:srgbClr val="DFDFDF">
              <a:alpha val="49804"/>
            </a:srgbClr>
          </a:solidFill>
          <a:ln>
            <a:noFill/>
          </a:ln>
        </p:spPr>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2">
            <a:extLst>
              <a:ext uri="{FF2B5EF4-FFF2-40B4-BE49-F238E27FC236}">
                <a16:creationId xmlns:a16="http://schemas.microsoft.com/office/drawing/2014/main" id="{BF2BE79E-EA17-4AB9-8CB5-714A52A6B2F5}"/>
              </a:ext>
            </a:extLst>
          </p:cNvPr>
          <p:cNvSpPr txBox="1">
            <a:spLocks/>
          </p:cNvSpPr>
          <p:nvPr userDrawn="1"/>
        </p:nvSpPr>
        <p:spPr>
          <a:xfrm>
            <a:off x="2860675" y="6604000"/>
            <a:ext cx="6470651"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#2101CS401 (DAA)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Unit 5 – Graph Algorithm, Branch and Bound, String Matching and NP-Completeness</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grpSp>
        <p:nvGrpSpPr>
          <p:cNvPr id="14" name="Group 13"/>
          <p:cNvGrpSpPr/>
          <p:nvPr userDrawn="1"/>
        </p:nvGrpSpPr>
        <p:grpSpPr>
          <a:xfrm>
            <a:off x="10511124" y="5919977"/>
            <a:ext cx="1596452" cy="598095"/>
            <a:chOff x="8219061" y="-663575"/>
            <a:chExt cx="1596452" cy="598095"/>
          </a:xfrm>
        </p:grpSpPr>
        <p:pic>
          <p:nvPicPr>
            <p:cNvPr id="21" name="Picture 20">
              <a:extLst>
                <a:ext uri="{FF2B5EF4-FFF2-40B4-BE49-F238E27FC236}">
                  <a16:creationId xmlns:a16="http://schemas.microsoft.com/office/drawing/2014/main" id="{23F8D339-A0AA-4150-B7E8-C84E7F2AB7D0}"/>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219061" y="-663575"/>
              <a:ext cx="1560315" cy="587453"/>
            </a:xfrm>
            <a:prstGeom prst="rect">
              <a:avLst/>
            </a:prstGeom>
          </p:spPr>
        </p:pic>
        <p:sp>
          <p:nvSpPr>
            <p:cNvPr id="22" name="Rectangle 21">
              <a:extLst>
                <a:ext uri="{FF2B5EF4-FFF2-40B4-BE49-F238E27FC236}">
                  <a16:creationId xmlns:a16="http://schemas.microsoft.com/office/drawing/2014/main" id="{6112BAB0-1CB8-413D-970D-4F482F1A0EDB}"/>
                </a:ext>
              </a:extLst>
            </p:cNvPr>
            <p:cNvSpPr/>
            <p:nvPr userDrawn="1"/>
          </p:nvSpPr>
          <p:spPr>
            <a:xfrm>
              <a:off x="8219061" y="-652934"/>
              <a:ext cx="1596452" cy="58745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0276124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Rupesh G</a:t>
            </a:r>
            <a:r>
              <a:rPr lang="en-US" baseline="0"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Vaishnav</a:t>
            </a:r>
            <a:endPar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DFDFDF">
              <a:alpha val="49804"/>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2">
            <a:extLst>
              <a:ext uri="{FF2B5EF4-FFF2-40B4-BE49-F238E27FC236}">
                <a16:creationId xmlns:a16="http://schemas.microsoft.com/office/drawing/2014/main" id="{BF2BE79E-EA17-4AB9-8CB5-714A52A6B2F5}"/>
              </a:ext>
            </a:extLst>
          </p:cNvPr>
          <p:cNvSpPr txBox="1">
            <a:spLocks/>
          </p:cNvSpPr>
          <p:nvPr userDrawn="1"/>
        </p:nvSpPr>
        <p:spPr>
          <a:xfrm>
            <a:off x="2860675" y="6604000"/>
            <a:ext cx="6470651"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#2101CS401 (DAA)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Unit 5 – Graph Algorithm, Branch and Bound, String Matching and NP-Completeness</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grpSp>
        <p:nvGrpSpPr>
          <p:cNvPr id="14" name="Group 13"/>
          <p:cNvGrpSpPr/>
          <p:nvPr userDrawn="1"/>
        </p:nvGrpSpPr>
        <p:grpSpPr>
          <a:xfrm>
            <a:off x="98192" y="5919977"/>
            <a:ext cx="1596452" cy="598095"/>
            <a:chOff x="8219061" y="-663575"/>
            <a:chExt cx="1596452" cy="598095"/>
          </a:xfrm>
        </p:grpSpPr>
        <p:pic>
          <p:nvPicPr>
            <p:cNvPr id="21" name="Picture 20">
              <a:extLst>
                <a:ext uri="{FF2B5EF4-FFF2-40B4-BE49-F238E27FC236}">
                  <a16:creationId xmlns:a16="http://schemas.microsoft.com/office/drawing/2014/main" id="{23F8D339-A0AA-4150-B7E8-C84E7F2AB7D0}"/>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8219061" y="-663575"/>
              <a:ext cx="1560315" cy="587453"/>
            </a:xfrm>
            <a:prstGeom prst="rect">
              <a:avLst/>
            </a:prstGeom>
          </p:spPr>
        </p:pic>
        <p:sp>
          <p:nvSpPr>
            <p:cNvPr id="22" name="Rectangle 21">
              <a:extLst>
                <a:ext uri="{FF2B5EF4-FFF2-40B4-BE49-F238E27FC236}">
                  <a16:creationId xmlns:a16="http://schemas.microsoft.com/office/drawing/2014/main" id="{6112BAB0-1CB8-413D-970D-4F482F1A0EDB}"/>
                </a:ext>
              </a:extLst>
            </p:cNvPr>
            <p:cNvSpPr/>
            <p:nvPr userDrawn="1"/>
          </p:nvSpPr>
          <p:spPr>
            <a:xfrm>
              <a:off x="8219061" y="-652934"/>
              <a:ext cx="1596452" cy="58745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686285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10000">
                      <a:srgbClr val="890E4F"/>
                    </a:gs>
                    <a:gs pos="100000">
                      <a:srgbClr val="D81A60"/>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10"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grpSp>
        <p:nvGrpSpPr>
          <p:cNvPr id="15" name="Group 14"/>
          <p:cNvGrpSpPr/>
          <p:nvPr userDrawn="1"/>
        </p:nvGrpSpPr>
        <p:grpSpPr>
          <a:xfrm>
            <a:off x="10511124" y="6171594"/>
            <a:ext cx="1596452" cy="598095"/>
            <a:chOff x="8219061" y="-663575"/>
            <a:chExt cx="1596452" cy="598095"/>
          </a:xfrm>
        </p:grpSpPr>
        <p:pic>
          <p:nvPicPr>
            <p:cNvPr id="16" name="Picture 15">
              <a:extLst>
                <a:ext uri="{FF2B5EF4-FFF2-40B4-BE49-F238E27FC236}">
                  <a16:creationId xmlns:a16="http://schemas.microsoft.com/office/drawing/2014/main" id="{23F8D339-A0AA-4150-B7E8-C84E7F2AB7D0}"/>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8219061" y="-663575"/>
              <a:ext cx="1560315" cy="587453"/>
            </a:xfrm>
            <a:prstGeom prst="rect">
              <a:avLst/>
            </a:prstGeom>
          </p:spPr>
        </p:pic>
        <p:sp>
          <p:nvSpPr>
            <p:cNvPr id="17" name="Rectangle 16">
              <a:extLst>
                <a:ext uri="{FF2B5EF4-FFF2-40B4-BE49-F238E27FC236}">
                  <a16:creationId xmlns:a16="http://schemas.microsoft.com/office/drawing/2014/main" id="{6112BAB0-1CB8-413D-970D-4F482F1A0EDB}"/>
                </a:ext>
              </a:extLst>
            </p:cNvPr>
            <p:cNvSpPr/>
            <p:nvPr userDrawn="1"/>
          </p:nvSpPr>
          <p:spPr>
            <a:xfrm>
              <a:off x="8219061" y="-652934"/>
              <a:ext cx="1596452" cy="58745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0169294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Rupesh G</a:t>
            </a:r>
            <a:r>
              <a:rPr lang="en-US" baseline="0"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Vaishnav</a:t>
            </a:r>
            <a:endPar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14" name="Footer Placeholder 2">
            <a:extLst>
              <a:ext uri="{FF2B5EF4-FFF2-40B4-BE49-F238E27FC236}">
                <a16:creationId xmlns:a16="http://schemas.microsoft.com/office/drawing/2014/main" id="{BF2BE79E-EA17-4AB9-8CB5-714A52A6B2F5}"/>
              </a:ext>
            </a:extLst>
          </p:cNvPr>
          <p:cNvSpPr txBox="1">
            <a:spLocks/>
          </p:cNvSpPr>
          <p:nvPr userDrawn="1"/>
        </p:nvSpPr>
        <p:spPr>
          <a:xfrm>
            <a:off x="2860675" y="6604000"/>
            <a:ext cx="6470651"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#2101CS401 (DAA)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Unit 5 – Graph Algorithm, Branch and Bound, String Matching and NP-Completeness</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grpSp>
        <p:nvGrpSpPr>
          <p:cNvPr id="15" name="Group 14"/>
          <p:cNvGrpSpPr/>
          <p:nvPr userDrawn="1"/>
        </p:nvGrpSpPr>
        <p:grpSpPr>
          <a:xfrm>
            <a:off x="10511124" y="104329"/>
            <a:ext cx="1596452" cy="598095"/>
            <a:chOff x="8219061" y="-663575"/>
            <a:chExt cx="1596452" cy="598095"/>
          </a:xfrm>
        </p:grpSpPr>
        <p:pic>
          <p:nvPicPr>
            <p:cNvPr id="17" name="Picture 16">
              <a:extLst>
                <a:ext uri="{FF2B5EF4-FFF2-40B4-BE49-F238E27FC236}">
                  <a16:creationId xmlns:a16="http://schemas.microsoft.com/office/drawing/2014/main" id="{23F8D339-A0AA-4150-B7E8-C84E7F2AB7D0}"/>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219061" y="-663575"/>
              <a:ext cx="1560315" cy="587453"/>
            </a:xfrm>
            <a:prstGeom prst="rect">
              <a:avLst/>
            </a:prstGeom>
          </p:spPr>
        </p:pic>
        <p:sp>
          <p:nvSpPr>
            <p:cNvPr id="19" name="Rectangle 18">
              <a:extLst>
                <a:ext uri="{FF2B5EF4-FFF2-40B4-BE49-F238E27FC236}">
                  <a16:creationId xmlns:a16="http://schemas.microsoft.com/office/drawing/2014/main" id="{6112BAB0-1CB8-413D-970D-4F482F1A0EDB}"/>
                </a:ext>
              </a:extLst>
            </p:cNvPr>
            <p:cNvSpPr/>
            <p:nvPr userDrawn="1"/>
          </p:nvSpPr>
          <p:spPr>
            <a:xfrm>
              <a:off x="8219061" y="-652934"/>
              <a:ext cx="1596452" cy="58745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7197250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Rupesh G</a:t>
            </a:r>
            <a:r>
              <a:rPr lang="en-US" baseline="0"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Vaishnav</a:t>
            </a:r>
            <a:endPar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91440" y="6593188"/>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14" name="Footer Placeholder 2">
            <a:extLst>
              <a:ext uri="{FF2B5EF4-FFF2-40B4-BE49-F238E27FC236}">
                <a16:creationId xmlns:a16="http://schemas.microsoft.com/office/drawing/2014/main" id="{BF2BE79E-EA17-4AB9-8CB5-714A52A6B2F5}"/>
              </a:ext>
            </a:extLst>
          </p:cNvPr>
          <p:cNvSpPr txBox="1">
            <a:spLocks/>
          </p:cNvSpPr>
          <p:nvPr userDrawn="1"/>
        </p:nvSpPr>
        <p:spPr>
          <a:xfrm>
            <a:off x="2860675" y="6604000"/>
            <a:ext cx="6470651"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#2101CS401 (DAA)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Unit 5 – Graph Algorithm, Branch and Bound, String Matching and NP-Completeness</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grpSp>
        <p:nvGrpSpPr>
          <p:cNvPr id="15" name="Group 14"/>
          <p:cNvGrpSpPr/>
          <p:nvPr userDrawn="1"/>
        </p:nvGrpSpPr>
        <p:grpSpPr>
          <a:xfrm>
            <a:off x="10511124" y="5919977"/>
            <a:ext cx="1596452" cy="598095"/>
            <a:chOff x="8219061" y="-663575"/>
            <a:chExt cx="1596452" cy="598095"/>
          </a:xfrm>
        </p:grpSpPr>
        <p:pic>
          <p:nvPicPr>
            <p:cNvPr id="17" name="Picture 16">
              <a:extLst>
                <a:ext uri="{FF2B5EF4-FFF2-40B4-BE49-F238E27FC236}">
                  <a16:creationId xmlns:a16="http://schemas.microsoft.com/office/drawing/2014/main" id="{23F8D339-A0AA-4150-B7E8-C84E7F2AB7D0}"/>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219061" y="-663575"/>
              <a:ext cx="1560315" cy="587453"/>
            </a:xfrm>
            <a:prstGeom prst="rect">
              <a:avLst/>
            </a:prstGeom>
          </p:spPr>
        </p:pic>
        <p:sp>
          <p:nvSpPr>
            <p:cNvPr id="19" name="Rectangle 18">
              <a:extLst>
                <a:ext uri="{FF2B5EF4-FFF2-40B4-BE49-F238E27FC236}">
                  <a16:creationId xmlns:a16="http://schemas.microsoft.com/office/drawing/2014/main" id="{6112BAB0-1CB8-413D-970D-4F482F1A0EDB}"/>
                </a:ext>
              </a:extLst>
            </p:cNvPr>
            <p:cNvSpPr/>
            <p:nvPr userDrawn="1"/>
          </p:nvSpPr>
          <p:spPr>
            <a:xfrm>
              <a:off x="8219061" y="-652934"/>
              <a:ext cx="1596452" cy="58745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0624780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Rupesh G</a:t>
            </a:r>
            <a:r>
              <a:rPr lang="en-US" baseline="0"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Vaishnav</a:t>
            </a:r>
            <a:endPar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14" name="Footer Placeholder 2">
            <a:extLst>
              <a:ext uri="{FF2B5EF4-FFF2-40B4-BE49-F238E27FC236}">
                <a16:creationId xmlns:a16="http://schemas.microsoft.com/office/drawing/2014/main" id="{BF2BE79E-EA17-4AB9-8CB5-714A52A6B2F5}"/>
              </a:ext>
            </a:extLst>
          </p:cNvPr>
          <p:cNvSpPr txBox="1">
            <a:spLocks/>
          </p:cNvSpPr>
          <p:nvPr userDrawn="1"/>
        </p:nvSpPr>
        <p:spPr>
          <a:xfrm>
            <a:off x="2860675" y="6604000"/>
            <a:ext cx="6470651"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#2101CS401 (DAA)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Unit 5 – Graph Algorithm, Branch and Bound, String Matching and NP-Completeness</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grpSp>
        <p:nvGrpSpPr>
          <p:cNvPr id="15" name="Group 14"/>
          <p:cNvGrpSpPr/>
          <p:nvPr userDrawn="1"/>
        </p:nvGrpSpPr>
        <p:grpSpPr>
          <a:xfrm>
            <a:off x="85918" y="5919977"/>
            <a:ext cx="1596452" cy="598095"/>
            <a:chOff x="8219061" y="-663575"/>
            <a:chExt cx="1596452" cy="598095"/>
          </a:xfrm>
        </p:grpSpPr>
        <p:pic>
          <p:nvPicPr>
            <p:cNvPr id="17" name="Picture 16">
              <a:extLst>
                <a:ext uri="{FF2B5EF4-FFF2-40B4-BE49-F238E27FC236}">
                  <a16:creationId xmlns:a16="http://schemas.microsoft.com/office/drawing/2014/main" id="{23F8D339-A0AA-4150-B7E8-C84E7F2AB7D0}"/>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219061" y="-663575"/>
              <a:ext cx="1560315" cy="587453"/>
            </a:xfrm>
            <a:prstGeom prst="rect">
              <a:avLst/>
            </a:prstGeom>
          </p:spPr>
        </p:pic>
        <p:sp>
          <p:nvSpPr>
            <p:cNvPr id="19" name="Rectangle 18">
              <a:extLst>
                <a:ext uri="{FF2B5EF4-FFF2-40B4-BE49-F238E27FC236}">
                  <a16:creationId xmlns:a16="http://schemas.microsoft.com/office/drawing/2014/main" id="{6112BAB0-1CB8-413D-970D-4F482F1A0EDB}"/>
                </a:ext>
              </a:extLst>
            </p:cNvPr>
            <p:cNvSpPr/>
            <p:nvPr userDrawn="1"/>
          </p:nvSpPr>
          <p:spPr>
            <a:xfrm>
              <a:off x="8219061" y="-652934"/>
              <a:ext cx="1596452" cy="58745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331452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31161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2/14/2023</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67" r:id="rId1"/>
    <p:sldLayoutId id="2147483670" r:id="rId2"/>
    <p:sldLayoutId id="2147483687" r:id="rId3"/>
    <p:sldLayoutId id="2147483688" r:id="rId4"/>
    <p:sldLayoutId id="2147483671" r:id="rId5"/>
    <p:sldLayoutId id="2147483672" r:id="rId6"/>
    <p:sldLayoutId id="2147483689" r:id="rId7"/>
    <p:sldLayoutId id="2147483690" r:id="rId8"/>
    <p:sldLayoutId id="2147483673" r:id="rId9"/>
    <p:sldLayoutId id="2147483691" r:id="rId10"/>
    <p:sldLayoutId id="2147483674" r:id="rId11"/>
    <p:sldLayoutId id="2147483676" r:id="rId12"/>
    <p:sldLayoutId id="2147483677" r:id="rId13"/>
    <p:sldLayoutId id="2147483678" r:id="rId14"/>
    <p:sldLayoutId id="2147483679" r:id="rId15"/>
    <p:sldLayoutId id="2147483681" r:id="rId16"/>
    <p:sldLayoutId id="2147483683" r:id="rId17"/>
    <p:sldLayoutId id="2147483682" r:id="rId18"/>
    <p:sldLayoutId id="2147483684" r:id="rId19"/>
    <p:sldLayoutId id="2147483685" r:id="rId20"/>
    <p:sldLayoutId id="2147483686" r:id="rId21"/>
    <p:sldLayoutId id="2147483692" r:id="rId22"/>
    <p:sldLayoutId id="2147483693" r:id="rId2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6.jfif"/><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3.xml"/><Relationship Id="rId5" Type="http://schemas.openxmlformats.org/officeDocument/2006/relationships/image" Target="NULL"/><Relationship Id="rId4" Type="http://schemas.openxmlformats.org/officeDocument/2006/relationships/image" Target="NUL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3.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4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3.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43.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3.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44.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3.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45.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image" Target="NULL"/><Relationship Id="rId16" Type="http://schemas.openxmlformats.org/officeDocument/2006/relationships/image" Target="NULL"/><Relationship Id="rId1" Type="http://schemas.openxmlformats.org/officeDocument/2006/relationships/slideLayout" Target="../slideLayouts/slideLayout3.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3.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6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6.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20.png"/><Relationship Id="rId9" Type="http://schemas.openxmlformats.org/officeDocument/2006/relationships/image" Target="NULL"/></Relationships>
</file>

<file path=ppt/slides/_rels/slide87.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media/image21.png"/><Relationship Id="rId2" Type="http://schemas.openxmlformats.org/officeDocument/2006/relationships/image" Target="NULL"/><Relationship Id="rId1" Type="http://schemas.openxmlformats.org/officeDocument/2006/relationships/slideLayout" Target="../slideLayouts/slideLayout6.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88.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media/image22.png"/><Relationship Id="rId2" Type="http://schemas.openxmlformats.org/officeDocument/2006/relationships/image" Target="NULL"/><Relationship Id="rId1" Type="http://schemas.openxmlformats.org/officeDocument/2006/relationships/slideLayout" Target="../slideLayouts/slideLayout6.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8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0.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700F155-879E-4253-A2D1-B37B688D171B}"/>
              </a:ext>
            </a:extLst>
          </p:cNvPr>
          <p:cNvSpPr>
            <a:spLocks noGrp="1"/>
          </p:cNvSpPr>
          <p:nvPr>
            <p:ph type="ctrTitle"/>
          </p:nvPr>
        </p:nvSpPr>
        <p:spPr>
          <a:xfrm>
            <a:off x="559489" y="1122363"/>
            <a:ext cx="7455700" cy="3740801"/>
          </a:xfrm>
        </p:spPr>
        <p:txBody>
          <a:bodyPr/>
          <a:lstStyle/>
          <a:p>
            <a:r>
              <a:rPr lang="en-US" sz="4000" b="0" dirty="0" smtClean="0"/>
              <a:t>Unit-5:</a:t>
            </a:r>
            <a:r>
              <a:rPr lang="en-US" sz="4000" dirty="0" smtClean="0"/>
              <a:t> </a:t>
            </a:r>
            <a:r>
              <a:rPr lang="en-US" sz="4000" b="0" dirty="0">
                <a:effectLst/>
                <a:latin typeface="+mn-lt"/>
              </a:rPr>
              <a:t>Graph Algorithm, Branch and Bound, String Matching and </a:t>
            </a:r>
            <a:r>
              <a:rPr lang="en-US" sz="4000" b="0" dirty="0" smtClean="0">
                <a:effectLst/>
                <a:latin typeface="+mn-lt"/>
              </a:rPr>
              <a:t>NP-Completeness</a:t>
            </a:r>
            <a:endParaRPr lang="en-US" sz="4000" b="0" dirty="0">
              <a:latin typeface="+mn-lt"/>
            </a:endParaRPr>
          </a:p>
        </p:txBody>
      </p:sp>
      <p:sp>
        <p:nvSpPr>
          <p:cNvPr id="10" name="Text Placeholder 9">
            <a:extLst>
              <a:ext uri="{FF2B5EF4-FFF2-40B4-BE49-F238E27FC236}">
                <a16:creationId xmlns:a16="http://schemas.microsoft.com/office/drawing/2014/main" id="{91BCC6A4-CA58-4C8C-86C4-5A5EA7071D0F}"/>
              </a:ext>
            </a:extLst>
          </p:cNvPr>
          <p:cNvSpPr>
            <a:spLocks noGrp="1"/>
          </p:cNvSpPr>
          <p:nvPr>
            <p:ph type="body" sz="quarter" idx="11"/>
          </p:nvPr>
        </p:nvSpPr>
        <p:spPr/>
        <p:txBody>
          <a:bodyPr/>
          <a:lstStyle/>
          <a:p>
            <a:r>
              <a:rPr lang="en-US" dirty="0" smtClean="0"/>
              <a:t>rupesh.vaishnav@darshan.ac.in</a:t>
            </a:r>
            <a:endParaRPr lang="en-US" dirty="0"/>
          </a:p>
        </p:txBody>
      </p:sp>
      <p:sp>
        <p:nvSpPr>
          <p:cNvPr id="11" name="Text Placeholder 10">
            <a:extLst>
              <a:ext uri="{FF2B5EF4-FFF2-40B4-BE49-F238E27FC236}">
                <a16:creationId xmlns:a16="http://schemas.microsoft.com/office/drawing/2014/main" id="{73DAF969-5487-4485-9486-76BDA533800E}"/>
              </a:ext>
            </a:extLst>
          </p:cNvPr>
          <p:cNvSpPr>
            <a:spLocks noGrp="1"/>
          </p:cNvSpPr>
          <p:nvPr>
            <p:ph type="body" sz="quarter" idx="12"/>
          </p:nvPr>
        </p:nvSpPr>
        <p:spPr/>
        <p:txBody>
          <a:bodyPr/>
          <a:lstStyle/>
          <a:p>
            <a:r>
              <a:rPr lang="en-US" dirty="0" smtClean="0"/>
              <a:t>9428037452</a:t>
            </a:r>
            <a:endParaRPr lang="en-US" dirty="0"/>
          </a:p>
        </p:txBody>
      </p:sp>
      <p:sp>
        <p:nvSpPr>
          <p:cNvPr id="12" name="Text Placeholder 11">
            <a:extLst>
              <a:ext uri="{FF2B5EF4-FFF2-40B4-BE49-F238E27FC236}">
                <a16:creationId xmlns:a16="http://schemas.microsoft.com/office/drawing/2014/main" id="{CB882FCE-AB64-406E-AD3E-C406330FA233}"/>
              </a:ext>
            </a:extLst>
          </p:cNvPr>
          <p:cNvSpPr>
            <a:spLocks noGrp="1"/>
          </p:cNvSpPr>
          <p:nvPr>
            <p:ph type="body" sz="quarter" idx="13"/>
          </p:nvPr>
        </p:nvSpPr>
        <p:spPr/>
        <p:txBody>
          <a:bodyPr/>
          <a:lstStyle/>
          <a:p>
            <a:r>
              <a:rPr lang="en-US" dirty="0"/>
              <a:t>Computer Engineering </a:t>
            </a:r>
            <a:r>
              <a:rPr lang="en-US" dirty="0" smtClean="0"/>
              <a:t>Department</a:t>
            </a:r>
            <a:endParaRPr lang="en-US" dirty="0"/>
          </a:p>
        </p:txBody>
      </p:sp>
      <p:sp>
        <p:nvSpPr>
          <p:cNvPr id="13" name="Text Placeholder 12">
            <a:extLst>
              <a:ext uri="{FF2B5EF4-FFF2-40B4-BE49-F238E27FC236}">
                <a16:creationId xmlns:a16="http://schemas.microsoft.com/office/drawing/2014/main" id="{C06E432F-88D3-43E4-900F-2EEC807E9E4D}"/>
              </a:ext>
            </a:extLst>
          </p:cNvPr>
          <p:cNvSpPr>
            <a:spLocks noGrp="1"/>
          </p:cNvSpPr>
          <p:nvPr>
            <p:ph type="body" sz="quarter" idx="14"/>
          </p:nvPr>
        </p:nvSpPr>
        <p:spPr/>
        <p:txBody>
          <a:bodyPr/>
          <a:lstStyle/>
          <a:p>
            <a:r>
              <a:rPr lang="en-US" dirty="0" smtClean="0"/>
              <a:t>Rupesh G. Vaishnav</a:t>
            </a:r>
            <a:endParaRPr lang="en-US" dirty="0"/>
          </a:p>
        </p:txBody>
      </p:sp>
      <p:sp>
        <p:nvSpPr>
          <p:cNvPr id="14" name="Text Placeholder 13">
            <a:extLst>
              <a:ext uri="{FF2B5EF4-FFF2-40B4-BE49-F238E27FC236}">
                <a16:creationId xmlns:a16="http://schemas.microsoft.com/office/drawing/2014/main" id="{64FB63FA-504F-4C2F-94BC-4E75D37EEF6A}"/>
              </a:ext>
            </a:extLst>
          </p:cNvPr>
          <p:cNvSpPr>
            <a:spLocks noGrp="1"/>
          </p:cNvSpPr>
          <p:nvPr>
            <p:ph type="body" sz="quarter" idx="16"/>
          </p:nvPr>
        </p:nvSpPr>
        <p:spPr>
          <a:xfrm>
            <a:off x="2756567" y="13855"/>
            <a:ext cx="4572000" cy="734653"/>
          </a:xfrm>
        </p:spPr>
        <p:txBody>
          <a:bodyPr/>
          <a:lstStyle/>
          <a:p>
            <a:r>
              <a:rPr lang="en-US" sz="2000" b="1" dirty="0"/>
              <a:t>Design and Analysis of Algorithm (DAA)</a:t>
            </a:r>
          </a:p>
          <a:p>
            <a:r>
              <a:rPr lang="en-US" sz="2000" dirty="0"/>
              <a:t>#2101CS401</a:t>
            </a:r>
          </a:p>
        </p:txBody>
      </p:sp>
      <p:pic>
        <p:nvPicPr>
          <p:cNvPr id="2" name="Picture Placeholder 1"/>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353569" y="5211251"/>
            <a:ext cx="1353599" cy="1353599"/>
          </a:xfrm>
        </p:spPr>
      </p:pic>
    </p:spTree>
    <p:extLst>
      <p:ext uri="{BB962C8B-B14F-4D97-AF65-F5344CB8AC3E}">
        <p14:creationId xmlns:p14="http://schemas.microsoft.com/office/powerpoint/2010/main" val="15353292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Depth-First Search Algorithm</a:t>
            </a:r>
          </a:p>
        </p:txBody>
      </p:sp>
      <p:sp>
        <p:nvSpPr>
          <p:cNvPr id="3" name="Content Placeholder 2"/>
          <p:cNvSpPr>
            <a:spLocks noGrp="1"/>
          </p:cNvSpPr>
          <p:nvPr>
            <p:ph idx="1"/>
          </p:nvPr>
        </p:nvSpPr>
        <p:spPr>
          <a:solidFill>
            <a:srgbClr val="424242"/>
          </a:solidFill>
        </p:spPr>
        <p:txBody>
          <a:bodyPr/>
          <a:lstStyle/>
          <a:p>
            <a:pPr marL="0" indent="0">
              <a:buNone/>
            </a:pPr>
            <a:r>
              <a:rPr lang="en-US" b="1" dirty="0">
                <a:solidFill>
                  <a:schemeClr val="accent2"/>
                </a:solidFill>
                <a:latin typeface="Consolas" panose="020B0609020204030204" pitchFamily="49" charset="0"/>
              </a:rPr>
              <a:t>procedure </a:t>
            </a:r>
            <a:r>
              <a:rPr lang="en-US" b="1" dirty="0" err="1">
                <a:solidFill>
                  <a:schemeClr val="accent2"/>
                </a:solidFill>
                <a:latin typeface="Consolas" panose="020B0609020204030204" pitchFamily="49" charset="0"/>
              </a:rPr>
              <a:t>dfsearch</a:t>
            </a:r>
            <a:r>
              <a:rPr lang="en-US" b="1" dirty="0">
                <a:solidFill>
                  <a:schemeClr val="accent2"/>
                </a:solidFill>
                <a:latin typeface="Consolas" panose="020B0609020204030204" pitchFamily="49" charset="0"/>
              </a:rPr>
              <a:t>(G)</a:t>
            </a:r>
            <a:endParaRPr lang="en-US" dirty="0">
              <a:solidFill>
                <a:schemeClr val="accent2"/>
              </a:solidFill>
              <a:latin typeface="Consolas" panose="020B0609020204030204" pitchFamily="49" charset="0"/>
            </a:endParaRPr>
          </a:p>
          <a:p>
            <a:pPr marL="0" indent="0">
              <a:buNone/>
            </a:pPr>
            <a:r>
              <a:rPr lang="en-US" dirty="0">
                <a:latin typeface="Consolas" panose="020B0609020204030204" pitchFamily="49" charset="0"/>
              </a:rPr>
              <a:t>   </a:t>
            </a:r>
            <a:r>
              <a:rPr lang="en-US" b="1" dirty="0">
                <a:solidFill>
                  <a:srgbClr val="F9C5D7"/>
                </a:solidFill>
                <a:latin typeface="Consolas" panose="020B0609020204030204" pitchFamily="49" charset="0"/>
              </a:rPr>
              <a:t>for</a:t>
            </a:r>
            <a:r>
              <a:rPr lang="en-US" dirty="0">
                <a:solidFill>
                  <a:srgbClr val="F9C5D7"/>
                </a:solidFill>
                <a:latin typeface="Consolas" panose="020B0609020204030204" pitchFamily="49" charset="0"/>
              </a:rPr>
              <a:t> each v Є N </a:t>
            </a:r>
            <a:r>
              <a:rPr lang="en-US" b="1" dirty="0">
                <a:solidFill>
                  <a:srgbClr val="F9C5D7"/>
                </a:solidFill>
                <a:latin typeface="Consolas" panose="020B0609020204030204" pitchFamily="49" charset="0"/>
              </a:rPr>
              <a:t>do</a:t>
            </a:r>
            <a:endParaRPr lang="en-US" dirty="0">
              <a:solidFill>
                <a:srgbClr val="F9C5D7"/>
              </a:solidFill>
              <a:latin typeface="Consolas" panose="020B0609020204030204" pitchFamily="49" charset="0"/>
            </a:endParaRPr>
          </a:p>
          <a:p>
            <a:pPr marL="0" indent="0">
              <a:buNone/>
            </a:pPr>
            <a:r>
              <a:rPr lang="en-US" b="1" dirty="0">
                <a:solidFill>
                  <a:srgbClr val="F9C5D7"/>
                </a:solidFill>
                <a:latin typeface="Consolas" panose="020B0609020204030204" pitchFamily="49" charset="0"/>
              </a:rPr>
              <a:t>   	</a:t>
            </a:r>
            <a:r>
              <a:rPr lang="en-US" b="1" dirty="0" smtClean="0">
                <a:solidFill>
                  <a:srgbClr val="F9C5D7"/>
                </a:solidFill>
                <a:latin typeface="Consolas" panose="020B0609020204030204" pitchFamily="49" charset="0"/>
              </a:rPr>
              <a:t>	</a:t>
            </a:r>
            <a:r>
              <a:rPr lang="en-US" dirty="0" smtClean="0">
                <a:solidFill>
                  <a:srgbClr val="F9C5D7"/>
                </a:solidFill>
                <a:latin typeface="Consolas" panose="020B0609020204030204" pitchFamily="49" charset="0"/>
              </a:rPr>
              <a:t>mark[v</a:t>
            </a:r>
            <a:r>
              <a:rPr lang="en-US" dirty="0">
                <a:solidFill>
                  <a:srgbClr val="F9C5D7"/>
                </a:solidFill>
                <a:latin typeface="Consolas" panose="020B0609020204030204" pitchFamily="49" charset="0"/>
              </a:rPr>
              <a:t>] ← not-visited</a:t>
            </a:r>
          </a:p>
          <a:p>
            <a:pPr marL="0" indent="0">
              <a:buNone/>
            </a:pPr>
            <a:r>
              <a:rPr lang="en-US" dirty="0">
                <a:solidFill>
                  <a:srgbClr val="F9C5D7"/>
                </a:solidFill>
                <a:latin typeface="Consolas" panose="020B0609020204030204" pitchFamily="49" charset="0"/>
              </a:rPr>
              <a:t>   </a:t>
            </a:r>
            <a:r>
              <a:rPr lang="en-US" b="1" dirty="0">
                <a:solidFill>
                  <a:srgbClr val="F9C5D7"/>
                </a:solidFill>
                <a:latin typeface="Consolas" panose="020B0609020204030204" pitchFamily="49" charset="0"/>
              </a:rPr>
              <a:t>for</a:t>
            </a:r>
            <a:r>
              <a:rPr lang="en-US" dirty="0">
                <a:solidFill>
                  <a:srgbClr val="F9C5D7"/>
                </a:solidFill>
                <a:latin typeface="Consolas" panose="020B0609020204030204" pitchFamily="49" charset="0"/>
              </a:rPr>
              <a:t> each v Є N </a:t>
            </a:r>
            <a:r>
              <a:rPr lang="en-US" b="1" dirty="0">
                <a:solidFill>
                  <a:srgbClr val="F9C5D7"/>
                </a:solidFill>
                <a:latin typeface="Consolas" panose="020B0609020204030204" pitchFamily="49" charset="0"/>
              </a:rPr>
              <a:t>do </a:t>
            </a:r>
            <a:endParaRPr lang="en-US" dirty="0">
              <a:solidFill>
                <a:srgbClr val="F9C5D7"/>
              </a:solidFill>
              <a:latin typeface="Consolas" panose="020B0609020204030204" pitchFamily="49" charset="0"/>
            </a:endParaRPr>
          </a:p>
          <a:p>
            <a:pPr marL="0" indent="0">
              <a:buNone/>
            </a:pPr>
            <a:r>
              <a:rPr lang="en-US" b="1" dirty="0">
                <a:solidFill>
                  <a:srgbClr val="F9C5D7"/>
                </a:solidFill>
                <a:latin typeface="Consolas" panose="020B0609020204030204" pitchFamily="49" charset="0"/>
              </a:rPr>
              <a:t>   </a:t>
            </a:r>
            <a:r>
              <a:rPr lang="en-US" b="1" dirty="0" smtClean="0">
                <a:solidFill>
                  <a:srgbClr val="F9C5D7"/>
                </a:solidFill>
                <a:latin typeface="Consolas" panose="020B0609020204030204" pitchFamily="49" charset="0"/>
              </a:rPr>
              <a:t>		if </a:t>
            </a:r>
            <a:r>
              <a:rPr lang="en-US" dirty="0">
                <a:solidFill>
                  <a:srgbClr val="F9C5D7"/>
                </a:solidFill>
                <a:latin typeface="Consolas" panose="020B0609020204030204" pitchFamily="49" charset="0"/>
              </a:rPr>
              <a:t>mark[v] ≠ visited </a:t>
            </a:r>
          </a:p>
          <a:p>
            <a:pPr marL="0" indent="0">
              <a:buNone/>
            </a:pPr>
            <a:r>
              <a:rPr lang="en-US" b="1" dirty="0">
                <a:solidFill>
                  <a:srgbClr val="F9C5D7"/>
                </a:solidFill>
                <a:latin typeface="Consolas" panose="020B0609020204030204" pitchFamily="49" charset="0"/>
              </a:rPr>
              <a:t>       </a:t>
            </a:r>
            <a:r>
              <a:rPr lang="en-US" b="1" dirty="0" smtClean="0">
                <a:solidFill>
                  <a:srgbClr val="F9C5D7"/>
                </a:solidFill>
                <a:latin typeface="Consolas" panose="020B0609020204030204" pitchFamily="49" charset="0"/>
              </a:rPr>
              <a:t>	then</a:t>
            </a:r>
            <a:r>
              <a:rPr lang="en-US" dirty="0" smtClean="0">
                <a:solidFill>
                  <a:srgbClr val="F9C5D7"/>
                </a:solidFill>
                <a:latin typeface="Consolas" panose="020B0609020204030204" pitchFamily="49" charset="0"/>
              </a:rPr>
              <a:t> </a:t>
            </a:r>
            <a:r>
              <a:rPr lang="en-US" b="1" i="1" dirty="0" err="1">
                <a:solidFill>
                  <a:srgbClr val="00B0F0"/>
                </a:solidFill>
                <a:latin typeface="Consolas" panose="020B0609020204030204" pitchFamily="49" charset="0"/>
              </a:rPr>
              <a:t>dfs</a:t>
            </a:r>
            <a:r>
              <a:rPr lang="en-US" b="1" dirty="0">
                <a:solidFill>
                  <a:srgbClr val="00B0F0"/>
                </a:solidFill>
                <a:latin typeface="Consolas" panose="020B0609020204030204" pitchFamily="49" charset="0"/>
              </a:rPr>
              <a:t>(v)</a:t>
            </a:r>
          </a:p>
          <a:p>
            <a:pPr marL="0" indent="0">
              <a:buNone/>
            </a:pPr>
            <a:r>
              <a:rPr lang="en-US" b="1" dirty="0">
                <a:solidFill>
                  <a:schemeClr val="accent2"/>
                </a:solidFill>
                <a:latin typeface="Consolas" panose="020B0609020204030204" pitchFamily="49" charset="0"/>
              </a:rPr>
              <a:t>procedure </a:t>
            </a:r>
            <a:r>
              <a:rPr lang="en-US" b="1" dirty="0" err="1">
                <a:solidFill>
                  <a:schemeClr val="accent2"/>
                </a:solidFill>
                <a:latin typeface="Consolas" panose="020B0609020204030204" pitchFamily="49" charset="0"/>
              </a:rPr>
              <a:t>dfs</a:t>
            </a:r>
            <a:r>
              <a:rPr lang="en-US" b="1" dirty="0">
                <a:solidFill>
                  <a:schemeClr val="accent2"/>
                </a:solidFill>
                <a:latin typeface="Consolas" panose="020B0609020204030204" pitchFamily="49" charset="0"/>
              </a:rPr>
              <a:t>(v)</a:t>
            </a:r>
            <a:endParaRPr lang="en-US" dirty="0">
              <a:solidFill>
                <a:schemeClr val="accent2"/>
              </a:solidFill>
              <a:latin typeface="Consolas" panose="020B0609020204030204" pitchFamily="49" charset="0"/>
            </a:endParaRPr>
          </a:p>
          <a:p>
            <a:pPr marL="0" indent="0">
              <a:buNone/>
            </a:pPr>
            <a:r>
              <a:rPr lang="en-US" dirty="0">
                <a:solidFill>
                  <a:schemeClr val="accent5"/>
                </a:solidFill>
                <a:latin typeface="Consolas" panose="020B0609020204030204" pitchFamily="49" charset="0"/>
              </a:rPr>
              <a:t>   {Node v has not previously been visited}</a:t>
            </a:r>
          </a:p>
          <a:p>
            <a:pPr marL="0" indent="0">
              <a:buNone/>
            </a:pPr>
            <a:r>
              <a:rPr lang="en-US" dirty="0">
                <a:solidFill>
                  <a:schemeClr val="accent5"/>
                </a:solidFill>
                <a:latin typeface="Consolas" panose="020B0609020204030204" pitchFamily="49" charset="0"/>
              </a:rPr>
              <a:t>   mark[v] ← visited</a:t>
            </a:r>
          </a:p>
          <a:p>
            <a:pPr marL="0" indent="0">
              <a:buNone/>
            </a:pPr>
            <a:r>
              <a:rPr lang="en-US" dirty="0">
                <a:solidFill>
                  <a:schemeClr val="accent5"/>
                </a:solidFill>
                <a:latin typeface="Consolas" panose="020B0609020204030204" pitchFamily="49" charset="0"/>
              </a:rPr>
              <a:t>   </a:t>
            </a:r>
            <a:r>
              <a:rPr lang="en-US" b="1" dirty="0">
                <a:solidFill>
                  <a:schemeClr val="accent5"/>
                </a:solidFill>
                <a:latin typeface="Consolas" panose="020B0609020204030204" pitchFamily="49" charset="0"/>
              </a:rPr>
              <a:t>for </a:t>
            </a:r>
            <a:r>
              <a:rPr lang="en-US" dirty="0">
                <a:solidFill>
                  <a:schemeClr val="accent5"/>
                </a:solidFill>
                <a:latin typeface="Consolas" panose="020B0609020204030204" pitchFamily="49" charset="0"/>
              </a:rPr>
              <a:t>each node w adjacent to v </a:t>
            </a:r>
            <a:r>
              <a:rPr lang="en-US" b="1" dirty="0">
                <a:solidFill>
                  <a:schemeClr val="accent5"/>
                </a:solidFill>
                <a:latin typeface="Consolas" panose="020B0609020204030204" pitchFamily="49" charset="0"/>
              </a:rPr>
              <a:t>do</a:t>
            </a:r>
            <a:endParaRPr lang="en-US" dirty="0">
              <a:solidFill>
                <a:schemeClr val="accent5"/>
              </a:solidFill>
              <a:latin typeface="Consolas" panose="020B0609020204030204" pitchFamily="49" charset="0"/>
            </a:endParaRPr>
          </a:p>
          <a:p>
            <a:pPr marL="0" indent="0">
              <a:buNone/>
            </a:pPr>
            <a:r>
              <a:rPr lang="en-US" b="1" dirty="0">
                <a:solidFill>
                  <a:schemeClr val="accent5"/>
                </a:solidFill>
                <a:latin typeface="Consolas" panose="020B0609020204030204" pitchFamily="49" charset="0"/>
              </a:rPr>
              <a:t>   </a:t>
            </a:r>
            <a:r>
              <a:rPr lang="en-US" b="1" dirty="0" smtClean="0">
                <a:solidFill>
                  <a:schemeClr val="accent5"/>
                </a:solidFill>
                <a:latin typeface="Consolas" panose="020B0609020204030204" pitchFamily="49" charset="0"/>
              </a:rPr>
              <a:t>		if </a:t>
            </a:r>
            <a:r>
              <a:rPr lang="en-US" dirty="0">
                <a:solidFill>
                  <a:schemeClr val="accent5"/>
                </a:solidFill>
                <a:latin typeface="Consolas" panose="020B0609020204030204" pitchFamily="49" charset="0"/>
              </a:rPr>
              <a:t>mark[w] ≠ visited </a:t>
            </a:r>
          </a:p>
          <a:p>
            <a:pPr marL="0" indent="0">
              <a:buNone/>
            </a:pPr>
            <a:r>
              <a:rPr lang="en-US" b="1" dirty="0">
                <a:solidFill>
                  <a:schemeClr val="accent5"/>
                </a:solidFill>
                <a:latin typeface="Consolas" panose="020B0609020204030204" pitchFamily="49" charset="0"/>
              </a:rPr>
              <a:t>       </a:t>
            </a:r>
            <a:r>
              <a:rPr lang="en-US" b="1" dirty="0" smtClean="0">
                <a:solidFill>
                  <a:schemeClr val="accent5"/>
                </a:solidFill>
                <a:latin typeface="Consolas" panose="020B0609020204030204" pitchFamily="49" charset="0"/>
              </a:rPr>
              <a:t>	then</a:t>
            </a:r>
            <a:r>
              <a:rPr lang="en-US" dirty="0" smtClean="0">
                <a:solidFill>
                  <a:schemeClr val="accent5"/>
                </a:solidFill>
                <a:latin typeface="Consolas" panose="020B0609020204030204" pitchFamily="49" charset="0"/>
              </a:rPr>
              <a:t> </a:t>
            </a:r>
            <a:r>
              <a:rPr lang="en-US" b="1" i="1" dirty="0" err="1">
                <a:solidFill>
                  <a:srgbClr val="00B0F0"/>
                </a:solidFill>
                <a:latin typeface="Consolas" panose="020B0609020204030204" pitchFamily="49" charset="0"/>
              </a:rPr>
              <a:t>dfs</a:t>
            </a:r>
            <a:r>
              <a:rPr lang="en-US" b="1" dirty="0">
                <a:solidFill>
                  <a:srgbClr val="00B0F0"/>
                </a:solidFill>
                <a:latin typeface="Consolas" panose="020B0609020204030204" pitchFamily="49" charset="0"/>
              </a:rPr>
              <a:t>(w)</a:t>
            </a:r>
          </a:p>
          <a:p>
            <a:endParaRPr lang="en-US" dirty="0"/>
          </a:p>
        </p:txBody>
      </p:sp>
    </p:spTree>
    <p:extLst>
      <p:ext uri="{BB962C8B-B14F-4D97-AF65-F5344CB8AC3E}">
        <p14:creationId xmlns:p14="http://schemas.microsoft.com/office/powerpoint/2010/main" val="3581960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500"/>
                                        <p:tgtEl>
                                          <p:spTgt spid="3">
                                            <p:txEl>
                                              <p:pRg st="8" end="8"/>
                                            </p:txEl>
                                          </p:spTgt>
                                        </p:tgtEl>
                                      </p:cBhvr>
                                    </p:animEffect>
                                  </p:childTnLst>
                                </p:cTn>
                              </p:par>
                            </p:childTnLst>
                          </p:cTn>
                        </p:par>
                        <p:par>
                          <p:cTn id="41" fill="hold">
                            <p:stCondLst>
                              <p:cond delay="1500"/>
                            </p:stCondLst>
                            <p:childTnLst>
                              <p:par>
                                <p:cTn id="42" presetID="10" presetClass="entr" presetSubtype="0" fill="hold" nodeType="after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childTnLst>
                          </p:cTn>
                        </p:par>
                        <p:par>
                          <p:cTn id="45" fill="hold">
                            <p:stCondLst>
                              <p:cond delay="2000"/>
                            </p:stCondLst>
                            <p:childTnLst>
                              <p:par>
                                <p:cTn id="46" presetID="10" presetClass="entr" presetSubtype="0" fill="hold" nodeType="afterEffect">
                                  <p:stCondLst>
                                    <p:cond delay="0"/>
                                  </p:stCondLst>
                                  <p:childTnLst>
                                    <p:set>
                                      <p:cBhvr>
                                        <p:cTn id="47" dur="1" fill="hold">
                                          <p:stCondLst>
                                            <p:cond delay="0"/>
                                          </p:stCondLst>
                                        </p:cTn>
                                        <p:tgtEl>
                                          <p:spTgt spid="3">
                                            <p:txEl>
                                              <p:pRg st="10" end="10"/>
                                            </p:txEl>
                                          </p:spTgt>
                                        </p:tgtEl>
                                        <p:attrNameLst>
                                          <p:attrName>style.visibility</p:attrName>
                                        </p:attrNameLst>
                                      </p:cBhvr>
                                      <p:to>
                                        <p:strVal val="visible"/>
                                      </p:to>
                                    </p:set>
                                    <p:animEffect transition="in" filter="fade">
                                      <p:cBhvr>
                                        <p:cTn id="48" dur="500"/>
                                        <p:tgtEl>
                                          <p:spTgt spid="3">
                                            <p:txEl>
                                              <p:pRg st="10" end="10"/>
                                            </p:txEl>
                                          </p:spTgt>
                                        </p:tgtEl>
                                      </p:cBhvr>
                                    </p:animEffect>
                                  </p:childTnLst>
                                </p:cTn>
                              </p:par>
                            </p:childTnLst>
                          </p:cTn>
                        </p:par>
                        <p:par>
                          <p:cTn id="49" fill="hold">
                            <p:stCondLst>
                              <p:cond delay="2500"/>
                            </p:stCondLst>
                            <p:childTnLst>
                              <p:par>
                                <p:cTn id="50" presetID="10" presetClass="entr" presetSubtype="0" fill="hold" nodeType="after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Hamiltonian Cycles</a:t>
            </a:r>
          </a:p>
        </p:txBody>
      </p:sp>
      <p:sp>
        <p:nvSpPr>
          <p:cNvPr id="3" name="Content Placeholder 2"/>
          <p:cNvSpPr>
            <a:spLocks noGrp="1"/>
          </p:cNvSpPr>
          <p:nvPr>
            <p:ph idx="1"/>
          </p:nvPr>
        </p:nvSpPr>
        <p:spPr/>
        <p:txBody>
          <a:bodyPr/>
          <a:lstStyle/>
          <a:p>
            <a:r>
              <a:rPr lang="en-US" dirty="0"/>
              <a:t>It takes time proportional to 𝑛, because there are </a:t>
            </a:r>
            <a:r>
              <a:rPr lang="en-US" dirty="0">
                <a:solidFill>
                  <a:srgbClr val="AD1457"/>
                </a:solidFill>
              </a:rPr>
              <a:t>𝑛 vertices to count and 𝑛 edges to check</a:t>
            </a:r>
            <a:r>
              <a:rPr lang="en-US" dirty="0"/>
              <a:t>. 𝑛 is a polynomial, so the check runs in polynomial time.</a:t>
            </a:r>
          </a:p>
          <a:p>
            <a:r>
              <a:rPr lang="en-US" dirty="0" smtClean="0"/>
              <a:t>To </a:t>
            </a:r>
            <a:r>
              <a:rPr lang="en-US" dirty="0"/>
              <a:t>find a Hamiltonian cycle from the given graph</a:t>
            </a:r>
            <a:r>
              <a:rPr lang="en-US" dirty="0" smtClean="0"/>
              <a:t>: There </a:t>
            </a:r>
            <a:r>
              <a:rPr lang="en-US" dirty="0"/>
              <a:t>are </a:t>
            </a:r>
            <a:r>
              <a:rPr lang="en-US" dirty="0">
                <a:solidFill>
                  <a:srgbClr val="AD1457"/>
                </a:solidFill>
              </a:rPr>
              <a:t>𝑛! different sequences of vertices </a:t>
            </a:r>
            <a:r>
              <a:rPr lang="en-US" dirty="0"/>
              <a:t>that might be Hamiltonian paths in a given 𝑛-vertex graph, so a brute force search algorithm that tests all possible sequences can not be solved in polynomial time</a:t>
            </a:r>
            <a:r>
              <a:rPr lang="en-US" dirty="0" smtClean="0"/>
              <a:t>.</a:t>
            </a:r>
          </a:p>
          <a:p>
            <a:r>
              <a:rPr lang="en-US" dirty="0"/>
              <a:t>In the </a:t>
            </a:r>
            <a:r>
              <a:rPr lang="en-US" dirty="0">
                <a:solidFill>
                  <a:srgbClr val="AD1457"/>
                </a:solidFill>
              </a:rPr>
              <a:t>traveling salesman Problem</a:t>
            </a:r>
            <a:r>
              <a:rPr lang="en-US" dirty="0"/>
              <a:t>, a salesman must visits n cities. </a:t>
            </a:r>
          </a:p>
          <a:p>
            <a:r>
              <a:rPr lang="en-US" dirty="0"/>
              <a:t>We can say that </a:t>
            </a:r>
            <a:r>
              <a:rPr lang="en-US" dirty="0">
                <a:solidFill>
                  <a:srgbClr val="AD1457"/>
                </a:solidFill>
              </a:rPr>
              <a:t>salesman wishes to make a tour or Hamiltonian cycle</a:t>
            </a:r>
            <a:r>
              <a:rPr lang="en-US" dirty="0"/>
              <a:t>, visiting each city exactly once and finishing at the city he starts from. </a:t>
            </a:r>
          </a:p>
        </p:txBody>
      </p:sp>
    </p:spTree>
    <p:extLst>
      <p:ext uri="{BB962C8B-B14F-4D97-AF65-F5344CB8AC3E}">
        <p14:creationId xmlns:p14="http://schemas.microsoft.com/office/powerpoint/2010/main" val="4022580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Hamiltonian Cycles</a:t>
            </a:r>
          </a:p>
        </p:txBody>
      </p:sp>
      <p:sp>
        <p:nvSpPr>
          <p:cNvPr id="3" name="Content Placeholder 2"/>
          <p:cNvSpPr>
            <a:spLocks noGrp="1"/>
          </p:cNvSpPr>
          <p:nvPr>
            <p:ph idx="1"/>
          </p:nvPr>
        </p:nvSpPr>
        <p:spPr/>
        <p:txBody>
          <a:bodyPr/>
          <a:lstStyle/>
          <a:p>
            <a:r>
              <a:rPr lang="en-US" dirty="0" smtClean="0"/>
              <a:t>In </a:t>
            </a:r>
            <a:r>
              <a:rPr lang="en-US" dirty="0"/>
              <a:t>TSP, we find a tour and check that the tour contains each vertex once. Then the </a:t>
            </a:r>
            <a:r>
              <a:rPr lang="en-US" dirty="0">
                <a:solidFill>
                  <a:srgbClr val="AD1457"/>
                </a:solidFill>
              </a:rPr>
              <a:t>total cost </a:t>
            </a:r>
            <a:r>
              <a:rPr lang="en-US" dirty="0"/>
              <a:t>of the edges of the tour is calculated</a:t>
            </a:r>
            <a:r>
              <a:rPr lang="en-US" dirty="0" smtClean="0"/>
              <a:t>.</a:t>
            </a:r>
          </a:p>
          <a:p>
            <a:r>
              <a:rPr lang="en-US" dirty="0" smtClean="0"/>
              <a:t>How </a:t>
            </a:r>
            <a:r>
              <a:rPr lang="en-US" dirty="0"/>
              <a:t>would you verify that the solution you're given </a:t>
            </a:r>
            <a:r>
              <a:rPr lang="en-US" dirty="0">
                <a:solidFill>
                  <a:srgbClr val="AD1457"/>
                </a:solidFill>
              </a:rPr>
              <a:t>really is the shortest loop? </a:t>
            </a:r>
            <a:r>
              <a:rPr lang="en-US" dirty="0"/>
              <a:t>In other words, how do you know there's not another loop that's shorter than the one given to you? </a:t>
            </a:r>
            <a:endParaRPr lang="en-US" dirty="0" smtClean="0"/>
          </a:p>
          <a:p>
            <a:r>
              <a:rPr lang="en-US" dirty="0" smtClean="0"/>
              <a:t>The </a:t>
            </a:r>
            <a:r>
              <a:rPr lang="en-US" dirty="0">
                <a:solidFill>
                  <a:srgbClr val="AD1457"/>
                </a:solidFill>
              </a:rPr>
              <a:t>only known way to verify that a provided solution </a:t>
            </a:r>
            <a:r>
              <a:rPr lang="en-US" dirty="0"/>
              <a:t>is the shortest possible solution is to actually solve TSP. </a:t>
            </a:r>
            <a:endParaRPr lang="en-US" dirty="0" smtClean="0"/>
          </a:p>
          <a:p>
            <a:r>
              <a:rPr lang="en-US" dirty="0" smtClean="0"/>
              <a:t>Since </a:t>
            </a:r>
            <a:r>
              <a:rPr lang="en-US" dirty="0"/>
              <a:t>it takes </a:t>
            </a:r>
            <a:r>
              <a:rPr lang="en-US" dirty="0">
                <a:solidFill>
                  <a:srgbClr val="AD1457"/>
                </a:solidFill>
              </a:rPr>
              <a:t>exponential time to solve NP</a:t>
            </a:r>
            <a:r>
              <a:rPr lang="en-US" dirty="0"/>
              <a:t>, the solution cannot be checked in polynomial time. Thus this problem is NP-hard, but not in NP.</a:t>
            </a:r>
          </a:p>
        </p:txBody>
      </p:sp>
    </p:spTree>
    <p:extLst>
      <p:ext uri="{BB962C8B-B14F-4D97-AF65-F5344CB8AC3E}">
        <p14:creationId xmlns:p14="http://schemas.microsoft.com/office/powerpoint/2010/main" val="4021301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896232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Depth-First Search - </a:t>
            </a:r>
            <a:r>
              <a:rPr lang="en-US" sz="3200" dirty="0" smtClean="0"/>
              <a:t>Algorithm</a:t>
            </a:r>
            <a:endParaRPr lang="en-US" dirty="0"/>
          </a:p>
        </p:txBody>
      </p:sp>
      <p:sp>
        <p:nvSpPr>
          <p:cNvPr id="3" name="Content Placeholder 2"/>
          <p:cNvSpPr>
            <a:spLocks noGrp="1"/>
          </p:cNvSpPr>
          <p:nvPr>
            <p:ph idx="1"/>
          </p:nvPr>
        </p:nvSpPr>
        <p:spPr>
          <a:xfrm>
            <a:off x="131181" y="863444"/>
            <a:ext cx="6659584" cy="5590565"/>
          </a:xfrm>
          <a:solidFill>
            <a:srgbClr val="424242"/>
          </a:solidFill>
        </p:spPr>
        <p:txBody>
          <a:bodyPr/>
          <a:lstStyle/>
          <a:p>
            <a:pPr marL="457200" indent="-457200">
              <a:buFont typeface="+mj-lt"/>
              <a:buAutoNum type="arabicPeriod"/>
            </a:pPr>
            <a:r>
              <a:rPr lang="en-IN" dirty="0" err="1">
                <a:solidFill>
                  <a:srgbClr val="F9C5D7"/>
                </a:solidFill>
                <a:latin typeface="Consolas" panose="020B0609020204030204" pitchFamily="49" charset="0"/>
              </a:rPr>
              <a:t>dfs</a:t>
            </a:r>
            <a:r>
              <a:rPr lang="en-IN" dirty="0">
                <a:solidFill>
                  <a:srgbClr val="F9C5D7"/>
                </a:solidFill>
                <a:latin typeface="Consolas" panose="020B0609020204030204" pitchFamily="49" charset="0"/>
              </a:rPr>
              <a:t>(1)         </a:t>
            </a:r>
            <a:r>
              <a:rPr lang="en-IN" dirty="0" smtClean="0">
                <a:solidFill>
                  <a:srgbClr val="F9C5D7"/>
                </a:solidFill>
                <a:latin typeface="Consolas" panose="020B0609020204030204" pitchFamily="49" charset="0"/>
              </a:rPr>
              <a:t>	Initial </a:t>
            </a:r>
            <a:r>
              <a:rPr lang="en-IN" dirty="0">
                <a:solidFill>
                  <a:srgbClr val="F9C5D7"/>
                </a:solidFill>
                <a:latin typeface="Consolas" panose="020B0609020204030204" pitchFamily="49" charset="0"/>
              </a:rPr>
              <a:t>call</a:t>
            </a:r>
          </a:p>
          <a:p>
            <a:pPr marL="457200" indent="-457200">
              <a:buFont typeface="+mj-lt"/>
              <a:buAutoNum type="arabicPeriod"/>
            </a:pPr>
            <a:r>
              <a:rPr lang="en-IN" dirty="0">
                <a:solidFill>
                  <a:srgbClr val="F9C5D7"/>
                </a:solidFill>
                <a:latin typeface="Consolas" panose="020B0609020204030204" pitchFamily="49" charset="0"/>
              </a:rPr>
              <a:t>  </a:t>
            </a:r>
            <a:r>
              <a:rPr lang="en-IN" dirty="0" err="1">
                <a:solidFill>
                  <a:srgbClr val="F9C5D7"/>
                </a:solidFill>
                <a:latin typeface="Consolas" panose="020B0609020204030204" pitchFamily="49" charset="0"/>
              </a:rPr>
              <a:t>dfs</a:t>
            </a:r>
            <a:r>
              <a:rPr lang="en-IN" dirty="0">
                <a:solidFill>
                  <a:srgbClr val="F9C5D7"/>
                </a:solidFill>
                <a:latin typeface="Consolas" panose="020B0609020204030204" pitchFamily="49" charset="0"/>
              </a:rPr>
              <a:t>(2)       </a:t>
            </a:r>
            <a:r>
              <a:rPr lang="en-IN" dirty="0" smtClean="0">
                <a:solidFill>
                  <a:srgbClr val="F9C5D7"/>
                </a:solidFill>
                <a:latin typeface="Consolas" panose="020B0609020204030204" pitchFamily="49" charset="0"/>
              </a:rPr>
              <a:t>	recursive </a:t>
            </a:r>
            <a:r>
              <a:rPr lang="en-IN" dirty="0">
                <a:solidFill>
                  <a:srgbClr val="F9C5D7"/>
                </a:solidFill>
                <a:latin typeface="Consolas" panose="020B0609020204030204" pitchFamily="49" charset="0"/>
              </a:rPr>
              <a:t>call</a:t>
            </a:r>
          </a:p>
          <a:p>
            <a:pPr marL="457200" indent="-457200">
              <a:buFont typeface="+mj-lt"/>
              <a:buAutoNum type="arabicPeriod"/>
            </a:pPr>
            <a:r>
              <a:rPr lang="en-IN" dirty="0">
                <a:solidFill>
                  <a:srgbClr val="F9C5D7"/>
                </a:solidFill>
                <a:latin typeface="Consolas" panose="020B0609020204030204" pitchFamily="49" charset="0"/>
              </a:rPr>
              <a:t>    </a:t>
            </a:r>
            <a:r>
              <a:rPr lang="en-IN" dirty="0" err="1">
                <a:solidFill>
                  <a:srgbClr val="F9C5D7"/>
                </a:solidFill>
                <a:latin typeface="Consolas" panose="020B0609020204030204" pitchFamily="49" charset="0"/>
              </a:rPr>
              <a:t>dfs</a:t>
            </a:r>
            <a:r>
              <a:rPr lang="en-IN" dirty="0">
                <a:solidFill>
                  <a:srgbClr val="F9C5D7"/>
                </a:solidFill>
                <a:latin typeface="Consolas" panose="020B0609020204030204" pitchFamily="49" charset="0"/>
              </a:rPr>
              <a:t>(3)     </a:t>
            </a:r>
            <a:r>
              <a:rPr lang="en-IN" dirty="0" smtClean="0">
                <a:solidFill>
                  <a:srgbClr val="F9C5D7"/>
                </a:solidFill>
                <a:latin typeface="Consolas" panose="020B0609020204030204" pitchFamily="49" charset="0"/>
              </a:rPr>
              <a:t>	recursive </a:t>
            </a:r>
            <a:r>
              <a:rPr lang="en-IN" dirty="0">
                <a:solidFill>
                  <a:srgbClr val="F9C5D7"/>
                </a:solidFill>
                <a:latin typeface="Consolas" panose="020B0609020204030204" pitchFamily="49" charset="0"/>
              </a:rPr>
              <a:t>call</a:t>
            </a:r>
          </a:p>
          <a:p>
            <a:pPr marL="457200" indent="-457200">
              <a:buFont typeface="+mj-lt"/>
              <a:buAutoNum type="arabicPeriod"/>
            </a:pPr>
            <a:r>
              <a:rPr lang="en-IN" dirty="0">
                <a:solidFill>
                  <a:srgbClr val="F9C5D7"/>
                </a:solidFill>
                <a:latin typeface="Consolas" panose="020B0609020204030204" pitchFamily="49" charset="0"/>
              </a:rPr>
              <a:t>      </a:t>
            </a:r>
            <a:r>
              <a:rPr lang="en-IN" dirty="0" err="1">
                <a:solidFill>
                  <a:srgbClr val="F9C5D7"/>
                </a:solidFill>
                <a:latin typeface="Consolas" panose="020B0609020204030204" pitchFamily="49" charset="0"/>
              </a:rPr>
              <a:t>dfs</a:t>
            </a:r>
            <a:r>
              <a:rPr lang="en-IN" dirty="0">
                <a:solidFill>
                  <a:srgbClr val="F9C5D7"/>
                </a:solidFill>
                <a:latin typeface="Consolas" panose="020B0609020204030204" pitchFamily="49" charset="0"/>
              </a:rPr>
              <a:t>(6)   </a:t>
            </a:r>
            <a:r>
              <a:rPr lang="en-IN" dirty="0" smtClean="0">
                <a:solidFill>
                  <a:srgbClr val="F9C5D7"/>
                </a:solidFill>
                <a:latin typeface="Consolas" panose="020B0609020204030204" pitchFamily="49" charset="0"/>
              </a:rPr>
              <a:t>	recursive call</a:t>
            </a:r>
          </a:p>
          <a:p>
            <a:pPr marL="457200" indent="-457200">
              <a:buFont typeface="+mj-lt"/>
              <a:buAutoNum type="arabicPeriod"/>
            </a:pPr>
            <a:r>
              <a:rPr lang="en-IN" dirty="0" smtClean="0">
                <a:solidFill>
                  <a:srgbClr val="F9C5D7"/>
                </a:solidFill>
                <a:latin typeface="Consolas" panose="020B0609020204030204" pitchFamily="49" charset="0"/>
              </a:rPr>
              <a:t>        </a:t>
            </a:r>
            <a:r>
              <a:rPr lang="en-IN" dirty="0" err="1" smtClean="0">
                <a:solidFill>
                  <a:srgbClr val="F9C5D7"/>
                </a:solidFill>
                <a:latin typeface="Consolas" panose="020B0609020204030204" pitchFamily="49" charset="0"/>
              </a:rPr>
              <a:t>dfs</a:t>
            </a:r>
            <a:r>
              <a:rPr lang="en-IN" dirty="0" smtClean="0">
                <a:solidFill>
                  <a:srgbClr val="F9C5D7"/>
                </a:solidFill>
                <a:latin typeface="Consolas" panose="020B0609020204030204" pitchFamily="49" charset="0"/>
              </a:rPr>
              <a:t>(5) 	recursive </a:t>
            </a:r>
            <a:r>
              <a:rPr lang="en-IN" dirty="0">
                <a:solidFill>
                  <a:srgbClr val="F9C5D7"/>
                </a:solidFill>
                <a:latin typeface="Consolas" panose="020B0609020204030204" pitchFamily="49" charset="0"/>
              </a:rPr>
              <a:t>call; progress is blocked</a:t>
            </a:r>
          </a:p>
          <a:p>
            <a:pPr marL="457200" indent="-457200">
              <a:buFont typeface="+mj-lt"/>
              <a:buAutoNum type="arabicPeriod"/>
            </a:pPr>
            <a:r>
              <a:rPr lang="en-IN" dirty="0">
                <a:solidFill>
                  <a:srgbClr val="F9C5D7"/>
                </a:solidFill>
                <a:latin typeface="Consolas" panose="020B0609020204030204" pitchFamily="49" charset="0"/>
              </a:rPr>
              <a:t>  </a:t>
            </a:r>
            <a:r>
              <a:rPr lang="en-IN" dirty="0" err="1">
                <a:solidFill>
                  <a:srgbClr val="F9C5D7"/>
                </a:solidFill>
                <a:latin typeface="Consolas" panose="020B0609020204030204" pitchFamily="49" charset="0"/>
              </a:rPr>
              <a:t>dfs</a:t>
            </a:r>
            <a:r>
              <a:rPr lang="en-IN" dirty="0">
                <a:solidFill>
                  <a:srgbClr val="F9C5D7"/>
                </a:solidFill>
                <a:latin typeface="Consolas" panose="020B0609020204030204" pitchFamily="49" charset="0"/>
              </a:rPr>
              <a:t>(4)    </a:t>
            </a:r>
            <a:r>
              <a:rPr lang="en-IN" dirty="0" smtClean="0">
                <a:solidFill>
                  <a:srgbClr val="F9C5D7"/>
                </a:solidFill>
                <a:latin typeface="Consolas" panose="020B0609020204030204" pitchFamily="49" charset="0"/>
              </a:rPr>
              <a:t>		a neighbour </a:t>
            </a:r>
            <a:r>
              <a:rPr lang="en-IN" dirty="0">
                <a:solidFill>
                  <a:srgbClr val="F9C5D7"/>
                </a:solidFill>
                <a:latin typeface="Consolas" panose="020B0609020204030204" pitchFamily="49" charset="0"/>
              </a:rPr>
              <a:t>of </a:t>
            </a:r>
            <a:r>
              <a:rPr lang="en-IN" dirty="0" smtClean="0">
                <a:solidFill>
                  <a:srgbClr val="F9C5D7"/>
                </a:solidFill>
                <a:latin typeface="Consolas" panose="020B0609020204030204" pitchFamily="49" charset="0"/>
              </a:rPr>
              <a:t>node 1 that has </a:t>
            </a:r>
            <a:r>
              <a:rPr lang="en-IN" dirty="0">
                <a:solidFill>
                  <a:srgbClr val="F9C5D7"/>
                </a:solidFill>
                <a:latin typeface="Consolas" panose="020B0609020204030204" pitchFamily="49" charset="0"/>
              </a:rPr>
              <a:t>not been visited</a:t>
            </a:r>
          </a:p>
          <a:p>
            <a:pPr marL="457200" indent="-457200">
              <a:buFont typeface="+mj-lt"/>
              <a:buAutoNum type="arabicPeriod"/>
            </a:pPr>
            <a:r>
              <a:rPr lang="en-IN" dirty="0">
                <a:solidFill>
                  <a:srgbClr val="F9C5D7"/>
                </a:solidFill>
                <a:latin typeface="Consolas" panose="020B0609020204030204" pitchFamily="49" charset="0"/>
              </a:rPr>
              <a:t>    </a:t>
            </a:r>
            <a:r>
              <a:rPr lang="en-IN" dirty="0" err="1">
                <a:solidFill>
                  <a:srgbClr val="F9C5D7"/>
                </a:solidFill>
                <a:latin typeface="Consolas" panose="020B0609020204030204" pitchFamily="49" charset="0"/>
              </a:rPr>
              <a:t>dfs</a:t>
            </a:r>
            <a:r>
              <a:rPr lang="en-IN" dirty="0">
                <a:solidFill>
                  <a:srgbClr val="F9C5D7"/>
                </a:solidFill>
                <a:latin typeface="Consolas" panose="020B0609020204030204" pitchFamily="49" charset="0"/>
              </a:rPr>
              <a:t>(7)     </a:t>
            </a:r>
            <a:r>
              <a:rPr lang="en-IN" dirty="0" smtClean="0">
                <a:solidFill>
                  <a:srgbClr val="F9C5D7"/>
                </a:solidFill>
                <a:latin typeface="Consolas" panose="020B0609020204030204" pitchFamily="49" charset="0"/>
              </a:rPr>
              <a:t>	recursive </a:t>
            </a:r>
            <a:r>
              <a:rPr lang="en-IN" dirty="0">
                <a:solidFill>
                  <a:srgbClr val="F9C5D7"/>
                </a:solidFill>
                <a:latin typeface="Consolas" panose="020B0609020204030204" pitchFamily="49" charset="0"/>
              </a:rPr>
              <a:t>call</a:t>
            </a:r>
          </a:p>
          <a:p>
            <a:pPr marL="457200" indent="-457200">
              <a:buFont typeface="+mj-lt"/>
              <a:buAutoNum type="arabicPeriod"/>
            </a:pPr>
            <a:r>
              <a:rPr lang="en-IN" dirty="0">
                <a:solidFill>
                  <a:srgbClr val="F9C5D7"/>
                </a:solidFill>
                <a:latin typeface="Consolas" panose="020B0609020204030204" pitchFamily="49" charset="0"/>
              </a:rPr>
              <a:t>      </a:t>
            </a:r>
            <a:r>
              <a:rPr lang="en-IN" dirty="0" err="1">
                <a:solidFill>
                  <a:srgbClr val="F9C5D7"/>
                </a:solidFill>
                <a:latin typeface="Consolas" panose="020B0609020204030204" pitchFamily="49" charset="0"/>
              </a:rPr>
              <a:t>dfs</a:t>
            </a:r>
            <a:r>
              <a:rPr lang="en-IN" dirty="0">
                <a:solidFill>
                  <a:srgbClr val="F9C5D7"/>
                </a:solidFill>
                <a:latin typeface="Consolas" panose="020B0609020204030204" pitchFamily="49" charset="0"/>
              </a:rPr>
              <a:t>(8)   </a:t>
            </a:r>
            <a:r>
              <a:rPr lang="en-IN" dirty="0" smtClean="0">
                <a:solidFill>
                  <a:srgbClr val="F9C5D7"/>
                </a:solidFill>
                <a:latin typeface="Consolas" panose="020B0609020204030204" pitchFamily="49" charset="0"/>
              </a:rPr>
              <a:t>	recursive </a:t>
            </a:r>
            <a:r>
              <a:rPr lang="en-IN" dirty="0">
                <a:solidFill>
                  <a:srgbClr val="F9C5D7"/>
                </a:solidFill>
                <a:latin typeface="Consolas" panose="020B0609020204030204" pitchFamily="49" charset="0"/>
              </a:rPr>
              <a:t>call</a:t>
            </a:r>
          </a:p>
          <a:p>
            <a:pPr marL="457200" indent="-457200">
              <a:buFont typeface="+mj-lt"/>
              <a:buAutoNum type="arabicPeriod"/>
            </a:pPr>
            <a:r>
              <a:rPr lang="en-IN" dirty="0">
                <a:solidFill>
                  <a:srgbClr val="F9C5D7"/>
                </a:solidFill>
                <a:latin typeface="Consolas" panose="020B0609020204030204" pitchFamily="49" charset="0"/>
              </a:rPr>
              <a:t>There are no more nodes to visit</a:t>
            </a:r>
          </a:p>
          <a:p>
            <a:endParaRPr lang="en-US" dirty="0"/>
          </a:p>
        </p:txBody>
      </p:sp>
      <p:sp>
        <p:nvSpPr>
          <p:cNvPr id="4" name="Oval 3"/>
          <p:cNvSpPr/>
          <p:nvPr/>
        </p:nvSpPr>
        <p:spPr>
          <a:xfrm>
            <a:off x="8671742" y="974517"/>
            <a:ext cx="540000" cy="540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1</a:t>
            </a:r>
            <a:endParaRPr lang="en-IN" b="1" dirty="0"/>
          </a:p>
        </p:txBody>
      </p:sp>
      <p:sp>
        <p:nvSpPr>
          <p:cNvPr id="5" name="Oval 4"/>
          <p:cNvSpPr/>
          <p:nvPr/>
        </p:nvSpPr>
        <p:spPr>
          <a:xfrm>
            <a:off x="8671742" y="2051767"/>
            <a:ext cx="540000" cy="540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3</a:t>
            </a:r>
            <a:endParaRPr lang="en-IN" b="1" dirty="0"/>
          </a:p>
        </p:txBody>
      </p:sp>
      <p:sp>
        <p:nvSpPr>
          <p:cNvPr id="6" name="Oval 5"/>
          <p:cNvSpPr/>
          <p:nvPr/>
        </p:nvSpPr>
        <p:spPr>
          <a:xfrm>
            <a:off x="7519614" y="2055260"/>
            <a:ext cx="540000" cy="540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2</a:t>
            </a:r>
            <a:endParaRPr lang="en-IN" sz="2400" b="1" dirty="0"/>
          </a:p>
        </p:txBody>
      </p:sp>
      <p:sp>
        <p:nvSpPr>
          <p:cNvPr id="7" name="Oval 6"/>
          <p:cNvSpPr/>
          <p:nvPr/>
        </p:nvSpPr>
        <p:spPr>
          <a:xfrm>
            <a:off x="8671742" y="3129760"/>
            <a:ext cx="540000" cy="540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6</a:t>
            </a:r>
            <a:endParaRPr lang="en-IN" b="1" dirty="0"/>
          </a:p>
        </p:txBody>
      </p:sp>
      <p:sp>
        <p:nvSpPr>
          <p:cNvPr id="8" name="Oval 7"/>
          <p:cNvSpPr/>
          <p:nvPr/>
        </p:nvSpPr>
        <p:spPr>
          <a:xfrm>
            <a:off x="7519614" y="3133253"/>
            <a:ext cx="540000" cy="540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5</a:t>
            </a:r>
            <a:endParaRPr lang="en-IN" b="1" dirty="0"/>
          </a:p>
        </p:txBody>
      </p:sp>
      <p:sp>
        <p:nvSpPr>
          <p:cNvPr id="9" name="Oval 8"/>
          <p:cNvSpPr/>
          <p:nvPr/>
        </p:nvSpPr>
        <p:spPr>
          <a:xfrm>
            <a:off x="9818084" y="2055260"/>
            <a:ext cx="540000" cy="540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4</a:t>
            </a:r>
            <a:endParaRPr lang="en-IN" b="1" dirty="0"/>
          </a:p>
        </p:txBody>
      </p:sp>
      <p:sp>
        <p:nvSpPr>
          <p:cNvPr id="10" name="Oval 9"/>
          <p:cNvSpPr/>
          <p:nvPr/>
        </p:nvSpPr>
        <p:spPr>
          <a:xfrm>
            <a:off x="10970212" y="3129760"/>
            <a:ext cx="540000" cy="540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8</a:t>
            </a:r>
            <a:endParaRPr lang="en-IN" b="1" dirty="0"/>
          </a:p>
        </p:txBody>
      </p:sp>
      <p:sp>
        <p:nvSpPr>
          <p:cNvPr id="11" name="Oval 10"/>
          <p:cNvSpPr/>
          <p:nvPr/>
        </p:nvSpPr>
        <p:spPr>
          <a:xfrm>
            <a:off x="9818084" y="3133253"/>
            <a:ext cx="540000" cy="540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7</a:t>
            </a:r>
            <a:endParaRPr lang="en-IN" b="1" dirty="0"/>
          </a:p>
        </p:txBody>
      </p:sp>
      <p:cxnSp>
        <p:nvCxnSpPr>
          <p:cNvPr id="12" name="Straight Connector 11"/>
          <p:cNvCxnSpPr>
            <a:stCxn id="4" idx="4"/>
            <a:endCxn id="5" idx="0"/>
          </p:cNvCxnSpPr>
          <p:nvPr/>
        </p:nvCxnSpPr>
        <p:spPr>
          <a:xfrm>
            <a:off x="8941742" y="1514517"/>
            <a:ext cx="0" cy="53725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6" idx="0"/>
            <a:endCxn id="4" idx="2"/>
          </p:cNvCxnSpPr>
          <p:nvPr/>
        </p:nvCxnSpPr>
        <p:spPr>
          <a:xfrm flipV="1">
            <a:off x="7789614" y="1244517"/>
            <a:ext cx="882128" cy="81074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 idx="6"/>
            <a:endCxn id="9" idx="0"/>
          </p:cNvCxnSpPr>
          <p:nvPr/>
        </p:nvCxnSpPr>
        <p:spPr>
          <a:xfrm>
            <a:off x="9211742" y="1244517"/>
            <a:ext cx="876342" cy="81074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5" idx="4"/>
            <a:endCxn id="7" idx="0"/>
          </p:cNvCxnSpPr>
          <p:nvPr/>
        </p:nvCxnSpPr>
        <p:spPr>
          <a:xfrm>
            <a:off x="8941742" y="2591767"/>
            <a:ext cx="0" cy="53799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6" idx="4"/>
            <a:endCxn id="8" idx="0"/>
          </p:cNvCxnSpPr>
          <p:nvPr/>
        </p:nvCxnSpPr>
        <p:spPr>
          <a:xfrm>
            <a:off x="7789614" y="2595260"/>
            <a:ext cx="0" cy="53799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6" idx="5"/>
            <a:endCxn id="7" idx="1"/>
          </p:cNvCxnSpPr>
          <p:nvPr/>
        </p:nvCxnSpPr>
        <p:spPr>
          <a:xfrm>
            <a:off x="7980533" y="2516179"/>
            <a:ext cx="770290" cy="69266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6" idx="6"/>
            <a:endCxn id="5" idx="2"/>
          </p:cNvCxnSpPr>
          <p:nvPr/>
        </p:nvCxnSpPr>
        <p:spPr>
          <a:xfrm flipV="1">
            <a:off x="8059614" y="2321767"/>
            <a:ext cx="612128" cy="349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8" idx="6"/>
            <a:endCxn id="7" idx="2"/>
          </p:cNvCxnSpPr>
          <p:nvPr/>
        </p:nvCxnSpPr>
        <p:spPr>
          <a:xfrm flipV="1">
            <a:off x="8059614" y="3399760"/>
            <a:ext cx="612128" cy="349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1" idx="6"/>
            <a:endCxn id="10" idx="2"/>
          </p:cNvCxnSpPr>
          <p:nvPr/>
        </p:nvCxnSpPr>
        <p:spPr>
          <a:xfrm flipV="1">
            <a:off x="10358084" y="3399760"/>
            <a:ext cx="612128" cy="349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9" idx="4"/>
            <a:endCxn id="11" idx="0"/>
          </p:cNvCxnSpPr>
          <p:nvPr/>
        </p:nvCxnSpPr>
        <p:spPr>
          <a:xfrm>
            <a:off x="10088084" y="2595260"/>
            <a:ext cx="0" cy="53799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9" idx="6"/>
            <a:endCxn id="10" idx="0"/>
          </p:cNvCxnSpPr>
          <p:nvPr/>
        </p:nvCxnSpPr>
        <p:spPr>
          <a:xfrm>
            <a:off x="10358084" y="2325260"/>
            <a:ext cx="882128" cy="8045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923314" y="4008313"/>
            <a:ext cx="5133703" cy="1631216"/>
          </a:xfrm>
          <a:prstGeom prst="rect">
            <a:avLst/>
          </a:prstGeom>
          <a:solidFill>
            <a:schemeClr val="bg2">
              <a:lumMod val="85000"/>
            </a:schemeClr>
          </a:solidFill>
        </p:spPr>
        <p:txBody>
          <a:bodyPr wrap="square" rtlCol="0">
            <a:spAutoFit/>
          </a:bodyPr>
          <a:lstStyle/>
          <a:p>
            <a:r>
              <a:rPr lang="en-US" sz="2000" b="1" dirty="0">
                <a:solidFill>
                  <a:srgbClr val="AD1457"/>
                </a:solidFill>
                <a:latin typeface="Consolas" panose="020B0609020204030204" pitchFamily="49" charset="0"/>
              </a:rPr>
              <a:t>procedure </a:t>
            </a:r>
            <a:r>
              <a:rPr lang="en-US" sz="2000" b="1" dirty="0" err="1">
                <a:solidFill>
                  <a:srgbClr val="AD1457"/>
                </a:solidFill>
                <a:latin typeface="Consolas" panose="020B0609020204030204" pitchFamily="49" charset="0"/>
              </a:rPr>
              <a:t>dfs</a:t>
            </a:r>
            <a:r>
              <a:rPr lang="en-US" sz="2000" b="1" dirty="0">
                <a:solidFill>
                  <a:srgbClr val="AD1457"/>
                </a:solidFill>
                <a:latin typeface="Consolas" panose="020B0609020204030204" pitchFamily="49" charset="0"/>
              </a:rPr>
              <a:t>(v)</a:t>
            </a:r>
            <a:endParaRPr lang="en-US" sz="2000" dirty="0">
              <a:solidFill>
                <a:srgbClr val="AD1457"/>
              </a:solidFill>
              <a:latin typeface="Consolas" panose="020B0609020204030204" pitchFamily="49" charset="0"/>
            </a:endParaRPr>
          </a:p>
          <a:p>
            <a:r>
              <a:rPr lang="en-US" sz="2000" dirty="0">
                <a:solidFill>
                  <a:srgbClr val="AD1457"/>
                </a:solidFill>
                <a:latin typeface="Consolas" panose="020B0609020204030204" pitchFamily="49" charset="0"/>
              </a:rPr>
              <a:t> </a:t>
            </a:r>
            <a:r>
              <a:rPr lang="en-US" sz="2000" dirty="0" smtClean="0">
                <a:solidFill>
                  <a:srgbClr val="AD1457"/>
                </a:solidFill>
                <a:latin typeface="Consolas" panose="020B0609020204030204" pitchFamily="49" charset="0"/>
              </a:rPr>
              <a:t>  mark[v</a:t>
            </a:r>
            <a:r>
              <a:rPr lang="en-US" sz="2000" dirty="0">
                <a:solidFill>
                  <a:srgbClr val="AD1457"/>
                </a:solidFill>
                <a:latin typeface="Consolas" panose="020B0609020204030204" pitchFamily="49" charset="0"/>
              </a:rPr>
              <a:t>] ← visited</a:t>
            </a:r>
          </a:p>
          <a:p>
            <a:r>
              <a:rPr lang="en-US" sz="2000" dirty="0">
                <a:solidFill>
                  <a:srgbClr val="AD1457"/>
                </a:solidFill>
                <a:latin typeface="Consolas" panose="020B0609020204030204" pitchFamily="49" charset="0"/>
              </a:rPr>
              <a:t> </a:t>
            </a:r>
            <a:r>
              <a:rPr lang="en-US" sz="2000" dirty="0" smtClean="0">
                <a:solidFill>
                  <a:srgbClr val="AD1457"/>
                </a:solidFill>
                <a:latin typeface="Consolas" panose="020B0609020204030204" pitchFamily="49" charset="0"/>
              </a:rPr>
              <a:t>  </a:t>
            </a:r>
            <a:r>
              <a:rPr lang="en-US" sz="2000" b="1" dirty="0" smtClean="0">
                <a:solidFill>
                  <a:srgbClr val="AD1457"/>
                </a:solidFill>
                <a:latin typeface="Consolas" panose="020B0609020204030204" pitchFamily="49" charset="0"/>
              </a:rPr>
              <a:t>for </a:t>
            </a:r>
            <a:r>
              <a:rPr lang="en-US" sz="2000" dirty="0">
                <a:solidFill>
                  <a:srgbClr val="AD1457"/>
                </a:solidFill>
                <a:latin typeface="Consolas" panose="020B0609020204030204" pitchFamily="49" charset="0"/>
              </a:rPr>
              <a:t>each node w adjacent to </a:t>
            </a:r>
            <a:r>
              <a:rPr lang="en-US" sz="2000" dirty="0" smtClean="0">
                <a:solidFill>
                  <a:srgbClr val="AD1457"/>
                </a:solidFill>
                <a:latin typeface="Consolas" panose="020B0609020204030204" pitchFamily="49" charset="0"/>
              </a:rPr>
              <a:t>v </a:t>
            </a:r>
            <a:r>
              <a:rPr lang="en-US" sz="2000" b="1" dirty="0">
                <a:solidFill>
                  <a:srgbClr val="AD1457"/>
                </a:solidFill>
                <a:latin typeface="Consolas" panose="020B0609020204030204" pitchFamily="49" charset="0"/>
              </a:rPr>
              <a:t>do</a:t>
            </a:r>
            <a:r>
              <a:rPr lang="en-US" sz="2000" dirty="0" smtClean="0">
                <a:solidFill>
                  <a:srgbClr val="AD1457"/>
                </a:solidFill>
                <a:latin typeface="Consolas" panose="020B0609020204030204" pitchFamily="49" charset="0"/>
              </a:rPr>
              <a:t> </a:t>
            </a:r>
          </a:p>
          <a:p>
            <a:r>
              <a:rPr lang="en-US" sz="2000" b="1" dirty="0" smtClean="0">
                <a:solidFill>
                  <a:srgbClr val="AD1457"/>
                </a:solidFill>
                <a:latin typeface="Consolas" panose="020B0609020204030204" pitchFamily="49" charset="0"/>
              </a:rPr>
              <a:t>	if </a:t>
            </a:r>
            <a:r>
              <a:rPr lang="en-US" sz="2000" dirty="0">
                <a:solidFill>
                  <a:srgbClr val="AD1457"/>
                </a:solidFill>
                <a:latin typeface="Consolas" panose="020B0609020204030204" pitchFamily="49" charset="0"/>
              </a:rPr>
              <a:t>mark[w] ≠ visited </a:t>
            </a:r>
            <a:endParaRPr lang="en-US" sz="2000" dirty="0" smtClean="0">
              <a:solidFill>
                <a:srgbClr val="AD1457"/>
              </a:solidFill>
              <a:latin typeface="Consolas" panose="020B0609020204030204" pitchFamily="49" charset="0"/>
            </a:endParaRPr>
          </a:p>
          <a:p>
            <a:r>
              <a:rPr lang="en-US" sz="2000" b="1" dirty="0">
                <a:solidFill>
                  <a:srgbClr val="AD1457"/>
                </a:solidFill>
                <a:latin typeface="Consolas" panose="020B0609020204030204" pitchFamily="49" charset="0"/>
              </a:rPr>
              <a:t> </a:t>
            </a:r>
            <a:r>
              <a:rPr lang="en-US" sz="2000" b="1" dirty="0" smtClean="0">
                <a:solidFill>
                  <a:srgbClr val="AD1457"/>
                </a:solidFill>
                <a:latin typeface="Consolas" panose="020B0609020204030204" pitchFamily="49" charset="0"/>
              </a:rPr>
              <a:t>      then</a:t>
            </a:r>
            <a:r>
              <a:rPr lang="en-US" sz="2000" dirty="0" smtClean="0">
                <a:solidFill>
                  <a:srgbClr val="AD1457"/>
                </a:solidFill>
                <a:latin typeface="Consolas" panose="020B0609020204030204" pitchFamily="49" charset="0"/>
              </a:rPr>
              <a:t> </a:t>
            </a:r>
            <a:r>
              <a:rPr lang="en-US" sz="2000" i="1" dirty="0" err="1">
                <a:solidFill>
                  <a:srgbClr val="AD1457"/>
                </a:solidFill>
                <a:latin typeface="Consolas" panose="020B0609020204030204" pitchFamily="49" charset="0"/>
              </a:rPr>
              <a:t>dfs</a:t>
            </a:r>
            <a:r>
              <a:rPr lang="en-US" sz="2000" dirty="0">
                <a:solidFill>
                  <a:srgbClr val="AD1457"/>
                </a:solidFill>
                <a:latin typeface="Consolas" panose="020B0609020204030204" pitchFamily="49" charset="0"/>
              </a:rPr>
              <a:t>(w</a:t>
            </a:r>
            <a:r>
              <a:rPr lang="en-US" sz="2000" dirty="0" smtClean="0">
                <a:solidFill>
                  <a:srgbClr val="AD1457"/>
                </a:solidFill>
                <a:latin typeface="Consolas" panose="020B0609020204030204" pitchFamily="49" charset="0"/>
              </a:rPr>
              <a:t>)</a:t>
            </a:r>
            <a:endParaRPr lang="en-US" sz="2000" dirty="0">
              <a:solidFill>
                <a:srgbClr val="AD1457"/>
              </a:solidFill>
              <a:latin typeface="Consolas" panose="020B0609020204030204" pitchFamily="49" charset="0"/>
            </a:endParaRPr>
          </a:p>
        </p:txBody>
      </p:sp>
    </p:spTree>
    <p:extLst>
      <p:ext uri="{BB962C8B-B14F-4D97-AF65-F5344CB8AC3E}">
        <p14:creationId xmlns:p14="http://schemas.microsoft.com/office/powerpoint/2010/main" val="361667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mph" presetSubtype="2" fill="hold" nodeType="clickEffect">
                                  <p:stCondLst>
                                    <p:cond delay="0"/>
                                  </p:stCondLst>
                                  <p:childTnLst>
                                    <p:animClr clrSpc="rgb" dir="cw">
                                      <p:cBhvr>
                                        <p:cTn id="11" dur="10" fill="hold"/>
                                        <p:tgtEl>
                                          <p:spTgt spid="4"/>
                                        </p:tgtEl>
                                        <p:attrNameLst>
                                          <p:attrName>fillcolor</p:attrName>
                                        </p:attrNameLst>
                                      </p:cBhvr>
                                      <p:to>
                                        <a:srgbClr val="689331"/>
                                      </p:to>
                                    </p:animClr>
                                    <p:set>
                                      <p:cBhvr>
                                        <p:cTn id="12" dur="10" fill="hold"/>
                                        <p:tgtEl>
                                          <p:spTgt spid="4"/>
                                        </p:tgtEl>
                                        <p:attrNameLst>
                                          <p:attrName>fill.type</p:attrName>
                                        </p:attrNameLst>
                                      </p:cBhvr>
                                      <p:to>
                                        <p:strVal val="solid"/>
                                      </p:to>
                                    </p:set>
                                    <p:set>
                                      <p:cBhvr>
                                        <p:cTn id="13" dur="10" fill="hold"/>
                                        <p:tgtEl>
                                          <p:spTgt spid="4"/>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mph" presetSubtype="2" fill="hold" nodeType="clickEffect">
                                  <p:stCondLst>
                                    <p:cond delay="0"/>
                                  </p:stCondLst>
                                  <p:childTnLst>
                                    <p:animClr clrSpc="rgb" dir="cw">
                                      <p:cBhvr>
                                        <p:cTn id="22" dur="10" fill="hold"/>
                                        <p:tgtEl>
                                          <p:spTgt spid="6"/>
                                        </p:tgtEl>
                                        <p:attrNameLst>
                                          <p:attrName>fillcolor</p:attrName>
                                        </p:attrNameLst>
                                      </p:cBhvr>
                                      <p:to>
                                        <a:srgbClr val="689331"/>
                                      </p:to>
                                    </p:animClr>
                                    <p:set>
                                      <p:cBhvr>
                                        <p:cTn id="23" dur="10" fill="hold"/>
                                        <p:tgtEl>
                                          <p:spTgt spid="6"/>
                                        </p:tgtEl>
                                        <p:attrNameLst>
                                          <p:attrName>fill.type</p:attrName>
                                        </p:attrNameLst>
                                      </p:cBhvr>
                                      <p:to>
                                        <p:strVal val="solid"/>
                                      </p:to>
                                    </p:set>
                                    <p:set>
                                      <p:cBhvr>
                                        <p:cTn id="24" dur="10" fill="hold"/>
                                        <p:tgtEl>
                                          <p:spTgt spid="6"/>
                                        </p:tgtEl>
                                        <p:attrNameLst>
                                          <p:attrName>fill.on</p:attrName>
                                        </p:attrNameLst>
                                      </p:cBhvr>
                                      <p:to>
                                        <p:strVal val="true"/>
                                      </p:to>
                                    </p:set>
                                  </p:childTnLst>
                                </p:cTn>
                              </p:par>
                              <p:par>
                                <p:cTn id="25" presetID="7" presetClass="emph" presetSubtype="2" fill="hold" nodeType="withEffect">
                                  <p:stCondLst>
                                    <p:cond delay="0"/>
                                  </p:stCondLst>
                                  <p:childTnLst>
                                    <p:animClr clrSpc="rgb" dir="cw">
                                      <p:cBhvr>
                                        <p:cTn id="26" dur="10" fill="hold"/>
                                        <p:tgtEl>
                                          <p:spTgt spid="13"/>
                                        </p:tgtEl>
                                        <p:attrNameLst>
                                          <p:attrName>stroke.color</p:attrName>
                                        </p:attrNameLst>
                                      </p:cBhvr>
                                      <p:to>
                                        <a:schemeClr val="accent2"/>
                                      </p:to>
                                    </p:animClr>
                                    <p:set>
                                      <p:cBhvr>
                                        <p:cTn id="27" dur="10" fill="hold"/>
                                        <p:tgtEl>
                                          <p:spTgt spid="13"/>
                                        </p:tgtEl>
                                        <p:attrNameLst>
                                          <p:attrName>stroke.on</p:attrName>
                                        </p:attrNameLst>
                                      </p:cBhvr>
                                      <p:to>
                                        <p:strVal val="tru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fade">
                                      <p:cBhvr>
                                        <p:cTn id="32" dur="500"/>
                                        <p:tgtEl>
                                          <p:spTgt spid="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mph" presetSubtype="2" fill="hold" nodeType="clickEffect">
                                  <p:stCondLst>
                                    <p:cond delay="0"/>
                                  </p:stCondLst>
                                  <p:childTnLst>
                                    <p:animClr clrSpc="rgb" dir="cw">
                                      <p:cBhvr>
                                        <p:cTn id="36" dur="10" fill="hold"/>
                                        <p:tgtEl>
                                          <p:spTgt spid="5"/>
                                        </p:tgtEl>
                                        <p:attrNameLst>
                                          <p:attrName>fillcolor</p:attrName>
                                        </p:attrNameLst>
                                      </p:cBhvr>
                                      <p:to>
                                        <a:srgbClr val="689331"/>
                                      </p:to>
                                    </p:animClr>
                                    <p:set>
                                      <p:cBhvr>
                                        <p:cTn id="37" dur="10" fill="hold"/>
                                        <p:tgtEl>
                                          <p:spTgt spid="5"/>
                                        </p:tgtEl>
                                        <p:attrNameLst>
                                          <p:attrName>fill.type</p:attrName>
                                        </p:attrNameLst>
                                      </p:cBhvr>
                                      <p:to>
                                        <p:strVal val="solid"/>
                                      </p:to>
                                    </p:set>
                                    <p:set>
                                      <p:cBhvr>
                                        <p:cTn id="38" dur="10" fill="hold"/>
                                        <p:tgtEl>
                                          <p:spTgt spid="5"/>
                                        </p:tgtEl>
                                        <p:attrNameLst>
                                          <p:attrName>fill.on</p:attrName>
                                        </p:attrNameLst>
                                      </p:cBhvr>
                                      <p:to>
                                        <p:strVal val="true"/>
                                      </p:to>
                                    </p:set>
                                  </p:childTnLst>
                                </p:cTn>
                              </p:par>
                              <p:par>
                                <p:cTn id="39" presetID="7" presetClass="emph" presetSubtype="2" fill="hold" nodeType="withEffect">
                                  <p:stCondLst>
                                    <p:cond delay="0"/>
                                  </p:stCondLst>
                                  <p:childTnLst>
                                    <p:animClr clrSpc="rgb" dir="cw">
                                      <p:cBhvr>
                                        <p:cTn id="40" dur="10" fill="hold"/>
                                        <p:tgtEl>
                                          <p:spTgt spid="18"/>
                                        </p:tgtEl>
                                        <p:attrNameLst>
                                          <p:attrName>stroke.color</p:attrName>
                                        </p:attrNameLst>
                                      </p:cBhvr>
                                      <p:to>
                                        <a:schemeClr val="accent2"/>
                                      </p:to>
                                    </p:animClr>
                                    <p:set>
                                      <p:cBhvr>
                                        <p:cTn id="41" dur="10" fill="hold"/>
                                        <p:tgtEl>
                                          <p:spTgt spid="18"/>
                                        </p:tgtEl>
                                        <p:attrNameLst>
                                          <p:attrName>stroke.on</p:attrName>
                                        </p:attrNameLst>
                                      </p:cBhvr>
                                      <p:to>
                                        <p:strVal val="true"/>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mph" presetSubtype="2" fill="hold" nodeType="clickEffect">
                                  <p:stCondLst>
                                    <p:cond delay="0"/>
                                  </p:stCondLst>
                                  <p:childTnLst>
                                    <p:animClr clrSpc="rgb" dir="cw">
                                      <p:cBhvr>
                                        <p:cTn id="50" dur="10" fill="hold"/>
                                        <p:tgtEl>
                                          <p:spTgt spid="7"/>
                                        </p:tgtEl>
                                        <p:attrNameLst>
                                          <p:attrName>fillcolor</p:attrName>
                                        </p:attrNameLst>
                                      </p:cBhvr>
                                      <p:to>
                                        <a:srgbClr val="689331"/>
                                      </p:to>
                                    </p:animClr>
                                    <p:set>
                                      <p:cBhvr>
                                        <p:cTn id="51" dur="10" fill="hold"/>
                                        <p:tgtEl>
                                          <p:spTgt spid="7"/>
                                        </p:tgtEl>
                                        <p:attrNameLst>
                                          <p:attrName>fill.type</p:attrName>
                                        </p:attrNameLst>
                                      </p:cBhvr>
                                      <p:to>
                                        <p:strVal val="solid"/>
                                      </p:to>
                                    </p:set>
                                    <p:set>
                                      <p:cBhvr>
                                        <p:cTn id="52" dur="10" fill="hold"/>
                                        <p:tgtEl>
                                          <p:spTgt spid="7"/>
                                        </p:tgtEl>
                                        <p:attrNameLst>
                                          <p:attrName>fill.on</p:attrName>
                                        </p:attrNameLst>
                                      </p:cBhvr>
                                      <p:to>
                                        <p:strVal val="true"/>
                                      </p:to>
                                    </p:set>
                                  </p:childTnLst>
                                </p:cTn>
                              </p:par>
                              <p:par>
                                <p:cTn id="53" presetID="7" presetClass="emph" presetSubtype="2" fill="hold" nodeType="withEffect">
                                  <p:stCondLst>
                                    <p:cond delay="0"/>
                                  </p:stCondLst>
                                  <p:childTnLst>
                                    <p:animClr clrSpc="rgb" dir="cw">
                                      <p:cBhvr>
                                        <p:cTn id="54" dur="10" fill="hold"/>
                                        <p:tgtEl>
                                          <p:spTgt spid="15"/>
                                        </p:tgtEl>
                                        <p:attrNameLst>
                                          <p:attrName>stroke.color</p:attrName>
                                        </p:attrNameLst>
                                      </p:cBhvr>
                                      <p:to>
                                        <a:schemeClr val="accent2"/>
                                      </p:to>
                                    </p:animClr>
                                    <p:set>
                                      <p:cBhvr>
                                        <p:cTn id="55" dur="10" fill="hold"/>
                                        <p:tgtEl>
                                          <p:spTgt spid="15"/>
                                        </p:tgtEl>
                                        <p:attrNameLst>
                                          <p:attrName>stroke.on</p:attrName>
                                        </p:attrNameLst>
                                      </p:cBhvr>
                                      <p:to>
                                        <p:strVal val="true"/>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
                                            <p:txEl>
                                              <p:pRg st="4" end="4"/>
                                            </p:txEl>
                                          </p:spTgt>
                                        </p:tgtEl>
                                        <p:attrNameLst>
                                          <p:attrName>style.visibility</p:attrName>
                                        </p:attrNameLst>
                                      </p:cBhvr>
                                      <p:to>
                                        <p:strVal val="visible"/>
                                      </p:to>
                                    </p:set>
                                    <p:animEffect transition="in" filter="fade">
                                      <p:cBhvr>
                                        <p:cTn id="60" dur="500"/>
                                        <p:tgtEl>
                                          <p:spTgt spid="3">
                                            <p:txEl>
                                              <p:pRg st="4" end="4"/>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mph" presetSubtype="2" fill="hold" nodeType="clickEffect">
                                  <p:stCondLst>
                                    <p:cond delay="0"/>
                                  </p:stCondLst>
                                  <p:childTnLst>
                                    <p:animClr clrSpc="rgb" dir="cw">
                                      <p:cBhvr>
                                        <p:cTn id="64" dur="10" fill="hold"/>
                                        <p:tgtEl>
                                          <p:spTgt spid="8"/>
                                        </p:tgtEl>
                                        <p:attrNameLst>
                                          <p:attrName>fillcolor</p:attrName>
                                        </p:attrNameLst>
                                      </p:cBhvr>
                                      <p:to>
                                        <a:srgbClr val="689331"/>
                                      </p:to>
                                    </p:animClr>
                                    <p:set>
                                      <p:cBhvr>
                                        <p:cTn id="65" dur="10" fill="hold"/>
                                        <p:tgtEl>
                                          <p:spTgt spid="8"/>
                                        </p:tgtEl>
                                        <p:attrNameLst>
                                          <p:attrName>fill.type</p:attrName>
                                        </p:attrNameLst>
                                      </p:cBhvr>
                                      <p:to>
                                        <p:strVal val="solid"/>
                                      </p:to>
                                    </p:set>
                                    <p:set>
                                      <p:cBhvr>
                                        <p:cTn id="66" dur="10" fill="hold"/>
                                        <p:tgtEl>
                                          <p:spTgt spid="8"/>
                                        </p:tgtEl>
                                        <p:attrNameLst>
                                          <p:attrName>fill.on</p:attrName>
                                        </p:attrNameLst>
                                      </p:cBhvr>
                                      <p:to>
                                        <p:strVal val="true"/>
                                      </p:to>
                                    </p:set>
                                  </p:childTnLst>
                                </p:cTn>
                              </p:par>
                              <p:par>
                                <p:cTn id="67" presetID="7" presetClass="emph" presetSubtype="2" fill="hold" nodeType="withEffect">
                                  <p:stCondLst>
                                    <p:cond delay="0"/>
                                  </p:stCondLst>
                                  <p:childTnLst>
                                    <p:animClr clrSpc="rgb" dir="cw">
                                      <p:cBhvr>
                                        <p:cTn id="68" dur="10" fill="hold"/>
                                        <p:tgtEl>
                                          <p:spTgt spid="19"/>
                                        </p:tgtEl>
                                        <p:attrNameLst>
                                          <p:attrName>stroke.color</p:attrName>
                                        </p:attrNameLst>
                                      </p:cBhvr>
                                      <p:to>
                                        <a:schemeClr val="accent2"/>
                                      </p:to>
                                    </p:animClr>
                                    <p:set>
                                      <p:cBhvr>
                                        <p:cTn id="69" dur="10" fill="hold"/>
                                        <p:tgtEl>
                                          <p:spTgt spid="19"/>
                                        </p:tgtEl>
                                        <p:attrNameLst>
                                          <p:attrName>stroke.on</p:attrName>
                                        </p:attrNameLst>
                                      </p:cBhvr>
                                      <p:to>
                                        <p:strVal val="true"/>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3">
                                            <p:txEl>
                                              <p:pRg st="5" end="5"/>
                                            </p:txEl>
                                          </p:spTgt>
                                        </p:tgtEl>
                                        <p:attrNameLst>
                                          <p:attrName>style.visibility</p:attrName>
                                        </p:attrNameLst>
                                      </p:cBhvr>
                                      <p:to>
                                        <p:strVal val="visible"/>
                                      </p:to>
                                    </p:set>
                                    <p:animEffect transition="in" filter="fade">
                                      <p:cBhvr>
                                        <p:cTn id="74" dur="500"/>
                                        <p:tgtEl>
                                          <p:spTgt spid="3">
                                            <p:txEl>
                                              <p:pRg st="5" end="5"/>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mph" presetSubtype="2" fill="hold" nodeType="clickEffect">
                                  <p:stCondLst>
                                    <p:cond delay="0"/>
                                  </p:stCondLst>
                                  <p:childTnLst>
                                    <p:animClr clrSpc="rgb" dir="cw">
                                      <p:cBhvr>
                                        <p:cTn id="78" dur="10" fill="hold"/>
                                        <p:tgtEl>
                                          <p:spTgt spid="9"/>
                                        </p:tgtEl>
                                        <p:attrNameLst>
                                          <p:attrName>fillcolor</p:attrName>
                                        </p:attrNameLst>
                                      </p:cBhvr>
                                      <p:to>
                                        <a:srgbClr val="689331"/>
                                      </p:to>
                                    </p:animClr>
                                    <p:set>
                                      <p:cBhvr>
                                        <p:cTn id="79" dur="10" fill="hold"/>
                                        <p:tgtEl>
                                          <p:spTgt spid="9"/>
                                        </p:tgtEl>
                                        <p:attrNameLst>
                                          <p:attrName>fill.type</p:attrName>
                                        </p:attrNameLst>
                                      </p:cBhvr>
                                      <p:to>
                                        <p:strVal val="solid"/>
                                      </p:to>
                                    </p:set>
                                    <p:set>
                                      <p:cBhvr>
                                        <p:cTn id="80" dur="10" fill="hold"/>
                                        <p:tgtEl>
                                          <p:spTgt spid="9"/>
                                        </p:tgtEl>
                                        <p:attrNameLst>
                                          <p:attrName>fill.on</p:attrName>
                                        </p:attrNameLst>
                                      </p:cBhvr>
                                      <p:to>
                                        <p:strVal val="true"/>
                                      </p:to>
                                    </p:set>
                                  </p:childTnLst>
                                </p:cTn>
                              </p:par>
                              <p:par>
                                <p:cTn id="81" presetID="7" presetClass="emph" presetSubtype="2" fill="hold" nodeType="withEffect">
                                  <p:stCondLst>
                                    <p:cond delay="0"/>
                                  </p:stCondLst>
                                  <p:childTnLst>
                                    <p:animClr clrSpc="rgb" dir="cw">
                                      <p:cBhvr>
                                        <p:cTn id="82" dur="10" fill="hold"/>
                                        <p:tgtEl>
                                          <p:spTgt spid="14"/>
                                        </p:tgtEl>
                                        <p:attrNameLst>
                                          <p:attrName>stroke.color</p:attrName>
                                        </p:attrNameLst>
                                      </p:cBhvr>
                                      <p:to>
                                        <a:schemeClr val="accent2"/>
                                      </p:to>
                                    </p:animClr>
                                    <p:set>
                                      <p:cBhvr>
                                        <p:cTn id="83" dur="10" fill="hold"/>
                                        <p:tgtEl>
                                          <p:spTgt spid="14"/>
                                        </p:tgtEl>
                                        <p:attrNameLst>
                                          <p:attrName>stroke.on</p:attrName>
                                        </p:attrNameLst>
                                      </p:cBhvr>
                                      <p:to>
                                        <p:strVal val="true"/>
                                      </p:to>
                                    </p:se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3">
                                            <p:txEl>
                                              <p:pRg st="6" end="6"/>
                                            </p:txEl>
                                          </p:spTgt>
                                        </p:tgtEl>
                                        <p:attrNameLst>
                                          <p:attrName>style.visibility</p:attrName>
                                        </p:attrNameLst>
                                      </p:cBhvr>
                                      <p:to>
                                        <p:strVal val="visible"/>
                                      </p:to>
                                    </p:set>
                                    <p:animEffect transition="in" filter="fade">
                                      <p:cBhvr>
                                        <p:cTn id="88" dur="500"/>
                                        <p:tgtEl>
                                          <p:spTgt spid="3">
                                            <p:txEl>
                                              <p:pRg st="6" end="6"/>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mph" presetSubtype="2" fill="hold" nodeType="clickEffect">
                                  <p:stCondLst>
                                    <p:cond delay="0"/>
                                  </p:stCondLst>
                                  <p:childTnLst>
                                    <p:animClr clrSpc="rgb" dir="cw">
                                      <p:cBhvr>
                                        <p:cTn id="92" dur="10" fill="hold"/>
                                        <p:tgtEl>
                                          <p:spTgt spid="11"/>
                                        </p:tgtEl>
                                        <p:attrNameLst>
                                          <p:attrName>fillcolor</p:attrName>
                                        </p:attrNameLst>
                                      </p:cBhvr>
                                      <p:to>
                                        <a:srgbClr val="689331"/>
                                      </p:to>
                                    </p:animClr>
                                    <p:set>
                                      <p:cBhvr>
                                        <p:cTn id="93" dur="10" fill="hold"/>
                                        <p:tgtEl>
                                          <p:spTgt spid="11"/>
                                        </p:tgtEl>
                                        <p:attrNameLst>
                                          <p:attrName>fill.type</p:attrName>
                                        </p:attrNameLst>
                                      </p:cBhvr>
                                      <p:to>
                                        <p:strVal val="solid"/>
                                      </p:to>
                                    </p:set>
                                    <p:set>
                                      <p:cBhvr>
                                        <p:cTn id="94" dur="10" fill="hold"/>
                                        <p:tgtEl>
                                          <p:spTgt spid="11"/>
                                        </p:tgtEl>
                                        <p:attrNameLst>
                                          <p:attrName>fill.on</p:attrName>
                                        </p:attrNameLst>
                                      </p:cBhvr>
                                      <p:to>
                                        <p:strVal val="true"/>
                                      </p:to>
                                    </p:set>
                                  </p:childTnLst>
                                </p:cTn>
                              </p:par>
                              <p:par>
                                <p:cTn id="95" presetID="7" presetClass="emph" presetSubtype="2" fill="hold" nodeType="withEffect">
                                  <p:stCondLst>
                                    <p:cond delay="0"/>
                                  </p:stCondLst>
                                  <p:childTnLst>
                                    <p:animClr clrSpc="rgb" dir="cw">
                                      <p:cBhvr>
                                        <p:cTn id="96" dur="10" fill="hold"/>
                                        <p:tgtEl>
                                          <p:spTgt spid="21"/>
                                        </p:tgtEl>
                                        <p:attrNameLst>
                                          <p:attrName>stroke.color</p:attrName>
                                        </p:attrNameLst>
                                      </p:cBhvr>
                                      <p:to>
                                        <a:schemeClr val="accent2"/>
                                      </p:to>
                                    </p:animClr>
                                    <p:set>
                                      <p:cBhvr>
                                        <p:cTn id="97" dur="10" fill="hold"/>
                                        <p:tgtEl>
                                          <p:spTgt spid="21"/>
                                        </p:tgtEl>
                                        <p:attrNameLst>
                                          <p:attrName>stroke.on</p:attrName>
                                        </p:attrNameLst>
                                      </p:cBhvr>
                                      <p:to>
                                        <p:strVal val="true"/>
                                      </p:to>
                                    </p:se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3">
                                            <p:txEl>
                                              <p:pRg st="7" end="7"/>
                                            </p:txEl>
                                          </p:spTgt>
                                        </p:tgtEl>
                                        <p:attrNameLst>
                                          <p:attrName>style.visibility</p:attrName>
                                        </p:attrNameLst>
                                      </p:cBhvr>
                                      <p:to>
                                        <p:strVal val="visible"/>
                                      </p:to>
                                    </p:set>
                                    <p:animEffect transition="in" filter="fade">
                                      <p:cBhvr>
                                        <p:cTn id="102" dur="500"/>
                                        <p:tgtEl>
                                          <p:spTgt spid="3">
                                            <p:txEl>
                                              <p:pRg st="7" end="7"/>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mph" presetSubtype="2" fill="hold" nodeType="clickEffect">
                                  <p:stCondLst>
                                    <p:cond delay="0"/>
                                  </p:stCondLst>
                                  <p:childTnLst>
                                    <p:animClr clrSpc="rgb" dir="cw">
                                      <p:cBhvr>
                                        <p:cTn id="106" dur="10" fill="hold"/>
                                        <p:tgtEl>
                                          <p:spTgt spid="10"/>
                                        </p:tgtEl>
                                        <p:attrNameLst>
                                          <p:attrName>fillcolor</p:attrName>
                                        </p:attrNameLst>
                                      </p:cBhvr>
                                      <p:to>
                                        <a:srgbClr val="689331"/>
                                      </p:to>
                                    </p:animClr>
                                    <p:set>
                                      <p:cBhvr>
                                        <p:cTn id="107" dur="10" fill="hold"/>
                                        <p:tgtEl>
                                          <p:spTgt spid="10"/>
                                        </p:tgtEl>
                                        <p:attrNameLst>
                                          <p:attrName>fill.type</p:attrName>
                                        </p:attrNameLst>
                                      </p:cBhvr>
                                      <p:to>
                                        <p:strVal val="solid"/>
                                      </p:to>
                                    </p:set>
                                    <p:set>
                                      <p:cBhvr>
                                        <p:cTn id="108" dur="10" fill="hold"/>
                                        <p:tgtEl>
                                          <p:spTgt spid="10"/>
                                        </p:tgtEl>
                                        <p:attrNameLst>
                                          <p:attrName>fill.on</p:attrName>
                                        </p:attrNameLst>
                                      </p:cBhvr>
                                      <p:to>
                                        <p:strVal val="true"/>
                                      </p:to>
                                    </p:set>
                                  </p:childTnLst>
                                </p:cTn>
                              </p:par>
                              <p:par>
                                <p:cTn id="109" presetID="7" presetClass="emph" presetSubtype="2" fill="hold" nodeType="withEffect">
                                  <p:stCondLst>
                                    <p:cond delay="0"/>
                                  </p:stCondLst>
                                  <p:childTnLst>
                                    <p:animClr clrSpc="rgb" dir="cw">
                                      <p:cBhvr>
                                        <p:cTn id="110" dur="10" fill="hold"/>
                                        <p:tgtEl>
                                          <p:spTgt spid="20"/>
                                        </p:tgtEl>
                                        <p:attrNameLst>
                                          <p:attrName>stroke.color</p:attrName>
                                        </p:attrNameLst>
                                      </p:cBhvr>
                                      <p:to>
                                        <a:schemeClr val="accent2"/>
                                      </p:to>
                                    </p:animClr>
                                    <p:set>
                                      <p:cBhvr>
                                        <p:cTn id="111" dur="10" fill="hold"/>
                                        <p:tgtEl>
                                          <p:spTgt spid="20"/>
                                        </p:tgtEl>
                                        <p:attrNameLst>
                                          <p:attrName>stroke.on</p:attrName>
                                        </p:attrNameLst>
                                      </p:cBhvr>
                                      <p:to>
                                        <p:strVal val="true"/>
                                      </p:to>
                                    </p:se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3">
                                            <p:txEl>
                                              <p:pRg st="8" end="8"/>
                                            </p:txEl>
                                          </p:spTgt>
                                        </p:tgtEl>
                                        <p:attrNameLst>
                                          <p:attrName>style.visibility</p:attrName>
                                        </p:attrNameLst>
                                      </p:cBhvr>
                                      <p:to>
                                        <p:strVal val="visible"/>
                                      </p:to>
                                    </p:set>
                                    <p:animEffect transition="in" filter="fade">
                                      <p:cBhvr>
                                        <p:cTn id="11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Breadth First Search / Traversal</a:t>
            </a:r>
            <a:endParaRPr lang="en-US" dirty="0"/>
          </a:p>
        </p:txBody>
      </p:sp>
      <p:sp>
        <p:nvSpPr>
          <p:cNvPr id="4" name="Oval 3"/>
          <p:cNvSpPr/>
          <p:nvPr/>
        </p:nvSpPr>
        <p:spPr>
          <a:xfrm>
            <a:off x="1846433" y="1021729"/>
            <a:ext cx="548640" cy="548640"/>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1</a:t>
            </a:r>
            <a:endParaRPr lang="en-IN" b="1" dirty="0"/>
          </a:p>
        </p:txBody>
      </p:sp>
      <p:sp>
        <p:nvSpPr>
          <p:cNvPr id="5" name="Oval 4"/>
          <p:cNvSpPr/>
          <p:nvPr/>
        </p:nvSpPr>
        <p:spPr>
          <a:xfrm>
            <a:off x="1846433" y="2098979"/>
            <a:ext cx="548640" cy="548640"/>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3</a:t>
            </a:r>
            <a:endParaRPr lang="en-IN" b="1" dirty="0"/>
          </a:p>
        </p:txBody>
      </p:sp>
      <p:sp>
        <p:nvSpPr>
          <p:cNvPr id="6" name="Oval 5"/>
          <p:cNvSpPr/>
          <p:nvPr/>
        </p:nvSpPr>
        <p:spPr>
          <a:xfrm>
            <a:off x="694305" y="2102472"/>
            <a:ext cx="548640" cy="548640"/>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2</a:t>
            </a:r>
            <a:endParaRPr lang="en-IN" sz="2400" b="1" dirty="0"/>
          </a:p>
        </p:txBody>
      </p:sp>
      <p:sp>
        <p:nvSpPr>
          <p:cNvPr id="7" name="Oval 6"/>
          <p:cNvSpPr/>
          <p:nvPr/>
        </p:nvSpPr>
        <p:spPr>
          <a:xfrm>
            <a:off x="1846433" y="3176972"/>
            <a:ext cx="548640" cy="548640"/>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6</a:t>
            </a:r>
            <a:endParaRPr lang="en-IN" b="1" dirty="0"/>
          </a:p>
        </p:txBody>
      </p:sp>
      <p:sp>
        <p:nvSpPr>
          <p:cNvPr id="8" name="Oval 7"/>
          <p:cNvSpPr/>
          <p:nvPr/>
        </p:nvSpPr>
        <p:spPr>
          <a:xfrm>
            <a:off x="694305" y="3180465"/>
            <a:ext cx="548640" cy="548640"/>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5</a:t>
            </a:r>
            <a:endParaRPr lang="en-IN" b="1" dirty="0"/>
          </a:p>
        </p:txBody>
      </p:sp>
      <p:sp>
        <p:nvSpPr>
          <p:cNvPr id="9" name="Oval 8"/>
          <p:cNvSpPr/>
          <p:nvPr/>
        </p:nvSpPr>
        <p:spPr>
          <a:xfrm>
            <a:off x="2992775" y="2102472"/>
            <a:ext cx="548640" cy="548640"/>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4</a:t>
            </a:r>
            <a:endParaRPr lang="en-IN" b="1" dirty="0"/>
          </a:p>
        </p:txBody>
      </p:sp>
      <p:sp>
        <p:nvSpPr>
          <p:cNvPr id="10" name="Oval 9"/>
          <p:cNvSpPr/>
          <p:nvPr/>
        </p:nvSpPr>
        <p:spPr>
          <a:xfrm>
            <a:off x="4144903" y="3176972"/>
            <a:ext cx="548640" cy="548640"/>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8</a:t>
            </a:r>
            <a:endParaRPr lang="en-IN" b="1" dirty="0"/>
          </a:p>
        </p:txBody>
      </p:sp>
      <p:sp>
        <p:nvSpPr>
          <p:cNvPr id="11" name="Oval 10"/>
          <p:cNvSpPr/>
          <p:nvPr/>
        </p:nvSpPr>
        <p:spPr>
          <a:xfrm>
            <a:off x="2992775" y="3180465"/>
            <a:ext cx="548640" cy="548640"/>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7</a:t>
            </a:r>
            <a:endParaRPr lang="en-IN" b="1" dirty="0"/>
          </a:p>
        </p:txBody>
      </p:sp>
      <p:cxnSp>
        <p:nvCxnSpPr>
          <p:cNvPr id="12" name="Straight Connector 11"/>
          <p:cNvCxnSpPr>
            <a:stCxn id="4" idx="4"/>
            <a:endCxn id="5" idx="0"/>
          </p:cNvCxnSpPr>
          <p:nvPr/>
        </p:nvCxnSpPr>
        <p:spPr>
          <a:xfrm>
            <a:off x="2120753" y="1570369"/>
            <a:ext cx="0" cy="52861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6" idx="0"/>
            <a:endCxn id="4" idx="2"/>
          </p:cNvCxnSpPr>
          <p:nvPr/>
        </p:nvCxnSpPr>
        <p:spPr>
          <a:xfrm flipV="1">
            <a:off x="968625" y="1296049"/>
            <a:ext cx="877808" cy="80642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 idx="6"/>
            <a:endCxn id="9" idx="0"/>
          </p:cNvCxnSpPr>
          <p:nvPr/>
        </p:nvCxnSpPr>
        <p:spPr>
          <a:xfrm>
            <a:off x="2395073" y="1296049"/>
            <a:ext cx="872022" cy="80642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5" idx="4"/>
            <a:endCxn id="7" idx="0"/>
          </p:cNvCxnSpPr>
          <p:nvPr/>
        </p:nvCxnSpPr>
        <p:spPr>
          <a:xfrm>
            <a:off x="2120753" y="2647619"/>
            <a:ext cx="0" cy="52935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6" idx="4"/>
            <a:endCxn id="8" idx="0"/>
          </p:cNvCxnSpPr>
          <p:nvPr/>
        </p:nvCxnSpPr>
        <p:spPr>
          <a:xfrm>
            <a:off x="968625" y="2651112"/>
            <a:ext cx="0" cy="52935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6" idx="5"/>
            <a:endCxn id="7" idx="1"/>
          </p:cNvCxnSpPr>
          <p:nvPr/>
        </p:nvCxnSpPr>
        <p:spPr>
          <a:xfrm>
            <a:off x="1162599" y="2570766"/>
            <a:ext cx="764180" cy="6865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6" idx="6"/>
            <a:endCxn id="5" idx="2"/>
          </p:cNvCxnSpPr>
          <p:nvPr/>
        </p:nvCxnSpPr>
        <p:spPr>
          <a:xfrm flipV="1">
            <a:off x="1242945" y="2373299"/>
            <a:ext cx="603488" cy="349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8" idx="6"/>
            <a:endCxn id="7" idx="2"/>
          </p:cNvCxnSpPr>
          <p:nvPr/>
        </p:nvCxnSpPr>
        <p:spPr>
          <a:xfrm flipV="1">
            <a:off x="1242945" y="3451292"/>
            <a:ext cx="603488" cy="349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1" idx="6"/>
            <a:endCxn id="10" idx="2"/>
          </p:cNvCxnSpPr>
          <p:nvPr/>
        </p:nvCxnSpPr>
        <p:spPr>
          <a:xfrm flipV="1">
            <a:off x="3541415" y="3451292"/>
            <a:ext cx="603488" cy="349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9" idx="4"/>
            <a:endCxn id="11" idx="0"/>
          </p:cNvCxnSpPr>
          <p:nvPr/>
        </p:nvCxnSpPr>
        <p:spPr>
          <a:xfrm>
            <a:off x="3267095" y="2651112"/>
            <a:ext cx="0" cy="52935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9" idx="6"/>
            <a:endCxn id="10" idx="0"/>
          </p:cNvCxnSpPr>
          <p:nvPr/>
        </p:nvCxnSpPr>
        <p:spPr>
          <a:xfrm>
            <a:off x="3541415" y="2376792"/>
            <a:ext cx="877808" cy="80018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957330" y="957295"/>
            <a:ext cx="6811273" cy="919401"/>
          </a:xfrm>
          <a:prstGeom prst="roundRect">
            <a:avLst/>
          </a:prstGeom>
          <a:solidFill>
            <a:schemeClr val="accent1">
              <a:lumMod val="20000"/>
              <a:lumOff val="80000"/>
            </a:schemeClr>
          </a:solidFill>
          <a:ln>
            <a:solidFill>
              <a:schemeClr val="accent1"/>
            </a:solidFill>
          </a:ln>
        </p:spPr>
        <p:txBody>
          <a:bodyPr wrap="square" rtlCol="0">
            <a:spAutoFit/>
          </a:bodyPr>
          <a:lstStyle/>
          <a:p>
            <a:pPr algn="just"/>
            <a:r>
              <a:rPr lang="en-IN" sz="2400" dirty="0" smtClean="0"/>
              <a:t>Select any node v ∈ N as starting point mark that node as visited.</a:t>
            </a:r>
          </a:p>
        </p:txBody>
      </p:sp>
      <p:sp>
        <p:nvSpPr>
          <p:cNvPr id="24" name="TextBox 23"/>
          <p:cNvSpPr txBox="1"/>
          <p:nvPr/>
        </p:nvSpPr>
        <p:spPr>
          <a:xfrm>
            <a:off x="4957330" y="1969405"/>
            <a:ext cx="6811273" cy="510778"/>
          </a:xfrm>
          <a:prstGeom prst="roundRect">
            <a:avLst/>
          </a:prstGeom>
          <a:solidFill>
            <a:schemeClr val="accent1">
              <a:lumMod val="20000"/>
              <a:lumOff val="80000"/>
            </a:schemeClr>
          </a:solidFill>
          <a:ln>
            <a:solidFill>
              <a:schemeClr val="accent1"/>
            </a:solidFill>
          </a:ln>
        </p:spPr>
        <p:txBody>
          <a:bodyPr wrap="square" rtlCol="0">
            <a:spAutoFit/>
          </a:bodyPr>
          <a:lstStyle/>
          <a:p>
            <a:pPr algn="just"/>
            <a:r>
              <a:rPr lang="en-IN" sz="2400" dirty="0" smtClean="0"/>
              <a:t>Enqueue visited v node into queue Q </a:t>
            </a:r>
            <a:endParaRPr lang="en-IN" sz="2400" dirty="0"/>
          </a:p>
        </p:txBody>
      </p:sp>
      <p:sp>
        <p:nvSpPr>
          <p:cNvPr id="25" name="Rectangle 24"/>
          <p:cNvSpPr/>
          <p:nvPr/>
        </p:nvSpPr>
        <p:spPr>
          <a:xfrm>
            <a:off x="1887567" y="5243954"/>
            <a:ext cx="576064" cy="46805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rPr>
              <a:t>3</a:t>
            </a:r>
            <a:endParaRPr lang="en-IN" sz="2400" dirty="0">
              <a:solidFill>
                <a:schemeClr val="tx1"/>
              </a:solidFill>
            </a:endParaRPr>
          </a:p>
        </p:txBody>
      </p:sp>
      <p:sp>
        <p:nvSpPr>
          <p:cNvPr id="26" name="Rectangle 25"/>
          <p:cNvSpPr/>
          <p:nvPr/>
        </p:nvSpPr>
        <p:spPr>
          <a:xfrm>
            <a:off x="1307057" y="5243954"/>
            <a:ext cx="576064" cy="46805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rPr>
              <a:t>2</a:t>
            </a:r>
            <a:endParaRPr lang="en-IN" sz="2400" dirty="0">
              <a:solidFill>
                <a:schemeClr val="tx1"/>
              </a:solidFill>
            </a:endParaRPr>
          </a:p>
        </p:txBody>
      </p:sp>
      <p:sp>
        <p:nvSpPr>
          <p:cNvPr id="27" name="Rectangle 26"/>
          <p:cNvSpPr/>
          <p:nvPr/>
        </p:nvSpPr>
        <p:spPr>
          <a:xfrm>
            <a:off x="730993" y="5243954"/>
            <a:ext cx="576064" cy="46805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rPr>
              <a:t>1</a:t>
            </a:r>
            <a:endParaRPr lang="en-IN" sz="2400" dirty="0">
              <a:solidFill>
                <a:schemeClr val="tx1"/>
              </a:solidFill>
            </a:endParaRPr>
          </a:p>
        </p:txBody>
      </p:sp>
      <p:sp>
        <p:nvSpPr>
          <p:cNvPr id="28" name="TextBox 27"/>
          <p:cNvSpPr txBox="1"/>
          <p:nvPr/>
        </p:nvSpPr>
        <p:spPr>
          <a:xfrm>
            <a:off x="2245191" y="5871408"/>
            <a:ext cx="1224034" cy="430887"/>
          </a:xfrm>
          <a:prstGeom prst="rect">
            <a:avLst/>
          </a:prstGeom>
          <a:noFill/>
        </p:spPr>
        <p:txBody>
          <a:bodyPr wrap="square" rtlCol="0">
            <a:spAutoFit/>
          </a:bodyPr>
          <a:lstStyle/>
          <a:p>
            <a:r>
              <a:rPr lang="en-IN" sz="2200" dirty="0" smtClean="0"/>
              <a:t>Queue Q</a:t>
            </a:r>
            <a:endParaRPr lang="en-IN" sz="2200" dirty="0"/>
          </a:p>
        </p:txBody>
      </p:sp>
      <p:sp>
        <p:nvSpPr>
          <p:cNvPr id="29" name="Rectangle 28"/>
          <p:cNvSpPr/>
          <p:nvPr/>
        </p:nvSpPr>
        <p:spPr>
          <a:xfrm>
            <a:off x="3626260" y="5243954"/>
            <a:ext cx="576064" cy="46805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rPr>
              <a:t>6</a:t>
            </a:r>
            <a:endParaRPr lang="en-IN" sz="2400" dirty="0">
              <a:solidFill>
                <a:schemeClr val="tx1"/>
              </a:solidFill>
            </a:endParaRPr>
          </a:p>
        </p:txBody>
      </p:sp>
      <p:sp>
        <p:nvSpPr>
          <p:cNvPr id="30" name="Rectangle 29"/>
          <p:cNvSpPr/>
          <p:nvPr/>
        </p:nvSpPr>
        <p:spPr>
          <a:xfrm>
            <a:off x="3045750" y="5243954"/>
            <a:ext cx="576064" cy="46805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rPr>
              <a:t>5</a:t>
            </a:r>
            <a:endParaRPr lang="en-IN" sz="2400" dirty="0">
              <a:solidFill>
                <a:schemeClr val="tx1"/>
              </a:solidFill>
            </a:endParaRPr>
          </a:p>
        </p:txBody>
      </p:sp>
      <p:sp>
        <p:nvSpPr>
          <p:cNvPr id="31" name="Rectangle 30"/>
          <p:cNvSpPr/>
          <p:nvPr/>
        </p:nvSpPr>
        <p:spPr>
          <a:xfrm>
            <a:off x="2469686" y="5243954"/>
            <a:ext cx="576064" cy="46805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rPr>
              <a:t>4</a:t>
            </a:r>
            <a:endParaRPr lang="en-IN" sz="2400" dirty="0">
              <a:solidFill>
                <a:schemeClr val="tx1"/>
              </a:solidFill>
            </a:endParaRPr>
          </a:p>
        </p:txBody>
      </p:sp>
      <p:sp>
        <p:nvSpPr>
          <p:cNvPr id="32" name="Rectangle 31"/>
          <p:cNvSpPr/>
          <p:nvPr/>
        </p:nvSpPr>
        <p:spPr>
          <a:xfrm>
            <a:off x="4780633" y="5243954"/>
            <a:ext cx="576064" cy="46805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8</a:t>
            </a:r>
          </a:p>
        </p:txBody>
      </p:sp>
      <p:sp>
        <p:nvSpPr>
          <p:cNvPr id="33" name="Rectangle 32"/>
          <p:cNvSpPr/>
          <p:nvPr/>
        </p:nvSpPr>
        <p:spPr>
          <a:xfrm>
            <a:off x="4200123" y="5243954"/>
            <a:ext cx="576064" cy="46805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7</a:t>
            </a:r>
          </a:p>
        </p:txBody>
      </p:sp>
      <p:cxnSp>
        <p:nvCxnSpPr>
          <p:cNvPr id="34" name="Straight Connector 33"/>
          <p:cNvCxnSpPr/>
          <p:nvPr/>
        </p:nvCxnSpPr>
        <p:spPr>
          <a:xfrm>
            <a:off x="550871" y="5133703"/>
            <a:ext cx="4968552"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561474" y="5819875"/>
            <a:ext cx="4968552"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957330" y="2572893"/>
            <a:ext cx="6811273" cy="1328023"/>
          </a:xfrm>
          <a:prstGeom prst="roundRect">
            <a:avLst/>
          </a:prstGeom>
          <a:solidFill>
            <a:schemeClr val="accent1">
              <a:lumMod val="20000"/>
              <a:lumOff val="80000"/>
            </a:schemeClr>
          </a:solidFill>
          <a:ln>
            <a:solidFill>
              <a:schemeClr val="accent1"/>
            </a:solidFill>
          </a:ln>
        </p:spPr>
        <p:txBody>
          <a:bodyPr wrap="square" rtlCol="0">
            <a:spAutoFit/>
          </a:bodyPr>
          <a:lstStyle/>
          <a:p>
            <a:pPr algn="just"/>
            <a:r>
              <a:rPr lang="en-IN" sz="2400" dirty="0" smtClean="0"/>
              <a:t>Dequeue a node from the front of queue.</a:t>
            </a:r>
          </a:p>
          <a:p>
            <a:pPr algn="just"/>
            <a:r>
              <a:rPr lang="en-IN" sz="2400" dirty="0" smtClean="0"/>
              <a:t>Find it’s all unvisited adjacent nodes, mark as visited, enqueue into queue  </a:t>
            </a:r>
            <a:endParaRPr lang="en-IN" sz="2400" dirty="0"/>
          </a:p>
        </p:txBody>
      </p:sp>
      <p:sp>
        <p:nvSpPr>
          <p:cNvPr id="37" name="TextBox 36"/>
          <p:cNvSpPr txBox="1"/>
          <p:nvPr/>
        </p:nvSpPr>
        <p:spPr>
          <a:xfrm>
            <a:off x="4769726" y="5886634"/>
            <a:ext cx="4675077" cy="510778"/>
          </a:xfrm>
          <a:prstGeom prst="roundRect">
            <a:avLst/>
          </a:prstGeom>
          <a:solidFill>
            <a:schemeClr val="accent1">
              <a:lumMod val="20000"/>
              <a:lumOff val="80000"/>
            </a:schemeClr>
          </a:solidFill>
        </p:spPr>
        <p:txBody>
          <a:bodyPr wrap="square" rtlCol="0">
            <a:spAutoFit/>
          </a:bodyPr>
          <a:lstStyle/>
          <a:p>
            <a:pPr algn="just"/>
            <a:r>
              <a:rPr lang="en-IN" sz="2400" b="1" dirty="0" smtClean="0">
                <a:solidFill>
                  <a:srgbClr val="AD1457"/>
                </a:solidFill>
              </a:rPr>
              <a:t>Visited : </a:t>
            </a:r>
            <a:endParaRPr lang="en-IN" sz="2400" b="1" dirty="0">
              <a:solidFill>
                <a:srgbClr val="AD1457"/>
              </a:solidFill>
            </a:endParaRPr>
          </a:p>
        </p:txBody>
      </p:sp>
      <p:sp>
        <p:nvSpPr>
          <p:cNvPr id="38" name="Rectangle 37"/>
          <p:cNvSpPr/>
          <p:nvPr/>
        </p:nvSpPr>
        <p:spPr>
          <a:xfrm>
            <a:off x="5888669" y="5919263"/>
            <a:ext cx="432000" cy="461665"/>
          </a:xfrm>
          <a:prstGeom prst="rect">
            <a:avLst/>
          </a:prstGeom>
          <a:solidFill>
            <a:schemeClr val="accent1">
              <a:lumMod val="20000"/>
              <a:lumOff val="80000"/>
            </a:schemeClr>
          </a:solidFill>
        </p:spPr>
        <p:txBody>
          <a:bodyPr wrap="square" rtlCol="0">
            <a:spAutoFit/>
          </a:bodyPr>
          <a:lstStyle/>
          <a:p>
            <a:pPr algn="ctr"/>
            <a:r>
              <a:rPr lang="en-IN" sz="2400" b="1" dirty="0" smtClean="0">
                <a:solidFill>
                  <a:srgbClr val="AD1457"/>
                </a:solidFill>
              </a:rPr>
              <a:t>1</a:t>
            </a:r>
            <a:endParaRPr lang="en-IN" sz="2400" b="1" dirty="0">
              <a:solidFill>
                <a:srgbClr val="AD1457"/>
              </a:solidFill>
            </a:endParaRPr>
          </a:p>
        </p:txBody>
      </p:sp>
      <p:sp>
        <p:nvSpPr>
          <p:cNvPr id="39" name="Rectangle 38"/>
          <p:cNvSpPr/>
          <p:nvPr/>
        </p:nvSpPr>
        <p:spPr>
          <a:xfrm>
            <a:off x="6320669" y="5919263"/>
            <a:ext cx="432000" cy="461665"/>
          </a:xfrm>
          <a:prstGeom prst="rect">
            <a:avLst/>
          </a:prstGeom>
          <a:solidFill>
            <a:schemeClr val="accent1">
              <a:lumMod val="20000"/>
              <a:lumOff val="80000"/>
            </a:schemeClr>
          </a:solidFill>
        </p:spPr>
        <p:txBody>
          <a:bodyPr wrap="square" rtlCol="0">
            <a:spAutoFit/>
          </a:bodyPr>
          <a:lstStyle/>
          <a:p>
            <a:pPr algn="ctr"/>
            <a:r>
              <a:rPr lang="en-IN" sz="2400" b="1" dirty="0">
                <a:solidFill>
                  <a:srgbClr val="AD1457"/>
                </a:solidFill>
              </a:rPr>
              <a:t>2</a:t>
            </a:r>
          </a:p>
        </p:txBody>
      </p:sp>
      <p:sp>
        <p:nvSpPr>
          <p:cNvPr id="40" name="Rectangle 39"/>
          <p:cNvSpPr/>
          <p:nvPr/>
        </p:nvSpPr>
        <p:spPr>
          <a:xfrm>
            <a:off x="6752669" y="5919263"/>
            <a:ext cx="432000" cy="461665"/>
          </a:xfrm>
          <a:prstGeom prst="rect">
            <a:avLst/>
          </a:prstGeom>
          <a:solidFill>
            <a:schemeClr val="accent1">
              <a:lumMod val="20000"/>
              <a:lumOff val="80000"/>
            </a:schemeClr>
          </a:solidFill>
        </p:spPr>
        <p:txBody>
          <a:bodyPr wrap="square" rtlCol="0">
            <a:spAutoFit/>
          </a:bodyPr>
          <a:lstStyle/>
          <a:p>
            <a:pPr algn="ctr"/>
            <a:r>
              <a:rPr lang="en-IN" sz="2400" b="1" dirty="0">
                <a:solidFill>
                  <a:srgbClr val="AD1457"/>
                </a:solidFill>
              </a:rPr>
              <a:t>3</a:t>
            </a:r>
          </a:p>
        </p:txBody>
      </p:sp>
      <p:sp>
        <p:nvSpPr>
          <p:cNvPr id="41" name="Rectangle 40"/>
          <p:cNvSpPr/>
          <p:nvPr/>
        </p:nvSpPr>
        <p:spPr>
          <a:xfrm>
            <a:off x="8040425" y="5926023"/>
            <a:ext cx="432000" cy="461665"/>
          </a:xfrm>
          <a:prstGeom prst="rect">
            <a:avLst/>
          </a:prstGeom>
          <a:solidFill>
            <a:schemeClr val="accent1">
              <a:lumMod val="20000"/>
              <a:lumOff val="80000"/>
            </a:schemeClr>
          </a:solidFill>
        </p:spPr>
        <p:txBody>
          <a:bodyPr wrap="square" rtlCol="0">
            <a:spAutoFit/>
          </a:bodyPr>
          <a:lstStyle/>
          <a:p>
            <a:pPr algn="ctr"/>
            <a:r>
              <a:rPr lang="en-IN" sz="2400" b="1" dirty="0" smtClean="0">
                <a:solidFill>
                  <a:srgbClr val="AD1457"/>
                </a:solidFill>
              </a:rPr>
              <a:t>6</a:t>
            </a:r>
            <a:endParaRPr lang="en-IN" sz="2400" b="1" dirty="0">
              <a:solidFill>
                <a:srgbClr val="AD1457"/>
              </a:solidFill>
            </a:endParaRPr>
          </a:p>
        </p:txBody>
      </p:sp>
      <p:sp>
        <p:nvSpPr>
          <p:cNvPr id="42" name="Rectangle 41"/>
          <p:cNvSpPr/>
          <p:nvPr/>
        </p:nvSpPr>
        <p:spPr>
          <a:xfrm>
            <a:off x="7616669" y="5919263"/>
            <a:ext cx="432000" cy="461665"/>
          </a:xfrm>
          <a:prstGeom prst="rect">
            <a:avLst/>
          </a:prstGeom>
          <a:solidFill>
            <a:schemeClr val="accent1">
              <a:lumMod val="20000"/>
              <a:lumOff val="80000"/>
            </a:schemeClr>
          </a:solidFill>
        </p:spPr>
        <p:txBody>
          <a:bodyPr wrap="square" rtlCol="0">
            <a:spAutoFit/>
          </a:bodyPr>
          <a:lstStyle/>
          <a:p>
            <a:pPr algn="ctr"/>
            <a:r>
              <a:rPr lang="en-IN" sz="2400" b="1" dirty="0" smtClean="0">
                <a:solidFill>
                  <a:srgbClr val="AD1457"/>
                </a:solidFill>
              </a:rPr>
              <a:t>5</a:t>
            </a:r>
            <a:endParaRPr lang="en-IN" sz="2400" b="1" dirty="0">
              <a:solidFill>
                <a:srgbClr val="AD1457"/>
              </a:solidFill>
            </a:endParaRPr>
          </a:p>
        </p:txBody>
      </p:sp>
      <p:sp>
        <p:nvSpPr>
          <p:cNvPr id="43" name="Rectangle 42"/>
          <p:cNvSpPr/>
          <p:nvPr/>
        </p:nvSpPr>
        <p:spPr>
          <a:xfrm>
            <a:off x="7180547" y="5919263"/>
            <a:ext cx="432000" cy="461665"/>
          </a:xfrm>
          <a:prstGeom prst="rect">
            <a:avLst/>
          </a:prstGeom>
          <a:solidFill>
            <a:schemeClr val="accent1">
              <a:lumMod val="20000"/>
              <a:lumOff val="80000"/>
            </a:schemeClr>
          </a:solidFill>
        </p:spPr>
        <p:txBody>
          <a:bodyPr wrap="square" rtlCol="0">
            <a:spAutoFit/>
          </a:bodyPr>
          <a:lstStyle/>
          <a:p>
            <a:pPr algn="ctr"/>
            <a:r>
              <a:rPr lang="en-IN" sz="2400" b="1" dirty="0" smtClean="0">
                <a:solidFill>
                  <a:srgbClr val="AD1457"/>
                </a:solidFill>
              </a:rPr>
              <a:t>4</a:t>
            </a:r>
            <a:endParaRPr lang="en-IN" sz="2400" b="1" dirty="0">
              <a:solidFill>
                <a:srgbClr val="AD1457"/>
              </a:solidFill>
            </a:endParaRPr>
          </a:p>
        </p:txBody>
      </p:sp>
      <p:sp>
        <p:nvSpPr>
          <p:cNvPr id="44" name="Rectangle 43"/>
          <p:cNvSpPr/>
          <p:nvPr/>
        </p:nvSpPr>
        <p:spPr>
          <a:xfrm>
            <a:off x="8478797" y="5919263"/>
            <a:ext cx="432000" cy="461665"/>
          </a:xfrm>
          <a:prstGeom prst="rect">
            <a:avLst/>
          </a:prstGeom>
          <a:solidFill>
            <a:schemeClr val="accent1">
              <a:lumMod val="20000"/>
              <a:lumOff val="80000"/>
            </a:schemeClr>
          </a:solidFill>
        </p:spPr>
        <p:txBody>
          <a:bodyPr wrap="square" rtlCol="0">
            <a:spAutoFit/>
          </a:bodyPr>
          <a:lstStyle/>
          <a:p>
            <a:pPr algn="ctr"/>
            <a:r>
              <a:rPr lang="en-IN" sz="2400" b="1" dirty="0">
                <a:solidFill>
                  <a:srgbClr val="AD1457"/>
                </a:solidFill>
              </a:rPr>
              <a:t>7</a:t>
            </a:r>
          </a:p>
        </p:txBody>
      </p:sp>
      <p:sp>
        <p:nvSpPr>
          <p:cNvPr id="45" name="Rectangle 44"/>
          <p:cNvSpPr/>
          <p:nvPr/>
        </p:nvSpPr>
        <p:spPr>
          <a:xfrm>
            <a:off x="8910797" y="5919263"/>
            <a:ext cx="432000" cy="461665"/>
          </a:xfrm>
          <a:prstGeom prst="rect">
            <a:avLst/>
          </a:prstGeom>
          <a:solidFill>
            <a:schemeClr val="accent1">
              <a:lumMod val="20000"/>
              <a:lumOff val="80000"/>
            </a:schemeClr>
          </a:solidFill>
        </p:spPr>
        <p:txBody>
          <a:bodyPr wrap="square" rtlCol="0">
            <a:spAutoFit/>
          </a:bodyPr>
          <a:lstStyle/>
          <a:p>
            <a:pPr algn="ctr"/>
            <a:r>
              <a:rPr lang="en-IN" sz="2400" b="1" dirty="0" smtClean="0">
                <a:solidFill>
                  <a:srgbClr val="AD1457"/>
                </a:solidFill>
              </a:rPr>
              <a:t>8</a:t>
            </a:r>
            <a:endParaRPr lang="en-IN" sz="2400" b="1" dirty="0">
              <a:solidFill>
                <a:srgbClr val="AD1457"/>
              </a:solidFill>
            </a:endParaRPr>
          </a:p>
        </p:txBody>
      </p:sp>
    </p:spTree>
    <p:extLst>
      <p:ext uri="{BB962C8B-B14F-4D97-AF65-F5344CB8AC3E}">
        <p14:creationId xmlns:p14="http://schemas.microsoft.com/office/powerpoint/2010/main" val="564372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mph" presetSubtype="2" fill="hold" nodeType="clickEffect">
                                  <p:stCondLst>
                                    <p:cond delay="0"/>
                                  </p:stCondLst>
                                  <p:childTnLst>
                                    <p:animClr clrSpc="rgb" dir="cw">
                                      <p:cBhvr>
                                        <p:cTn id="10" dur="10" fill="hold"/>
                                        <p:tgtEl>
                                          <p:spTgt spid="4"/>
                                        </p:tgtEl>
                                        <p:attrNameLst>
                                          <p:attrName>fillcolor</p:attrName>
                                        </p:attrNameLst>
                                      </p:cBhvr>
                                      <p:to>
                                        <a:srgbClr val="00BBD3"/>
                                      </p:to>
                                    </p:animClr>
                                    <p:set>
                                      <p:cBhvr>
                                        <p:cTn id="11" dur="10" fill="hold"/>
                                        <p:tgtEl>
                                          <p:spTgt spid="4"/>
                                        </p:tgtEl>
                                        <p:attrNameLst>
                                          <p:attrName>fill.type</p:attrName>
                                        </p:attrNameLst>
                                      </p:cBhvr>
                                      <p:to>
                                        <p:strVal val="solid"/>
                                      </p:to>
                                    </p:set>
                                    <p:set>
                                      <p:cBhvr>
                                        <p:cTn id="12" dur="10" fill="hold"/>
                                        <p:tgtEl>
                                          <p:spTgt spid="4"/>
                                        </p:tgtEl>
                                        <p:attrNameLst>
                                          <p:attrName>fill.on</p:attrName>
                                        </p:attrNameLst>
                                      </p:cBhvr>
                                      <p:to>
                                        <p:strVal val="tru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1" nodeType="click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500" fill="hold"/>
                                        <p:tgtEl>
                                          <p:spTgt spid="27"/>
                                        </p:tgtEl>
                                        <p:attrNameLst>
                                          <p:attrName>ppt_x</p:attrName>
                                        </p:attrNameLst>
                                      </p:cBhvr>
                                      <p:tavLst>
                                        <p:tav tm="0">
                                          <p:val>
                                            <p:strVal val="1+#ppt_w/2"/>
                                          </p:val>
                                        </p:tav>
                                        <p:tav tm="100000">
                                          <p:val>
                                            <p:strVal val="#ppt_x"/>
                                          </p:val>
                                        </p:tav>
                                      </p:tavLst>
                                    </p:anim>
                                    <p:anim calcmode="lin" valueType="num">
                                      <p:cBhvr additive="base">
                                        <p:cTn id="36"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 presetClass="exit" presetSubtype="4" fill="hold" grpId="0" nodeType="clickEffect">
                                  <p:stCondLst>
                                    <p:cond delay="0"/>
                                  </p:stCondLst>
                                  <p:childTnLst>
                                    <p:anim calcmode="lin" valueType="num">
                                      <p:cBhvr additive="base">
                                        <p:cTn id="44" dur="500"/>
                                        <p:tgtEl>
                                          <p:spTgt spid="27"/>
                                        </p:tgtEl>
                                        <p:attrNameLst>
                                          <p:attrName>ppt_x</p:attrName>
                                        </p:attrNameLst>
                                      </p:cBhvr>
                                      <p:tavLst>
                                        <p:tav tm="0">
                                          <p:val>
                                            <p:strVal val="ppt_x"/>
                                          </p:val>
                                        </p:tav>
                                        <p:tav tm="100000">
                                          <p:val>
                                            <p:strVal val="ppt_x"/>
                                          </p:val>
                                        </p:tav>
                                      </p:tavLst>
                                    </p:anim>
                                    <p:anim calcmode="lin" valueType="num">
                                      <p:cBhvr additive="base">
                                        <p:cTn id="45" dur="500"/>
                                        <p:tgtEl>
                                          <p:spTgt spid="27"/>
                                        </p:tgtEl>
                                        <p:attrNameLst>
                                          <p:attrName>ppt_y</p:attrName>
                                        </p:attrNameLst>
                                      </p:cBhvr>
                                      <p:tavLst>
                                        <p:tav tm="0">
                                          <p:val>
                                            <p:strVal val="ppt_y"/>
                                          </p:val>
                                        </p:tav>
                                        <p:tav tm="100000">
                                          <p:val>
                                            <p:strVal val="1+ppt_h/2"/>
                                          </p:val>
                                        </p:tav>
                                      </p:tavLst>
                                    </p:anim>
                                    <p:set>
                                      <p:cBhvr>
                                        <p:cTn id="46" dur="1" fill="hold">
                                          <p:stCondLst>
                                            <p:cond delay="499"/>
                                          </p:stCondLst>
                                        </p:cTn>
                                        <p:tgtEl>
                                          <p:spTgt spid="27"/>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7" presetClass="emph" presetSubtype="0" repeatCount="indefinite" fill="remove" nodeType="clickEffect">
                                  <p:stCondLst>
                                    <p:cond delay="0"/>
                                  </p:stCondLst>
                                  <p:endCondLst>
                                    <p:cond evt="onNext" delay="0">
                                      <p:tgtEl>
                                        <p:sldTgt/>
                                      </p:tgtEl>
                                    </p:cond>
                                  </p:endCondLst>
                                  <p:childTnLst>
                                    <p:animClr clrSpc="rgb" dir="cw">
                                      <p:cBhvr override="childStyle">
                                        <p:cTn id="50" dur="250" autoRev="1" fill="remove"/>
                                        <p:tgtEl>
                                          <p:spTgt spid="6"/>
                                        </p:tgtEl>
                                        <p:attrNameLst>
                                          <p:attrName>style.color</p:attrName>
                                        </p:attrNameLst>
                                      </p:cBhvr>
                                      <p:to>
                                        <a:schemeClr val="bg1"/>
                                      </p:to>
                                    </p:animClr>
                                    <p:animClr clrSpc="rgb" dir="cw">
                                      <p:cBhvr>
                                        <p:cTn id="51" dur="250" autoRev="1" fill="remove"/>
                                        <p:tgtEl>
                                          <p:spTgt spid="6"/>
                                        </p:tgtEl>
                                        <p:attrNameLst>
                                          <p:attrName>fillcolor</p:attrName>
                                        </p:attrNameLst>
                                      </p:cBhvr>
                                      <p:to>
                                        <a:schemeClr val="bg1"/>
                                      </p:to>
                                    </p:animClr>
                                    <p:set>
                                      <p:cBhvr>
                                        <p:cTn id="52" dur="250" autoRev="1" fill="remove"/>
                                        <p:tgtEl>
                                          <p:spTgt spid="6"/>
                                        </p:tgtEl>
                                        <p:attrNameLst>
                                          <p:attrName>fill.type</p:attrName>
                                        </p:attrNameLst>
                                      </p:cBhvr>
                                      <p:to>
                                        <p:strVal val="solid"/>
                                      </p:to>
                                    </p:set>
                                    <p:set>
                                      <p:cBhvr>
                                        <p:cTn id="53" dur="250" autoRev="1" fill="remove"/>
                                        <p:tgtEl>
                                          <p:spTgt spid="6"/>
                                        </p:tgtEl>
                                        <p:attrNameLst>
                                          <p:attrName>fill.on</p:attrName>
                                        </p:attrNameLst>
                                      </p:cBhvr>
                                      <p:to>
                                        <p:strVal val="true"/>
                                      </p:to>
                                    </p:set>
                                  </p:childTnLst>
                                </p:cTn>
                              </p:par>
                              <p:par>
                                <p:cTn id="54" presetID="27" presetClass="emph" presetSubtype="0" repeatCount="indefinite" fill="remove" nodeType="withEffect">
                                  <p:stCondLst>
                                    <p:cond delay="0"/>
                                  </p:stCondLst>
                                  <p:endCondLst>
                                    <p:cond evt="onNext" delay="0">
                                      <p:tgtEl>
                                        <p:sldTgt/>
                                      </p:tgtEl>
                                    </p:cond>
                                  </p:endCondLst>
                                  <p:childTnLst>
                                    <p:animClr clrSpc="rgb" dir="cw">
                                      <p:cBhvr override="childStyle">
                                        <p:cTn id="55" dur="250" autoRev="1" fill="remove"/>
                                        <p:tgtEl>
                                          <p:spTgt spid="5"/>
                                        </p:tgtEl>
                                        <p:attrNameLst>
                                          <p:attrName>style.color</p:attrName>
                                        </p:attrNameLst>
                                      </p:cBhvr>
                                      <p:to>
                                        <a:schemeClr val="bg1"/>
                                      </p:to>
                                    </p:animClr>
                                    <p:animClr clrSpc="rgb" dir="cw">
                                      <p:cBhvr>
                                        <p:cTn id="56" dur="250" autoRev="1" fill="remove"/>
                                        <p:tgtEl>
                                          <p:spTgt spid="5"/>
                                        </p:tgtEl>
                                        <p:attrNameLst>
                                          <p:attrName>fillcolor</p:attrName>
                                        </p:attrNameLst>
                                      </p:cBhvr>
                                      <p:to>
                                        <a:schemeClr val="bg1"/>
                                      </p:to>
                                    </p:animClr>
                                    <p:set>
                                      <p:cBhvr>
                                        <p:cTn id="57" dur="250" autoRev="1" fill="remove"/>
                                        <p:tgtEl>
                                          <p:spTgt spid="5"/>
                                        </p:tgtEl>
                                        <p:attrNameLst>
                                          <p:attrName>fill.type</p:attrName>
                                        </p:attrNameLst>
                                      </p:cBhvr>
                                      <p:to>
                                        <p:strVal val="solid"/>
                                      </p:to>
                                    </p:set>
                                    <p:set>
                                      <p:cBhvr>
                                        <p:cTn id="58" dur="250" autoRev="1" fill="remove"/>
                                        <p:tgtEl>
                                          <p:spTgt spid="5"/>
                                        </p:tgtEl>
                                        <p:attrNameLst>
                                          <p:attrName>fill.on</p:attrName>
                                        </p:attrNameLst>
                                      </p:cBhvr>
                                      <p:to>
                                        <p:strVal val="true"/>
                                      </p:to>
                                    </p:set>
                                  </p:childTnLst>
                                </p:cTn>
                              </p:par>
                              <p:par>
                                <p:cTn id="59" presetID="27" presetClass="emph" presetSubtype="0" repeatCount="indefinite" fill="remove" nodeType="withEffect">
                                  <p:stCondLst>
                                    <p:cond delay="0"/>
                                  </p:stCondLst>
                                  <p:endCondLst>
                                    <p:cond evt="onNext" delay="0">
                                      <p:tgtEl>
                                        <p:sldTgt/>
                                      </p:tgtEl>
                                    </p:cond>
                                  </p:endCondLst>
                                  <p:childTnLst>
                                    <p:animClr clrSpc="rgb" dir="cw">
                                      <p:cBhvr override="childStyle">
                                        <p:cTn id="60" dur="250" autoRev="1" fill="remove"/>
                                        <p:tgtEl>
                                          <p:spTgt spid="9"/>
                                        </p:tgtEl>
                                        <p:attrNameLst>
                                          <p:attrName>style.color</p:attrName>
                                        </p:attrNameLst>
                                      </p:cBhvr>
                                      <p:to>
                                        <a:schemeClr val="bg1"/>
                                      </p:to>
                                    </p:animClr>
                                    <p:animClr clrSpc="rgb" dir="cw">
                                      <p:cBhvr>
                                        <p:cTn id="61" dur="250" autoRev="1" fill="remove"/>
                                        <p:tgtEl>
                                          <p:spTgt spid="9"/>
                                        </p:tgtEl>
                                        <p:attrNameLst>
                                          <p:attrName>fillcolor</p:attrName>
                                        </p:attrNameLst>
                                      </p:cBhvr>
                                      <p:to>
                                        <a:schemeClr val="bg1"/>
                                      </p:to>
                                    </p:animClr>
                                    <p:set>
                                      <p:cBhvr>
                                        <p:cTn id="62" dur="250" autoRev="1" fill="remove"/>
                                        <p:tgtEl>
                                          <p:spTgt spid="9"/>
                                        </p:tgtEl>
                                        <p:attrNameLst>
                                          <p:attrName>fill.type</p:attrName>
                                        </p:attrNameLst>
                                      </p:cBhvr>
                                      <p:to>
                                        <p:strVal val="solid"/>
                                      </p:to>
                                    </p:set>
                                    <p:set>
                                      <p:cBhvr>
                                        <p:cTn id="63" dur="250" autoRev="1" fill="remove"/>
                                        <p:tgtEl>
                                          <p:spTgt spid="9"/>
                                        </p:tgtEl>
                                        <p:attrNameLst>
                                          <p:attrName>fill.on</p:attrName>
                                        </p:attrNameLst>
                                      </p:cBhvr>
                                      <p:to>
                                        <p:strVal val="true"/>
                                      </p:to>
                                    </p:set>
                                  </p:childTnLst>
                                </p:cTn>
                              </p:par>
                            </p:childTnLst>
                          </p:cTn>
                        </p:par>
                      </p:childTnLst>
                    </p:cTn>
                  </p:par>
                  <p:par>
                    <p:cTn id="64" fill="hold">
                      <p:stCondLst>
                        <p:cond delay="indefinite"/>
                      </p:stCondLst>
                      <p:childTnLst>
                        <p:par>
                          <p:cTn id="65" fill="hold">
                            <p:stCondLst>
                              <p:cond delay="0"/>
                            </p:stCondLst>
                            <p:childTnLst>
                              <p:par>
                                <p:cTn id="66" presetID="1" presetClass="emph" presetSubtype="2" fill="hold" nodeType="clickEffect">
                                  <p:stCondLst>
                                    <p:cond delay="0"/>
                                  </p:stCondLst>
                                  <p:childTnLst>
                                    <p:animClr clrSpc="rgb" dir="cw">
                                      <p:cBhvr>
                                        <p:cTn id="67" dur="10" fill="hold"/>
                                        <p:tgtEl>
                                          <p:spTgt spid="6"/>
                                        </p:tgtEl>
                                        <p:attrNameLst>
                                          <p:attrName>fillcolor</p:attrName>
                                        </p:attrNameLst>
                                      </p:cBhvr>
                                      <p:to>
                                        <a:srgbClr val="00B0F0"/>
                                      </p:to>
                                    </p:animClr>
                                    <p:set>
                                      <p:cBhvr>
                                        <p:cTn id="68" dur="10" fill="hold"/>
                                        <p:tgtEl>
                                          <p:spTgt spid="6"/>
                                        </p:tgtEl>
                                        <p:attrNameLst>
                                          <p:attrName>fill.type</p:attrName>
                                        </p:attrNameLst>
                                      </p:cBhvr>
                                      <p:to>
                                        <p:strVal val="solid"/>
                                      </p:to>
                                    </p:set>
                                    <p:set>
                                      <p:cBhvr>
                                        <p:cTn id="69" dur="10" fill="hold"/>
                                        <p:tgtEl>
                                          <p:spTgt spid="6"/>
                                        </p:tgtEl>
                                        <p:attrNameLst>
                                          <p:attrName>fill.on</p:attrName>
                                        </p:attrNameLst>
                                      </p:cBhvr>
                                      <p:to>
                                        <p:strVal val="true"/>
                                      </p:to>
                                    </p:set>
                                  </p:childTnLst>
                                </p:cTn>
                              </p:par>
                              <p:par>
                                <p:cTn id="70" presetID="1" presetClass="emph" presetSubtype="2" fill="hold" nodeType="withEffect">
                                  <p:stCondLst>
                                    <p:cond delay="0"/>
                                  </p:stCondLst>
                                  <p:childTnLst>
                                    <p:animClr clrSpc="rgb" dir="cw">
                                      <p:cBhvr>
                                        <p:cTn id="71" dur="10" fill="hold"/>
                                        <p:tgtEl>
                                          <p:spTgt spid="5"/>
                                        </p:tgtEl>
                                        <p:attrNameLst>
                                          <p:attrName>fillcolor</p:attrName>
                                        </p:attrNameLst>
                                      </p:cBhvr>
                                      <p:to>
                                        <a:srgbClr val="00B0F0"/>
                                      </p:to>
                                    </p:animClr>
                                    <p:set>
                                      <p:cBhvr>
                                        <p:cTn id="72" dur="10" fill="hold"/>
                                        <p:tgtEl>
                                          <p:spTgt spid="5"/>
                                        </p:tgtEl>
                                        <p:attrNameLst>
                                          <p:attrName>fill.type</p:attrName>
                                        </p:attrNameLst>
                                      </p:cBhvr>
                                      <p:to>
                                        <p:strVal val="solid"/>
                                      </p:to>
                                    </p:set>
                                    <p:set>
                                      <p:cBhvr>
                                        <p:cTn id="73" dur="10" fill="hold"/>
                                        <p:tgtEl>
                                          <p:spTgt spid="5"/>
                                        </p:tgtEl>
                                        <p:attrNameLst>
                                          <p:attrName>fill.on</p:attrName>
                                        </p:attrNameLst>
                                      </p:cBhvr>
                                      <p:to>
                                        <p:strVal val="true"/>
                                      </p:to>
                                    </p:set>
                                  </p:childTnLst>
                                </p:cTn>
                              </p:par>
                              <p:par>
                                <p:cTn id="74" presetID="1" presetClass="emph" presetSubtype="2" fill="hold" nodeType="withEffect">
                                  <p:stCondLst>
                                    <p:cond delay="0"/>
                                  </p:stCondLst>
                                  <p:childTnLst>
                                    <p:animClr clrSpc="rgb" dir="cw">
                                      <p:cBhvr>
                                        <p:cTn id="75" dur="10" fill="hold"/>
                                        <p:tgtEl>
                                          <p:spTgt spid="9"/>
                                        </p:tgtEl>
                                        <p:attrNameLst>
                                          <p:attrName>fillcolor</p:attrName>
                                        </p:attrNameLst>
                                      </p:cBhvr>
                                      <p:to>
                                        <a:srgbClr val="00B0F0"/>
                                      </p:to>
                                    </p:animClr>
                                    <p:set>
                                      <p:cBhvr>
                                        <p:cTn id="76" dur="10" fill="hold"/>
                                        <p:tgtEl>
                                          <p:spTgt spid="9"/>
                                        </p:tgtEl>
                                        <p:attrNameLst>
                                          <p:attrName>fill.type</p:attrName>
                                        </p:attrNameLst>
                                      </p:cBhvr>
                                      <p:to>
                                        <p:strVal val="solid"/>
                                      </p:to>
                                    </p:set>
                                    <p:set>
                                      <p:cBhvr>
                                        <p:cTn id="77" dur="10" fill="hold"/>
                                        <p:tgtEl>
                                          <p:spTgt spid="9"/>
                                        </p:tgtEl>
                                        <p:attrNameLst>
                                          <p:attrName>fill.on</p:attrName>
                                        </p:attrNameLst>
                                      </p:cBhvr>
                                      <p:to>
                                        <p:strVal val="true"/>
                                      </p:to>
                                    </p:set>
                                  </p:childTnLst>
                                </p:cTn>
                              </p:par>
                              <p:par>
                                <p:cTn id="78" presetID="7" presetClass="emph" presetSubtype="2" fill="hold" nodeType="withEffect">
                                  <p:stCondLst>
                                    <p:cond delay="0"/>
                                  </p:stCondLst>
                                  <p:childTnLst>
                                    <p:animClr clrSpc="rgb" dir="cw">
                                      <p:cBhvr>
                                        <p:cTn id="79" dur="10" fill="hold"/>
                                        <p:tgtEl>
                                          <p:spTgt spid="13"/>
                                        </p:tgtEl>
                                        <p:attrNameLst>
                                          <p:attrName>stroke.color</p:attrName>
                                        </p:attrNameLst>
                                      </p:cBhvr>
                                      <p:to>
                                        <a:srgbClr val="B84742"/>
                                      </p:to>
                                    </p:animClr>
                                    <p:set>
                                      <p:cBhvr>
                                        <p:cTn id="80" dur="10" fill="hold"/>
                                        <p:tgtEl>
                                          <p:spTgt spid="13"/>
                                        </p:tgtEl>
                                        <p:attrNameLst>
                                          <p:attrName>stroke.on</p:attrName>
                                        </p:attrNameLst>
                                      </p:cBhvr>
                                      <p:to>
                                        <p:strVal val="true"/>
                                      </p:to>
                                    </p:set>
                                  </p:childTnLst>
                                </p:cTn>
                              </p:par>
                              <p:par>
                                <p:cTn id="81" presetID="7" presetClass="emph" presetSubtype="2" fill="hold" nodeType="withEffect">
                                  <p:stCondLst>
                                    <p:cond delay="0"/>
                                  </p:stCondLst>
                                  <p:childTnLst>
                                    <p:animClr clrSpc="rgb" dir="cw">
                                      <p:cBhvr>
                                        <p:cTn id="82" dur="10" fill="hold"/>
                                        <p:tgtEl>
                                          <p:spTgt spid="12"/>
                                        </p:tgtEl>
                                        <p:attrNameLst>
                                          <p:attrName>stroke.color</p:attrName>
                                        </p:attrNameLst>
                                      </p:cBhvr>
                                      <p:to>
                                        <a:srgbClr val="B84742"/>
                                      </p:to>
                                    </p:animClr>
                                    <p:set>
                                      <p:cBhvr>
                                        <p:cTn id="83" dur="10" fill="hold"/>
                                        <p:tgtEl>
                                          <p:spTgt spid="12"/>
                                        </p:tgtEl>
                                        <p:attrNameLst>
                                          <p:attrName>stroke.on</p:attrName>
                                        </p:attrNameLst>
                                      </p:cBhvr>
                                      <p:to>
                                        <p:strVal val="true"/>
                                      </p:to>
                                    </p:set>
                                  </p:childTnLst>
                                </p:cTn>
                              </p:par>
                              <p:par>
                                <p:cTn id="84" presetID="7" presetClass="emph" presetSubtype="2" fill="hold" nodeType="withEffect">
                                  <p:stCondLst>
                                    <p:cond delay="0"/>
                                  </p:stCondLst>
                                  <p:childTnLst>
                                    <p:animClr clrSpc="rgb" dir="cw">
                                      <p:cBhvr>
                                        <p:cTn id="85" dur="10" fill="hold"/>
                                        <p:tgtEl>
                                          <p:spTgt spid="14"/>
                                        </p:tgtEl>
                                        <p:attrNameLst>
                                          <p:attrName>stroke.color</p:attrName>
                                        </p:attrNameLst>
                                      </p:cBhvr>
                                      <p:to>
                                        <a:srgbClr val="B84742"/>
                                      </p:to>
                                    </p:animClr>
                                    <p:set>
                                      <p:cBhvr>
                                        <p:cTn id="86" dur="10" fill="hold"/>
                                        <p:tgtEl>
                                          <p:spTgt spid="14"/>
                                        </p:tgtEl>
                                        <p:attrNameLst>
                                          <p:attrName>stroke.on</p:attrName>
                                        </p:attrNameLst>
                                      </p:cBhvr>
                                      <p:to>
                                        <p:strVal val="tru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40"/>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4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2" presetClass="entr" presetSubtype="2" fill="hold" grpId="0" nodeType="clickEffect">
                                  <p:stCondLst>
                                    <p:cond delay="0"/>
                                  </p:stCondLst>
                                  <p:childTnLst>
                                    <p:set>
                                      <p:cBhvr>
                                        <p:cTn id="102" dur="1" fill="hold">
                                          <p:stCondLst>
                                            <p:cond delay="0"/>
                                          </p:stCondLst>
                                        </p:cTn>
                                        <p:tgtEl>
                                          <p:spTgt spid="26"/>
                                        </p:tgtEl>
                                        <p:attrNameLst>
                                          <p:attrName>style.visibility</p:attrName>
                                        </p:attrNameLst>
                                      </p:cBhvr>
                                      <p:to>
                                        <p:strVal val="visible"/>
                                      </p:to>
                                    </p:set>
                                    <p:anim calcmode="lin" valueType="num">
                                      <p:cBhvr additive="base">
                                        <p:cTn id="103" dur="500" fill="hold"/>
                                        <p:tgtEl>
                                          <p:spTgt spid="26"/>
                                        </p:tgtEl>
                                        <p:attrNameLst>
                                          <p:attrName>ppt_x</p:attrName>
                                        </p:attrNameLst>
                                      </p:cBhvr>
                                      <p:tavLst>
                                        <p:tav tm="0">
                                          <p:val>
                                            <p:strVal val="1+#ppt_w/2"/>
                                          </p:val>
                                        </p:tav>
                                        <p:tav tm="100000">
                                          <p:val>
                                            <p:strVal val="#ppt_x"/>
                                          </p:val>
                                        </p:tav>
                                      </p:tavLst>
                                    </p:anim>
                                    <p:anim calcmode="lin" valueType="num">
                                      <p:cBhvr additive="base">
                                        <p:cTn id="104"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2" fill="hold" grpId="0" nodeType="clickEffect">
                                  <p:stCondLst>
                                    <p:cond delay="0"/>
                                  </p:stCondLst>
                                  <p:childTnLst>
                                    <p:set>
                                      <p:cBhvr>
                                        <p:cTn id="108" dur="1" fill="hold">
                                          <p:stCondLst>
                                            <p:cond delay="0"/>
                                          </p:stCondLst>
                                        </p:cTn>
                                        <p:tgtEl>
                                          <p:spTgt spid="25"/>
                                        </p:tgtEl>
                                        <p:attrNameLst>
                                          <p:attrName>style.visibility</p:attrName>
                                        </p:attrNameLst>
                                      </p:cBhvr>
                                      <p:to>
                                        <p:strVal val="visible"/>
                                      </p:to>
                                    </p:set>
                                    <p:anim calcmode="lin" valueType="num">
                                      <p:cBhvr additive="base">
                                        <p:cTn id="109" dur="500" fill="hold"/>
                                        <p:tgtEl>
                                          <p:spTgt spid="25"/>
                                        </p:tgtEl>
                                        <p:attrNameLst>
                                          <p:attrName>ppt_x</p:attrName>
                                        </p:attrNameLst>
                                      </p:cBhvr>
                                      <p:tavLst>
                                        <p:tav tm="0">
                                          <p:val>
                                            <p:strVal val="1+#ppt_w/2"/>
                                          </p:val>
                                        </p:tav>
                                        <p:tav tm="100000">
                                          <p:val>
                                            <p:strVal val="#ppt_x"/>
                                          </p:val>
                                        </p:tav>
                                      </p:tavLst>
                                    </p:anim>
                                    <p:anim calcmode="lin" valueType="num">
                                      <p:cBhvr additive="base">
                                        <p:cTn id="110"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2" fill="hold" grpId="0" nodeType="clickEffect">
                                  <p:stCondLst>
                                    <p:cond delay="0"/>
                                  </p:stCondLst>
                                  <p:childTnLst>
                                    <p:set>
                                      <p:cBhvr>
                                        <p:cTn id="114" dur="1" fill="hold">
                                          <p:stCondLst>
                                            <p:cond delay="0"/>
                                          </p:stCondLst>
                                        </p:cTn>
                                        <p:tgtEl>
                                          <p:spTgt spid="31"/>
                                        </p:tgtEl>
                                        <p:attrNameLst>
                                          <p:attrName>style.visibility</p:attrName>
                                        </p:attrNameLst>
                                      </p:cBhvr>
                                      <p:to>
                                        <p:strVal val="visible"/>
                                      </p:to>
                                    </p:set>
                                    <p:anim calcmode="lin" valueType="num">
                                      <p:cBhvr additive="base">
                                        <p:cTn id="115" dur="500" fill="hold"/>
                                        <p:tgtEl>
                                          <p:spTgt spid="31"/>
                                        </p:tgtEl>
                                        <p:attrNameLst>
                                          <p:attrName>ppt_x</p:attrName>
                                        </p:attrNameLst>
                                      </p:cBhvr>
                                      <p:tavLst>
                                        <p:tav tm="0">
                                          <p:val>
                                            <p:strVal val="1+#ppt_w/2"/>
                                          </p:val>
                                        </p:tav>
                                        <p:tav tm="100000">
                                          <p:val>
                                            <p:strVal val="#ppt_x"/>
                                          </p:val>
                                        </p:tav>
                                      </p:tavLst>
                                    </p:anim>
                                    <p:anim calcmode="lin" valueType="num">
                                      <p:cBhvr additive="base">
                                        <p:cTn id="116"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xit" presetSubtype="4" fill="hold" grpId="1" nodeType="clickEffect">
                                  <p:stCondLst>
                                    <p:cond delay="0"/>
                                  </p:stCondLst>
                                  <p:childTnLst>
                                    <p:anim calcmode="lin" valueType="num">
                                      <p:cBhvr additive="base">
                                        <p:cTn id="120" dur="500"/>
                                        <p:tgtEl>
                                          <p:spTgt spid="26"/>
                                        </p:tgtEl>
                                        <p:attrNameLst>
                                          <p:attrName>ppt_x</p:attrName>
                                        </p:attrNameLst>
                                      </p:cBhvr>
                                      <p:tavLst>
                                        <p:tav tm="0">
                                          <p:val>
                                            <p:strVal val="ppt_x"/>
                                          </p:val>
                                        </p:tav>
                                        <p:tav tm="100000">
                                          <p:val>
                                            <p:strVal val="ppt_x"/>
                                          </p:val>
                                        </p:tav>
                                      </p:tavLst>
                                    </p:anim>
                                    <p:anim calcmode="lin" valueType="num">
                                      <p:cBhvr additive="base">
                                        <p:cTn id="121" dur="500"/>
                                        <p:tgtEl>
                                          <p:spTgt spid="26"/>
                                        </p:tgtEl>
                                        <p:attrNameLst>
                                          <p:attrName>ppt_y</p:attrName>
                                        </p:attrNameLst>
                                      </p:cBhvr>
                                      <p:tavLst>
                                        <p:tav tm="0">
                                          <p:val>
                                            <p:strVal val="ppt_y"/>
                                          </p:val>
                                        </p:tav>
                                        <p:tav tm="100000">
                                          <p:val>
                                            <p:strVal val="1+ppt_h/2"/>
                                          </p:val>
                                        </p:tav>
                                      </p:tavLst>
                                    </p:anim>
                                    <p:set>
                                      <p:cBhvr>
                                        <p:cTn id="122" dur="1" fill="hold">
                                          <p:stCondLst>
                                            <p:cond delay="499"/>
                                          </p:stCondLst>
                                        </p:cTn>
                                        <p:tgtEl>
                                          <p:spTgt spid="26"/>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26" dur="250" autoRev="1" fill="remove"/>
                                        <p:tgtEl>
                                          <p:spTgt spid="8"/>
                                        </p:tgtEl>
                                        <p:attrNameLst>
                                          <p:attrName>style.color</p:attrName>
                                        </p:attrNameLst>
                                      </p:cBhvr>
                                      <p:to>
                                        <a:schemeClr val="bg1"/>
                                      </p:to>
                                    </p:animClr>
                                    <p:animClr clrSpc="rgb" dir="cw">
                                      <p:cBhvr>
                                        <p:cTn id="127" dur="250" autoRev="1" fill="remove"/>
                                        <p:tgtEl>
                                          <p:spTgt spid="8"/>
                                        </p:tgtEl>
                                        <p:attrNameLst>
                                          <p:attrName>fillcolor</p:attrName>
                                        </p:attrNameLst>
                                      </p:cBhvr>
                                      <p:to>
                                        <a:schemeClr val="bg1"/>
                                      </p:to>
                                    </p:animClr>
                                    <p:set>
                                      <p:cBhvr>
                                        <p:cTn id="128" dur="250" autoRev="1" fill="remove"/>
                                        <p:tgtEl>
                                          <p:spTgt spid="8"/>
                                        </p:tgtEl>
                                        <p:attrNameLst>
                                          <p:attrName>fill.type</p:attrName>
                                        </p:attrNameLst>
                                      </p:cBhvr>
                                      <p:to>
                                        <p:strVal val="solid"/>
                                      </p:to>
                                    </p:set>
                                    <p:set>
                                      <p:cBhvr>
                                        <p:cTn id="129" dur="250" autoRev="1" fill="remove"/>
                                        <p:tgtEl>
                                          <p:spTgt spid="8"/>
                                        </p:tgtEl>
                                        <p:attrNameLst>
                                          <p:attrName>fill.on</p:attrName>
                                        </p:attrNameLst>
                                      </p:cBhvr>
                                      <p:to>
                                        <p:strVal val="true"/>
                                      </p:to>
                                    </p:set>
                                  </p:childTnLst>
                                </p:cTn>
                              </p:par>
                              <p:par>
                                <p:cTn id="130" presetID="27" presetClass="emph" presetSubtype="0" repeatCount="indefinite" fill="remove" grpId="0" nodeType="withEffect">
                                  <p:stCondLst>
                                    <p:cond delay="0"/>
                                  </p:stCondLst>
                                  <p:endCondLst>
                                    <p:cond evt="onNext" delay="0">
                                      <p:tgtEl>
                                        <p:sldTgt/>
                                      </p:tgtEl>
                                    </p:cond>
                                  </p:endCondLst>
                                  <p:childTnLst>
                                    <p:animClr clrSpc="rgb" dir="cw">
                                      <p:cBhvr override="childStyle">
                                        <p:cTn id="131" dur="250" autoRev="1" fill="remove"/>
                                        <p:tgtEl>
                                          <p:spTgt spid="7"/>
                                        </p:tgtEl>
                                        <p:attrNameLst>
                                          <p:attrName>style.color</p:attrName>
                                        </p:attrNameLst>
                                      </p:cBhvr>
                                      <p:to>
                                        <a:schemeClr val="bg1"/>
                                      </p:to>
                                    </p:animClr>
                                    <p:animClr clrSpc="rgb" dir="cw">
                                      <p:cBhvr>
                                        <p:cTn id="132" dur="250" autoRev="1" fill="remove"/>
                                        <p:tgtEl>
                                          <p:spTgt spid="7"/>
                                        </p:tgtEl>
                                        <p:attrNameLst>
                                          <p:attrName>fillcolor</p:attrName>
                                        </p:attrNameLst>
                                      </p:cBhvr>
                                      <p:to>
                                        <a:schemeClr val="bg1"/>
                                      </p:to>
                                    </p:animClr>
                                    <p:set>
                                      <p:cBhvr>
                                        <p:cTn id="133" dur="250" autoRev="1" fill="remove"/>
                                        <p:tgtEl>
                                          <p:spTgt spid="7"/>
                                        </p:tgtEl>
                                        <p:attrNameLst>
                                          <p:attrName>fill.type</p:attrName>
                                        </p:attrNameLst>
                                      </p:cBhvr>
                                      <p:to>
                                        <p:strVal val="solid"/>
                                      </p:to>
                                    </p:set>
                                    <p:set>
                                      <p:cBhvr>
                                        <p:cTn id="134" dur="250" autoRev="1" fill="remove"/>
                                        <p:tgtEl>
                                          <p:spTgt spid="7"/>
                                        </p:tgtEl>
                                        <p:attrNameLst>
                                          <p:attrName>fill.on</p:attrName>
                                        </p:attrNameLst>
                                      </p:cBhvr>
                                      <p:to>
                                        <p:strVal val="true"/>
                                      </p:to>
                                    </p:set>
                                  </p:childTnLst>
                                </p:cTn>
                              </p:par>
                            </p:childTnLst>
                          </p:cTn>
                        </p:par>
                      </p:childTnLst>
                    </p:cTn>
                  </p:par>
                  <p:par>
                    <p:cTn id="135" fill="hold">
                      <p:stCondLst>
                        <p:cond delay="indefinite"/>
                      </p:stCondLst>
                      <p:childTnLst>
                        <p:par>
                          <p:cTn id="136" fill="hold">
                            <p:stCondLst>
                              <p:cond delay="0"/>
                            </p:stCondLst>
                            <p:childTnLst>
                              <p:par>
                                <p:cTn id="137" presetID="1" presetClass="emph" presetSubtype="2" fill="hold" nodeType="clickEffect">
                                  <p:stCondLst>
                                    <p:cond delay="0"/>
                                  </p:stCondLst>
                                  <p:childTnLst>
                                    <p:animClr clrSpc="rgb" dir="cw">
                                      <p:cBhvr>
                                        <p:cTn id="138" dur="10" fill="hold"/>
                                        <p:tgtEl>
                                          <p:spTgt spid="8"/>
                                        </p:tgtEl>
                                        <p:attrNameLst>
                                          <p:attrName>fillcolor</p:attrName>
                                        </p:attrNameLst>
                                      </p:cBhvr>
                                      <p:to>
                                        <a:srgbClr val="00B0F0"/>
                                      </p:to>
                                    </p:animClr>
                                    <p:set>
                                      <p:cBhvr>
                                        <p:cTn id="139" dur="10" fill="hold"/>
                                        <p:tgtEl>
                                          <p:spTgt spid="8"/>
                                        </p:tgtEl>
                                        <p:attrNameLst>
                                          <p:attrName>fill.type</p:attrName>
                                        </p:attrNameLst>
                                      </p:cBhvr>
                                      <p:to>
                                        <p:strVal val="solid"/>
                                      </p:to>
                                    </p:set>
                                    <p:set>
                                      <p:cBhvr>
                                        <p:cTn id="140" dur="10" fill="hold"/>
                                        <p:tgtEl>
                                          <p:spTgt spid="8"/>
                                        </p:tgtEl>
                                        <p:attrNameLst>
                                          <p:attrName>fill.on</p:attrName>
                                        </p:attrNameLst>
                                      </p:cBhvr>
                                      <p:to>
                                        <p:strVal val="true"/>
                                      </p:to>
                                    </p:set>
                                  </p:childTnLst>
                                </p:cTn>
                              </p:par>
                              <p:par>
                                <p:cTn id="141" presetID="1" presetClass="emph" presetSubtype="2" fill="hold" nodeType="withEffect">
                                  <p:stCondLst>
                                    <p:cond delay="0"/>
                                  </p:stCondLst>
                                  <p:childTnLst>
                                    <p:animClr clrSpc="rgb" dir="cw">
                                      <p:cBhvr>
                                        <p:cTn id="142" dur="10" fill="hold"/>
                                        <p:tgtEl>
                                          <p:spTgt spid="7"/>
                                        </p:tgtEl>
                                        <p:attrNameLst>
                                          <p:attrName>fillcolor</p:attrName>
                                        </p:attrNameLst>
                                      </p:cBhvr>
                                      <p:to>
                                        <a:srgbClr val="00B0F0"/>
                                      </p:to>
                                    </p:animClr>
                                    <p:set>
                                      <p:cBhvr>
                                        <p:cTn id="143" dur="10" fill="hold"/>
                                        <p:tgtEl>
                                          <p:spTgt spid="7"/>
                                        </p:tgtEl>
                                        <p:attrNameLst>
                                          <p:attrName>fill.type</p:attrName>
                                        </p:attrNameLst>
                                      </p:cBhvr>
                                      <p:to>
                                        <p:strVal val="solid"/>
                                      </p:to>
                                    </p:set>
                                    <p:set>
                                      <p:cBhvr>
                                        <p:cTn id="144" dur="10" fill="hold"/>
                                        <p:tgtEl>
                                          <p:spTgt spid="7"/>
                                        </p:tgtEl>
                                        <p:attrNameLst>
                                          <p:attrName>fill.on</p:attrName>
                                        </p:attrNameLst>
                                      </p:cBhvr>
                                      <p:to>
                                        <p:strVal val="true"/>
                                      </p:to>
                                    </p:set>
                                  </p:childTnLst>
                                </p:cTn>
                              </p:par>
                              <p:par>
                                <p:cTn id="145" presetID="7" presetClass="emph" presetSubtype="2" fill="hold" nodeType="withEffect">
                                  <p:stCondLst>
                                    <p:cond delay="0"/>
                                  </p:stCondLst>
                                  <p:childTnLst>
                                    <p:animClr clrSpc="rgb" dir="cw">
                                      <p:cBhvr>
                                        <p:cTn id="146" dur="10" fill="hold"/>
                                        <p:tgtEl>
                                          <p:spTgt spid="16"/>
                                        </p:tgtEl>
                                        <p:attrNameLst>
                                          <p:attrName>stroke.color</p:attrName>
                                        </p:attrNameLst>
                                      </p:cBhvr>
                                      <p:to>
                                        <a:srgbClr val="B84742"/>
                                      </p:to>
                                    </p:animClr>
                                    <p:set>
                                      <p:cBhvr>
                                        <p:cTn id="147" dur="10" fill="hold"/>
                                        <p:tgtEl>
                                          <p:spTgt spid="16"/>
                                        </p:tgtEl>
                                        <p:attrNameLst>
                                          <p:attrName>stroke.on</p:attrName>
                                        </p:attrNameLst>
                                      </p:cBhvr>
                                      <p:to>
                                        <p:strVal val="true"/>
                                      </p:to>
                                    </p:set>
                                  </p:childTnLst>
                                </p:cTn>
                              </p:par>
                              <p:par>
                                <p:cTn id="148" presetID="7" presetClass="emph" presetSubtype="2" fill="hold" nodeType="withEffect">
                                  <p:stCondLst>
                                    <p:cond delay="0"/>
                                  </p:stCondLst>
                                  <p:childTnLst>
                                    <p:animClr clrSpc="rgb" dir="cw">
                                      <p:cBhvr>
                                        <p:cTn id="149" dur="10" fill="hold"/>
                                        <p:tgtEl>
                                          <p:spTgt spid="17"/>
                                        </p:tgtEl>
                                        <p:attrNameLst>
                                          <p:attrName>stroke.color</p:attrName>
                                        </p:attrNameLst>
                                      </p:cBhvr>
                                      <p:to>
                                        <a:srgbClr val="B84742"/>
                                      </p:to>
                                    </p:animClr>
                                    <p:set>
                                      <p:cBhvr>
                                        <p:cTn id="150" dur="10" fill="hold"/>
                                        <p:tgtEl>
                                          <p:spTgt spid="17"/>
                                        </p:tgtEl>
                                        <p:attrNameLst>
                                          <p:attrName>stroke.on</p:attrName>
                                        </p:attrNameLst>
                                      </p:cBhvr>
                                      <p:to>
                                        <p:strVal val="tru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42"/>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41"/>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2" presetClass="entr" presetSubtype="2" fill="hold" grpId="0" nodeType="clickEffect">
                                  <p:stCondLst>
                                    <p:cond delay="0"/>
                                  </p:stCondLst>
                                  <p:childTnLst>
                                    <p:set>
                                      <p:cBhvr>
                                        <p:cTn id="162" dur="1" fill="hold">
                                          <p:stCondLst>
                                            <p:cond delay="0"/>
                                          </p:stCondLst>
                                        </p:cTn>
                                        <p:tgtEl>
                                          <p:spTgt spid="30"/>
                                        </p:tgtEl>
                                        <p:attrNameLst>
                                          <p:attrName>style.visibility</p:attrName>
                                        </p:attrNameLst>
                                      </p:cBhvr>
                                      <p:to>
                                        <p:strVal val="visible"/>
                                      </p:to>
                                    </p:set>
                                    <p:anim calcmode="lin" valueType="num">
                                      <p:cBhvr additive="base">
                                        <p:cTn id="163" dur="500" fill="hold"/>
                                        <p:tgtEl>
                                          <p:spTgt spid="30"/>
                                        </p:tgtEl>
                                        <p:attrNameLst>
                                          <p:attrName>ppt_x</p:attrName>
                                        </p:attrNameLst>
                                      </p:cBhvr>
                                      <p:tavLst>
                                        <p:tav tm="0">
                                          <p:val>
                                            <p:strVal val="1+#ppt_w/2"/>
                                          </p:val>
                                        </p:tav>
                                        <p:tav tm="100000">
                                          <p:val>
                                            <p:strVal val="#ppt_x"/>
                                          </p:val>
                                        </p:tav>
                                      </p:tavLst>
                                    </p:anim>
                                    <p:anim calcmode="lin" valueType="num">
                                      <p:cBhvr additive="base">
                                        <p:cTn id="164"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2" presetClass="entr" presetSubtype="2" fill="hold" grpId="0" nodeType="clickEffect">
                                  <p:stCondLst>
                                    <p:cond delay="0"/>
                                  </p:stCondLst>
                                  <p:childTnLst>
                                    <p:set>
                                      <p:cBhvr>
                                        <p:cTn id="168" dur="1" fill="hold">
                                          <p:stCondLst>
                                            <p:cond delay="0"/>
                                          </p:stCondLst>
                                        </p:cTn>
                                        <p:tgtEl>
                                          <p:spTgt spid="29"/>
                                        </p:tgtEl>
                                        <p:attrNameLst>
                                          <p:attrName>style.visibility</p:attrName>
                                        </p:attrNameLst>
                                      </p:cBhvr>
                                      <p:to>
                                        <p:strVal val="visible"/>
                                      </p:to>
                                    </p:set>
                                    <p:anim calcmode="lin" valueType="num">
                                      <p:cBhvr additive="base">
                                        <p:cTn id="169" dur="500" fill="hold"/>
                                        <p:tgtEl>
                                          <p:spTgt spid="29"/>
                                        </p:tgtEl>
                                        <p:attrNameLst>
                                          <p:attrName>ppt_x</p:attrName>
                                        </p:attrNameLst>
                                      </p:cBhvr>
                                      <p:tavLst>
                                        <p:tav tm="0">
                                          <p:val>
                                            <p:strVal val="1+#ppt_w/2"/>
                                          </p:val>
                                        </p:tav>
                                        <p:tav tm="100000">
                                          <p:val>
                                            <p:strVal val="#ppt_x"/>
                                          </p:val>
                                        </p:tav>
                                      </p:tavLst>
                                    </p:anim>
                                    <p:anim calcmode="lin" valueType="num">
                                      <p:cBhvr additive="base">
                                        <p:cTn id="170"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2" presetClass="exit" presetSubtype="4" fill="hold" grpId="1" nodeType="clickEffect">
                                  <p:stCondLst>
                                    <p:cond delay="0"/>
                                  </p:stCondLst>
                                  <p:childTnLst>
                                    <p:anim calcmode="lin" valueType="num">
                                      <p:cBhvr additive="base">
                                        <p:cTn id="174" dur="500"/>
                                        <p:tgtEl>
                                          <p:spTgt spid="25"/>
                                        </p:tgtEl>
                                        <p:attrNameLst>
                                          <p:attrName>ppt_x</p:attrName>
                                        </p:attrNameLst>
                                      </p:cBhvr>
                                      <p:tavLst>
                                        <p:tav tm="0">
                                          <p:val>
                                            <p:strVal val="ppt_x"/>
                                          </p:val>
                                        </p:tav>
                                        <p:tav tm="100000">
                                          <p:val>
                                            <p:strVal val="ppt_x"/>
                                          </p:val>
                                        </p:tav>
                                      </p:tavLst>
                                    </p:anim>
                                    <p:anim calcmode="lin" valueType="num">
                                      <p:cBhvr additive="base">
                                        <p:cTn id="175" dur="500"/>
                                        <p:tgtEl>
                                          <p:spTgt spid="25"/>
                                        </p:tgtEl>
                                        <p:attrNameLst>
                                          <p:attrName>ppt_y</p:attrName>
                                        </p:attrNameLst>
                                      </p:cBhvr>
                                      <p:tavLst>
                                        <p:tav tm="0">
                                          <p:val>
                                            <p:strVal val="ppt_y"/>
                                          </p:val>
                                        </p:tav>
                                        <p:tav tm="100000">
                                          <p:val>
                                            <p:strVal val="1+ppt_h/2"/>
                                          </p:val>
                                        </p:tav>
                                      </p:tavLst>
                                    </p:anim>
                                    <p:set>
                                      <p:cBhvr>
                                        <p:cTn id="176" dur="1" fill="hold">
                                          <p:stCondLst>
                                            <p:cond delay="499"/>
                                          </p:stCondLst>
                                        </p:cTn>
                                        <p:tgtEl>
                                          <p:spTgt spid="25"/>
                                        </p:tgtEl>
                                        <p:attrNameLst>
                                          <p:attrName>style.visibility</p:attrName>
                                        </p:attrNameLst>
                                      </p:cBhvr>
                                      <p:to>
                                        <p:strVal val="hidden"/>
                                      </p:to>
                                    </p:set>
                                  </p:childTnLst>
                                </p:cTn>
                              </p:par>
                            </p:childTnLst>
                          </p:cTn>
                        </p:par>
                      </p:childTnLst>
                    </p:cTn>
                  </p:par>
                  <p:par>
                    <p:cTn id="177" fill="hold">
                      <p:stCondLst>
                        <p:cond delay="indefinite"/>
                      </p:stCondLst>
                      <p:childTnLst>
                        <p:par>
                          <p:cTn id="178" fill="hold">
                            <p:stCondLst>
                              <p:cond delay="0"/>
                            </p:stCondLst>
                            <p:childTnLst>
                              <p:par>
                                <p:cTn id="179" presetID="2" presetClass="exit" presetSubtype="4" fill="hold" grpId="1" nodeType="clickEffect">
                                  <p:stCondLst>
                                    <p:cond delay="0"/>
                                  </p:stCondLst>
                                  <p:childTnLst>
                                    <p:anim calcmode="lin" valueType="num">
                                      <p:cBhvr additive="base">
                                        <p:cTn id="180" dur="500"/>
                                        <p:tgtEl>
                                          <p:spTgt spid="31"/>
                                        </p:tgtEl>
                                        <p:attrNameLst>
                                          <p:attrName>ppt_x</p:attrName>
                                        </p:attrNameLst>
                                      </p:cBhvr>
                                      <p:tavLst>
                                        <p:tav tm="0">
                                          <p:val>
                                            <p:strVal val="ppt_x"/>
                                          </p:val>
                                        </p:tav>
                                        <p:tav tm="100000">
                                          <p:val>
                                            <p:strVal val="ppt_x"/>
                                          </p:val>
                                        </p:tav>
                                      </p:tavLst>
                                    </p:anim>
                                    <p:anim calcmode="lin" valueType="num">
                                      <p:cBhvr additive="base">
                                        <p:cTn id="181" dur="500"/>
                                        <p:tgtEl>
                                          <p:spTgt spid="31"/>
                                        </p:tgtEl>
                                        <p:attrNameLst>
                                          <p:attrName>ppt_y</p:attrName>
                                        </p:attrNameLst>
                                      </p:cBhvr>
                                      <p:tavLst>
                                        <p:tav tm="0">
                                          <p:val>
                                            <p:strVal val="ppt_y"/>
                                          </p:val>
                                        </p:tav>
                                        <p:tav tm="100000">
                                          <p:val>
                                            <p:strVal val="1+ppt_h/2"/>
                                          </p:val>
                                        </p:tav>
                                      </p:tavLst>
                                    </p:anim>
                                    <p:set>
                                      <p:cBhvr>
                                        <p:cTn id="182" dur="1" fill="hold">
                                          <p:stCondLst>
                                            <p:cond delay="499"/>
                                          </p:stCondLst>
                                        </p:cTn>
                                        <p:tgtEl>
                                          <p:spTgt spid="31"/>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86" dur="250" autoRev="1" fill="remove"/>
                                        <p:tgtEl>
                                          <p:spTgt spid="11"/>
                                        </p:tgtEl>
                                        <p:attrNameLst>
                                          <p:attrName>style.color</p:attrName>
                                        </p:attrNameLst>
                                      </p:cBhvr>
                                      <p:to>
                                        <a:schemeClr val="bg1"/>
                                      </p:to>
                                    </p:animClr>
                                    <p:animClr clrSpc="rgb" dir="cw">
                                      <p:cBhvr>
                                        <p:cTn id="187" dur="250" autoRev="1" fill="remove"/>
                                        <p:tgtEl>
                                          <p:spTgt spid="11"/>
                                        </p:tgtEl>
                                        <p:attrNameLst>
                                          <p:attrName>fillcolor</p:attrName>
                                        </p:attrNameLst>
                                      </p:cBhvr>
                                      <p:to>
                                        <a:schemeClr val="bg1"/>
                                      </p:to>
                                    </p:animClr>
                                    <p:set>
                                      <p:cBhvr>
                                        <p:cTn id="188" dur="250" autoRev="1" fill="remove"/>
                                        <p:tgtEl>
                                          <p:spTgt spid="11"/>
                                        </p:tgtEl>
                                        <p:attrNameLst>
                                          <p:attrName>fill.type</p:attrName>
                                        </p:attrNameLst>
                                      </p:cBhvr>
                                      <p:to>
                                        <p:strVal val="solid"/>
                                      </p:to>
                                    </p:set>
                                    <p:set>
                                      <p:cBhvr>
                                        <p:cTn id="189" dur="250" autoRev="1" fill="remove"/>
                                        <p:tgtEl>
                                          <p:spTgt spid="11"/>
                                        </p:tgtEl>
                                        <p:attrNameLst>
                                          <p:attrName>fill.on</p:attrName>
                                        </p:attrNameLst>
                                      </p:cBhvr>
                                      <p:to>
                                        <p:strVal val="true"/>
                                      </p:to>
                                    </p:set>
                                  </p:childTnLst>
                                </p:cTn>
                              </p:par>
                              <p:par>
                                <p:cTn id="190" presetID="27" presetClass="emph" presetSubtype="0" repeatCount="indefinite" fill="remove" grpId="0" nodeType="withEffect">
                                  <p:stCondLst>
                                    <p:cond delay="0"/>
                                  </p:stCondLst>
                                  <p:endCondLst>
                                    <p:cond evt="onNext" delay="0">
                                      <p:tgtEl>
                                        <p:sldTgt/>
                                      </p:tgtEl>
                                    </p:cond>
                                  </p:endCondLst>
                                  <p:childTnLst>
                                    <p:animClr clrSpc="rgb" dir="cw">
                                      <p:cBhvr override="childStyle">
                                        <p:cTn id="191" dur="250" autoRev="1" fill="remove"/>
                                        <p:tgtEl>
                                          <p:spTgt spid="10"/>
                                        </p:tgtEl>
                                        <p:attrNameLst>
                                          <p:attrName>style.color</p:attrName>
                                        </p:attrNameLst>
                                      </p:cBhvr>
                                      <p:to>
                                        <a:schemeClr val="bg1"/>
                                      </p:to>
                                    </p:animClr>
                                    <p:animClr clrSpc="rgb" dir="cw">
                                      <p:cBhvr>
                                        <p:cTn id="192" dur="250" autoRev="1" fill="remove"/>
                                        <p:tgtEl>
                                          <p:spTgt spid="10"/>
                                        </p:tgtEl>
                                        <p:attrNameLst>
                                          <p:attrName>fillcolor</p:attrName>
                                        </p:attrNameLst>
                                      </p:cBhvr>
                                      <p:to>
                                        <a:schemeClr val="bg1"/>
                                      </p:to>
                                    </p:animClr>
                                    <p:set>
                                      <p:cBhvr>
                                        <p:cTn id="193" dur="250" autoRev="1" fill="remove"/>
                                        <p:tgtEl>
                                          <p:spTgt spid="10"/>
                                        </p:tgtEl>
                                        <p:attrNameLst>
                                          <p:attrName>fill.type</p:attrName>
                                        </p:attrNameLst>
                                      </p:cBhvr>
                                      <p:to>
                                        <p:strVal val="solid"/>
                                      </p:to>
                                    </p:set>
                                    <p:set>
                                      <p:cBhvr>
                                        <p:cTn id="194" dur="250" autoRev="1" fill="remove"/>
                                        <p:tgtEl>
                                          <p:spTgt spid="10"/>
                                        </p:tgtEl>
                                        <p:attrNameLst>
                                          <p:attrName>fill.on</p:attrName>
                                        </p:attrNameLst>
                                      </p:cBhvr>
                                      <p:to>
                                        <p:strVal val="true"/>
                                      </p:to>
                                    </p:set>
                                  </p:childTnLst>
                                </p:cTn>
                              </p:par>
                            </p:childTnLst>
                          </p:cTn>
                        </p:par>
                      </p:childTnLst>
                    </p:cTn>
                  </p:par>
                  <p:par>
                    <p:cTn id="195" fill="hold">
                      <p:stCondLst>
                        <p:cond delay="indefinite"/>
                      </p:stCondLst>
                      <p:childTnLst>
                        <p:par>
                          <p:cTn id="196" fill="hold">
                            <p:stCondLst>
                              <p:cond delay="0"/>
                            </p:stCondLst>
                            <p:childTnLst>
                              <p:par>
                                <p:cTn id="197" presetID="1" presetClass="emph" presetSubtype="2" fill="hold" nodeType="clickEffect">
                                  <p:stCondLst>
                                    <p:cond delay="0"/>
                                  </p:stCondLst>
                                  <p:childTnLst>
                                    <p:animClr clrSpc="rgb" dir="cw">
                                      <p:cBhvr>
                                        <p:cTn id="198" dur="10" fill="hold"/>
                                        <p:tgtEl>
                                          <p:spTgt spid="11"/>
                                        </p:tgtEl>
                                        <p:attrNameLst>
                                          <p:attrName>fillcolor</p:attrName>
                                        </p:attrNameLst>
                                      </p:cBhvr>
                                      <p:to>
                                        <a:srgbClr val="00B0F0"/>
                                      </p:to>
                                    </p:animClr>
                                    <p:set>
                                      <p:cBhvr>
                                        <p:cTn id="199" dur="10" fill="hold"/>
                                        <p:tgtEl>
                                          <p:spTgt spid="11"/>
                                        </p:tgtEl>
                                        <p:attrNameLst>
                                          <p:attrName>fill.type</p:attrName>
                                        </p:attrNameLst>
                                      </p:cBhvr>
                                      <p:to>
                                        <p:strVal val="solid"/>
                                      </p:to>
                                    </p:set>
                                    <p:set>
                                      <p:cBhvr>
                                        <p:cTn id="200" dur="10" fill="hold"/>
                                        <p:tgtEl>
                                          <p:spTgt spid="11"/>
                                        </p:tgtEl>
                                        <p:attrNameLst>
                                          <p:attrName>fill.on</p:attrName>
                                        </p:attrNameLst>
                                      </p:cBhvr>
                                      <p:to>
                                        <p:strVal val="true"/>
                                      </p:to>
                                    </p:set>
                                  </p:childTnLst>
                                </p:cTn>
                              </p:par>
                              <p:par>
                                <p:cTn id="201" presetID="1" presetClass="emph" presetSubtype="2" fill="hold" nodeType="withEffect">
                                  <p:stCondLst>
                                    <p:cond delay="0"/>
                                  </p:stCondLst>
                                  <p:childTnLst>
                                    <p:animClr clrSpc="rgb" dir="cw">
                                      <p:cBhvr>
                                        <p:cTn id="202" dur="10" fill="hold"/>
                                        <p:tgtEl>
                                          <p:spTgt spid="10"/>
                                        </p:tgtEl>
                                        <p:attrNameLst>
                                          <p:attrName>fillcolor</p:attrName>
                                        </p:attrNameLst>
                                      </p:cBhvr>
                                      <p:to>
                                        <a:srgbClr val="00B0F0"/>
                                      </p:to>
                                    </p:animClr>
                                    <p:set>
                                      <p:cBhvr>
                                        <p:cTn id="203" dur="10" fill="hold"/>
                                        <p:tgtEl>
                                          <p:spTgt spid="10"/>
                                        </p:tgtEl>
                                        <p:attrNameLst>
                                          <p:attrName>fill.type</p:attrName>
                                        </p:attrNameLst>
                                      </p:cBhvr>
                                      <p:to>
                                        <p:strVal val="solid"/>
                                      </p:to>
                                    </p:set>
                                    <p:set>
                                      <p:cBhvr>
                                        <p:cTn id="204" dur="10" fill="hold"/>
                                        <p:tgtEl>
                                          <p:spTgt spid="10"/>
                                        </p:tgtEl>
                                        <p:attrNameLst>
                                          <p:attrName>fill.on</p:attrName>
                                        </p:attrNameLst>
                                      </p:cBhvr>
                                      <p:to>
                                        <p:strVal val="true"/>
                                      </p:to>
                                    </p:set>
                                  </p:childTnLst>
                                </p:cTn>
                              </p:par>
                              <p:par>
                                <p:cTn id="205" presetID="7" presetClass="emph" presetSubtype="2" fill="hold" nodeType="withEffect">
                                  <p:stCondLst>
                                    <p:cond delay="0"/>
                                  </p:stCondLst>
                                  <p:childTnLst>
                                    <p:animClr clrSpc="rgb" dir="cw">
                                      <p:cBhvr>
                                        <p:cTn id="206" dur="10" fill="hold"/>
                                        <p:tgtEl>
                                          <p:spTgt spid="21"/>
                                        </p:tgtEl>
                                        <p:attrNameLst>
                                          <p:attrName>stroke.color</p:attrName>
                                        </p:attrNameLst>
                                      </p:cBhvr>
                                      <p:to>
                                        <a:srgbClr val="B84742"/>
                                      </p:to>
                                    </p:animClr>
                                    <p:set>
                                      <p:cBhvr>
                                        <p:cTn id="207" dur="10" fill="hold"/>
                                        <p:tgtEl>
                                          <p:spTgt spid="21"/>
                                        </p:tgtEl>
                                        <p:attrNameLst>
                                          <p:attrName>stroke.on</p:attrName>
                                        </p:attrNameLst>
                                      </p:cBhvr>
                                      <p:to>
                                        <p:strVal val="true"/>
                                      </p:to>
                                    </p:set>
                                  </p:childTnLst>
                                </p:cTn>
                              </p:par>
                              <p:par>
                                <p:cTn id="208" presetID="7" presetClass="emph" presetSubtype="2" fill="hold" nodeType="withEffect">
                                  <p:stCondLst>
                                    <p:cond delay="0"/>
                                  </p:stCondLst>
                                  <p:childTnLst>
                                    <p:animClr clrSpc="rgb" dir="cw">
                                      <p:cBhvr>
                                        <p:cTn id="209" dur="10" fill="hold"/>
                                        <p:tgtEl>
                                          <p:spTgt spid="22"/>
                                        </p:tgtEl>
                                        <p:attrNameLst>
                                          <p:attrName>stroke.color</p:attrName>
                                        </p:attrNameLst>
                                      </p:cBhvr>
                                      <p:to>
                                        <a:srgbClr val="B84742"/>
                                      </p:to>
                                    </p:animClr>
                                    <p:set>
                                      <p:cBhvr>
                                        <p:cTn id="210" dur="10" fill="hold"/>
                                        <p:tgtEl>
                                          <p:spTgt spid="22"/>
                                        </p:tgtEl>
                                        <p:attrNameLst>
                                          <p:attrName>stroke.on</p:attrName>
                                        </p:attrNameLst>
                                      </p:cBhvr>
                                      <p:to>
                                        <p:strVal val="true"/>
                                      </p:to>
                                    </p:set>
                                  </p:childTnLst>
                                </p:cTn>
                              </p:par>
                            </p:childTnLst>
                          </p:cTn>
                        </p:par>
                      </p:childTnLst>
                    </p:cTn>
                  </p:par>
                  <p:par>
                    <p:cTn id="211" fill="hold">
                      <p:stCondLst>
                        <p:cond delay="indefinite"/>
                      </p:stCondLst>
                      <p:childTnLst>
                        <p:par>
                          <p:cTn id="212" fill="hold">
                            <p:stCondLst>
                              <p:cond delay="0"/>
                            </p:stCondLst>
                            <p:childTnLst>
                              <p:par>
                                <p:cTn id="213" presetID="1" presetClass="entr" presetSubtype="0" fill="hold" grpId="0" nodeType="clickEffect">
                                  <p:stCondLst>
                                    <p:cond delay="0"/>
                                  </p:stCondLst>
                                  <p:childTnLst>
                                    <p:set>
                                      <p:cBhvr>
                                        <p:cTn id="214" dur="1" fill="hold">
                                          <p:stCondLst>
                                            <p:cond delay="0"/>
                                          </p:stCondLst>
                                        </p:cTn>
                                        <p:tgtEl>
                                          <p:spTgt spid="44"/>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ntr" presetSubtype="0" fill="hold" grpId="0" nodeType="clickEffect">
                                  <p:stCondLst>
                                    <p:cond delay="0"/>
                                  </p:stCondLst>
                                  <p:childTnLst>
                                    <p:set>
                                      <p:cBhvr>
                                        <p:cTn id="218" dur="1" fill="hold">
                                          <p:stCondLst>
                                            <p:cond delay="0"/>
                                          </p:stCondLst>
                                        </p:cTn>
                                        <p:tgtEl>
                                          <p:spTgt spid="45"/>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presetID="2" presetClass="entr" presetSubtype="2" fill="hold" grpId="0" nodeType="clickEffect">
                                  <p:stCondLst>
                                    <p:cond delay="0"/>
                                  </p:stCondLst>
                                  <p:childTnLst>
                                    <p:set>
                                      <p:cBhvr>
                                        <p:cTn id="222" dur="1" fill="hold">
                                          <p:stCondLst>
                                            <p:cond delay="0"/>
                                          </p:stCondLst>
                                        </p:cTn>
                                        <p:tgtEl>
                                          <p:spTgt spid="33"/>
                                        </p:tgtEl>
                                        <p:attrNameLst>
                                          <p:attrName>style.visibility</p:attrName>
                                        </p:attrNameLst>
                                      </p:cBhvr>
                                      <p:to>
                                        <p:strVal val="visible"/>
                                      </p:to>
                                    </p:set>
                                    <p:anim calcmode="lin" valueType="num">
                                      <p:cBhvr additive="base">
                                        <p:cTn id="223" dur="500" fill="hold"/>
                                        <p:tgtEl>
                                          <p:spTgt spid="33"/>
                                        </p:tgtEl>
                                        <p:attrNameLst>
                                          <p:attrName>ppt_x</p:attrName>
                                        </p:attrNameLst>
                                      </p:cBhvr>
                                      <p:tavLst>
                                        <p:tav tm="0">
                                          <p:val>
                                            <p:strVal val="1+#ppt_w/2"/>
                                          </p:val>
                                        </p:tav>
                                        <p:tav tm="100000">
                                          <p:val>
                                            <p:strVal val="#ppt_x"/>
                                          </p:val>
                                        </p:tav>
                                      </p:tavLst>
                                    </p:anim>
                                    <p:anim calcmode="lin" valueType="num">
                                      <p:cBhvr additive="base">
                                        <p:cTn id="224"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225" fill="hold">
                      <p:stCondLst>
                        <p:cond delay="indefinite"/>
                      </p:stCondLst>
                      <p:childTnLst>
                        <p:par>
                          <p:cTn id="226" fill="hold">
                            <p:stCondLst>
                              <p:cond delay="0"/>
                            </p:stCondLst>
                            <p:childTnLst>
                              <p:par>
                                <p:cTn id="227" presetID="2" presetClass="entr" presetSubtype="2" fill="hold" grpId="0" nodeType="clickEffect">
                                  <p:stCondLst>
                                    <p:cond delay="0"/>
                                  </p:stCondLst>
                                  <p:childTnLst>
                                    <p:set>
                                      <p:cBhvr>
                                        <p:cTn id="228" dur="1" fill="hold">
                                          <p:stCondLst>
                                            <p:cond delay="0"/>
                                          </p:stCondLst>
                                        </p:cTn>
                                        <p:tgtEl>
                                          <p:spTgt spid="32"/>
                                        </p:tgtEl>
                                        <p:attrNameLst>
                                          <p:attrName>style.visibility</p:attrName>
                                        </p:attrNameLst>
                                      </p:cBhvr>
                                      <p:to>
                                        <p:strVal val="visible"/>
                                      </p:to>
                                    </p:set>
                                    <p:anim calcmode="lin" valueType="num">
                                      <p:cBhvr additive="base">
                                        <p:cTn id="229" dur="500" fill="hold"/>
                                        <p:tgtEl>
                                          <p:spTgt spid="32"/>
                                        </p:tgtEl>
                                        <p:attrNameLst>
                                          <p:attrName>ppt_x</p:attrName>
                                        </p:attrNameLst>
                                      </p:cBhvr>
                                      <p:tavLst>
                                        <p:tav tm="0">
                                          <p:val>
                                            <p:strVal val="1+#ppt_w/2"/>
                                          </p:val>
                                        </p:tav>
                                        <p:tav tm="100000">
                                          <p:val>
                                            <p:strVal val="#ppt_x"/>
                                          </p:val>
                                        </p:tav>
                                      </p:tavLst>
                                    </p:anim>
                                    <p:anim calcmode="lin" valueType="num">
                                      <p:cBhvr additive="base">
                                        <p:cTn id="230"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231" fill="hold">
                      <p:stCondLst>
                        <p:cond delay="indefinite"/>
                      </p:stCondLst>
                      <p:childTnLst>
                        <p:par>
                          <p:cTn id="232" fill="hold">
                            <p:stCondLst>
                              <p:cond delay="0"/>
                            </p:stCondLst>
                            <p:childTnLst>
                              <p:par>
                                <p:cTn id="233" presetID="2" presetClass="exit" presetSubtype="4" fill="hold" grpId="1" nodeType="clickEffect">
                                  <p:stCondLst>
                                    <p:cond delay="0"/>
                                  </p:stCondLst>
                                  <p:childTnLst>
                                    <p:anim calcmode="lin" valueType="num">
                                      <p:cBhvr additive="base">
                                        <p:cTn id="234" dur="500"/>
                                        <p:tgtEl>
                                          <p:spTgt spid="30"/>
                                        </p:tgtEl>
                                        <p:attrNameLst>
                                          <p:attrName>ppt_x</p:attrName>
                                        </p:attrNameLst>
                                      </p:cBhvr>
                                      <p:tavLst>
                                        <p:tav tm="0">
                                          <p:val>
                                            <p:strVal val="ppt_x"/>
                                          </p:val>
                                        </p:tav>
                                        <p:tav tm="100000">
                                          <p:val>
                                            <p:strVal val="ppt_x"/>
                                          </p:val>
                                        </p:tav>
                                      </p:tavLst>
                                    </p:anim>
                                    <p:anim calcmode="lin" valueType="num">
                                      <p:cBhvr additive="base">
                                        <p:cTn id="235" dur="500"/>
                                        <p:tgtEl>
                                          <p:spTgt spid="30"/>
                                        </p:tgtEl>
                                        <p:attrNameLst>
                                          <p:attrName>ppt_y</p:attrName>
                                        </p:attrNameLst>
                                      </p:cBhvr>
                                      <p:tavLst>
                                        <p:tav tm="0">
                                          <p:val>
                                            <p:strVal val="ppt_y"/>
                                          </p:val>
                                        </p:tav>
                                        <p:tav tm="100000">
                                          <p:val>
                                            <p:strVal val="1+ppt_h/2"/>
                                          </p:val>
                                        </p:tav>
                                      </p:tavLst>
                                    </p:anim>
                                    <p:set>
                                      <p:cBhvr>
                                        <p:cTn id="236" dur="1" fill="hold">
                                          <p:stCondLst>
                                            <p:cond delay="499"/>
                                          </p:stCondLst>
                                        </p:cTn>
                                        <p:tgtEl>
                                          <p:spTgt spid="30"/>
                                        </p:tgtEl>
                                        <p:attrNameLst>
                                          <p:attrName>style.visibility</p:attrName>
                                        </p:attrNameLst>
                                      </p:cBhvr>
                                      <p:to>
                                        <p:strVal val="hidden"/>
                                      </p:to>
                                    </p:set>
                                  </p:childTnLst>
                                </p:cTn>
                              </p:par>
                            </p:childTnLst>
                          </p:cTn>
                        </p:par>
                      </p:childTnLst>
                    </p:cTn>
                  </p:par>
                  <p:par>
                    <p:cTn id="237" fill="hold">
                      <p:stCondLst>
                        <p:cond delay="indefinite"/>
                      </p:stCondLst>
                      <p:childTnLst>
                        <p:par>
                          <p:cTn id="238" fill="hold">
                            <p:stCondLst>
                              <p:cond delay="0"/>
                            </p:stCondLst>
                            <p:childTnLst>
                              <p:par>
                                <p:cTn id="239" presetID="2" presetClass="exit" presetSubtype="4" fill="hold" grpId="1" nodeType="clickEffect">
                                  <p:stCondLst>
                                    <p:cond delay="0"/>
                                  </p:stCondLst>
                                  <p:childTnLst>
                                    <p:anim calcmode="lin" valueType="num">
                                      <p:cBhvr additive="base">
                                        <p:cTn id="240" dur="500"/>
                                        <p:tgtEl>
                                          <p:spTgt spid="29"/>
                                        </p:tgtEl>
                                        <p:attrNameLst>
                                          <p:attrName>ppt_x</p:attrName>
                                        </p:attrNameLst>
                                      </p:cBhvr>
                                      <p:tavLst>
                                        <p:tav tm="0">
                                          <p:val>
                                            <p:strVal val="ppt_x"/>
                                          </p:val>
                                        </p:tav>
                                        <p:tav tm="100000">
                                          <p:val>
                                            <p:strVal val="ppt_x"/>
                                          </p:val>
                                        </p:tav>
                                      </p:tavLst>
                                    </p:anim>
                                    <p:anim calcmode="lin" valueType="num">
                                      <p:cBhvr additive="base">
                                        <p:cTn id="241" dur="500"/>
                                        <p:tgtEl>
                                          <p:spTgt spid="29"/>
                                        </p:tgtEl>
                                        <p:attrNameLst>
                                          <p:attrName>ppt_y</p:attrName>
                                        </p:attrNameLst>
                                      </p:cBhvr>
                                      <p:tavLst>
                                        <p:tav tm="0">
                                          <p:val>
                                            <p:strVal val="ppt_y"/>
                                          </p:val>
                                        </p:tav>
                                        <p:tav tm="100000">
                                          <p:val>
                                            <p:strVal val="1+ppt_h/2"/>
                                          </p:val>
                                        </p:tav>
                                      </p:tavLst>
                                    </p:anim>
                                    <p:set>
                                      <p:cBhvr>
                                        <p:cTn id="242" dur="1" fill="hold">
                                          <p:stCondLst>
                                            <p:cond delay="499"/>
                                          </p:stCondLst>
                                        </p:cTn>
                                        <p:tgtEl>
                                          <p:spTgt spid="29"/>
                                        </p:tgtEl>
                                        <p:attrNameLst>
                                          <p:attrName>style.visibility</p:attrName>
                                        </p:attrNameLst>
                                      </p:cBhvr>
                                      <p:to>
                                        <p:strVal val="hidden"/>
                                      </p:to>
                                    </p:set>
                                  </p:childTnLst>
                                </p:cTn>
                              </p:par>
                            </p:childTnLst>
                          </p:cTn>
                        </p:par>
                      </p:childTnLst>
                    </p:cTn>
                  </p:par>
                  <p:par>
                    <p:cTn id="243" fill="hold">
                      <p:stCondLst>
                        <p:cond delay="indefinite"/>
                      </p:stCondLst>
                      <p:childTnLst>
                        <p:par>
                          <p:cTn id="244" fill="hold">
                            <p:stCondLst>
                              <p:cond delay="0"/>
                            </p:stCondLst>
                            <p:childTnLst>
                              <p:par>
                                <p:cTn id="245" presetID="2" presetClass="exit" presetSubtype="4" fill="hold" grpId="1" nodeType="clickEffect">
                                  <p:stCondLst>
                                    <p:cond delay="0"/>
                                  </p:stCondLst>
                                  <p:childTnLst>
                                    <p:anim calcmode="lin" valueType="num">
                                      <p:cBhvr additive="base">
                                        <p:cTn id="246" dur="500"/>
                                        <p:tgtEl>
                                          <p:spTgt spid="33"/>
                                        </p:tgtEl>
                                        <p:attrNameLst>
                                          <p:attrName>ppt_x</p:attrName>
                                        </p:attrNameLst>
                                      </p:cBhvr>
                                      <p:tavLst>
                                        <p:tav tm="0">
                                          <p:val>
                                            <p:strVal val="ppt_x"/>
                                          </p:val>
                                        </p:tav>
                                        <p:tav tm="100000">
                                          <p:val>
                                            <p:strVal val="ppt_x"/>
                                          </p:val>
                                        </p:tav>
                                      </p:tavLst>
                                    </p:anim>
                                    <p:anim calcmode="lin" valueType="num">
                                      <p:cBhvr additive="base">
                                        <p:cTn id="247" dur="500"/>
                                        <p:tgtEl>
                                          <p:spTgt spid="33"/>
                                        </p:tgtEl>
                                        <p:attrNameLst>
                                          <p:attrName>ppt_y</p:attrName>
                                        </p:attrNameLst>
                                      </p:cBhvr>
                                      <p:tavLst>
                                        <p:tav tm="0">
                                          <p:val>
                                            <p:strVal val="ppt_y"/>
                                          </p:val>
                                        </p:tav>
                                        <p:tav tm="100000">
                                          <p:val>
                                            <p:strVal val="1+ppt_h/2"/>
                                          </p:val>
                                        </p:tav>
                                      </p:tavLst>
                                    </p:anim>
                                    <p:set>
                                      <p:cBhvr>
                                        <p:cTn id="248" dur="1" fill="hold">
                                          <p:stCondLst>
                                            <p:cond delay="499"/>
                                          </p:stCondLst>
                                        </p:cTn>
                                        <p:tgtEl>
                                          <p:spTgt spid="33"/>
                                        </p:tgtEl>
                                        <p:attrNameLst>
                                          <p:attrName>style.visibility</p:attrName>
                                        </p:attrNameLst>
                                      </p:cBhvr>
                                      <p:to>
                                        <p:strVal val="hidden"/>
                                      </p:to>
                                    </p:set>
                                  </p:childTnLst>
                                </p:cTn>
                              </p:par>
                            </p:childTnLst>
                          </p:cTn>
                        </p:par>
                      </p:childTnLst>
                    </p:cTn>
                  </p:par>
                  <p:par>
                    <p:cTn id="249" fill="hold">
                      <p:stCondLst>
                        <p:cond delay="indefinite"/>
                      </p:stCondLst>
                      <p:childTnLst>
                        <p:par>
                          <p:cTn id="250" fill="hold">
                            <p:stCondLst>
                              <p:cond delay="0"/>
                            </p:stCondLst>
                            <p:childTnLst>
                              <p:par>
                                <p:cTn id="251" presetID="2" presetClass="exit" presetSubtype="4" fill="hold" grpId="1" nodeType="clickEffect">
                                  <p:stCondLst>
                                    <p:cond delay="0"/>
                                  </p:stCondLst>
                                  <p:childTnLst>
                                    <p:anim calcmode="lin" valueType="num">
                                      <p:cBhvr additive="base">
                                        <p:cTn id="252" dur="500"/>
                                        <p:tgtEl>
                                          <p:spTgt spid="32"/>
                                        </p:tgtEl>
                                        <p:attrNameLst>
                                          <p:attrName>ppt_x</p:attrName>
                                        </p:attrNameLst>
                                      </p:cBhvr>
                                      <p:tavLst>
                                        <p:tav tm="0">
                                          <p:val>
                                            <p:strVal val="ppt_x"/>
                                          </p:val>
                                        </p:tav>
                                        <p:tav tm="100000">
                                          <p:val>
                                            <p:strVal val="ppt_x"/>
                                          </p:val>
                                        </p:tav>
                                      </p:tavLst>
                                    </p:anim>
                                    <p:anim calcmode="lin" valueType="num">
                                      <p:cBhvr additive="base">
                                        <p:cTn id="253" dur="500"/>
                                        <p:tgtEl>
                                          <p:spTgt spid="32"/>
                                        </p:tgtEl>
                                        <p:attrNameLst>
                                          <p:attrName>ppt_y</p:attrName>
                                        </p:attrNameLst>
                                      </p:cBhvr>
                                      <p:tavLst>
                                        <p:tav tm="0">
                                          <p:val>
                                            <p:strVal val="ppt_y"/>
                                          </p:val>
                                        </p:tav>
                                        <p:tav tm="100000">
                                          <p:val>
                                            <p:strVal val="1+ppt_h/2"/>
                                          </p:val>
                                        </p:tav>
                                      </p:tavLst>
                                    </p:anim>
                                    <p:set>
                                      <p:cBhvr>
                                        <p:cTn id="254"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23" grpId="0" animBg="1"/>
      <p:bldP spid="24" grpId="0" animBg="1"/>
      <p:bldP spid="25" grpId="0" animBg="1"/>
      <p:bldP spid="25" grpId="1" animBg="1"/>
      <p:bldP spid="26" grpId="0" animBg="1"/>
      <p:bldP spid="26" grpId="1" animBg="1"/>
      <p:bldP spid="27" grpId="0" animBg="1"/>
      <p:bldP spid="27" grpId="1" animBg="1"/>
      <p:bldP spid="28" grpId="0"/>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Breadth First Search - Algorithm</a:t>
            </a:r>
          </a:p>
        </p:txBody>
      </p:sp>
      <p:sp>
        <p:nvSpPr>
          <p:cNvPr id="3" name="Content Placeholder 2"/>
          <p:cNvSpPr>
            <a:spLocks noGrp="1"/>
          </p:cNvSpPr>
          <p:nvPr>
            <p:ph idx="1"/>
          </p:nvPr>
        </p:nvSpPr>
        <p:spPr>
          <a:xfrm>
            <a:off x="131180" y="863444"/>
            <a:ext cx="11917385" cy="5590565"/>
          </a:xfrm>
          <a:solidFill>
            <a:srgbClr val="424242"/>
          </a:solidFill>
        </p:spPr>
        <p:txBody>
          <a:bodyPr/>
          <a:lstStyle/>
          <a:p>
            <a:pPr marL="0" indent="0">
              <a:buNone/>
            </a:pPr>
            <a:r>
              <a:rPr lang="en-US" b="1" dirty="0">
                <a:solidFill>
                  <a:srgbClr val="00B0F0"/>
                </a:solidFill>
                <a:latin typeface="Consolas" panose="020B0609020204030204" pitchFamily="49" charset="0"/>
              </a:rPr>
              <a:t>procedure search(G)</a:t>
            </a:r>
            <a:endParaRPr lang="en-IN" dirty="0">
              <a:solidFill>
                <a:srgbClr val="00B0F0"/>
              </a:solidFill>
              <a:latin typeface="Consolas" panose="020B0609020204030204" pitchFamily="49" charset="0"/>
            </a:endParaRPr>
          </a:p>
          <a:p>
            <a:pPr marL="0" indent="0">
              <a:buNone/>
            </a:pPr>
            <a:r>
              <a:rPr lang="en-US" dirty="0">
                <a:latin typeface="Consolas" panose="020B0609020204030204" pitchFamily="49" charset="0"/>
              </a:rPr>
              <a:t>   </a:t>
            </a:r>
            <a:r>
              <a:rPr lang="en-US" b="1" dirty="0">
                <a:solidFill>
                  <a:schemeClr val="accent5"/>
                </a:solidFill>
                <a:latin typeface="Consolas" panose="020B0609020204030204" pitchFamily="49" charset="0"/>
              </a:rPr>
              <a:t>for</a:t>
            </a:r>
            <a:r>
              <a:rPr lang="en-US" dirty="0">
                <a:solidFill>
                  <a:schemeClr val="accent5"/>
                </a:solidFill>
                <a:latin typeface="Consolas" panose="020B0609020204030204" pitchFamily="49" charset="0"/>
              </a:rPr>
              <a:t> each v Є N </a:t>
            </a:r>
            <a:r>
              <a:rPr lang="en-US" b="1" dirty="0">
                <a:solidFill>
                  <a:schemeClr val="accent5"/>
                </a:solidFill>
                <a:latin typeface="Consolas" panose="020B0609020204030204" pitchFamily="49" charset="0"/>
              </a:rPr>
              <a:t>do</a:t>
            </a:r>
            <a:r>
              <a:rPr lang="en-US" dirty="0">
                <a:solidFill>
                  <a:schemeClr val="accent5"/>
                </a:solidFill>
                <a:latin typeface="Consolas" panose="020B0609020204030204" pitchFamily="49" charset="0"/>
              </a:rPr>
              <a:t> </a:t>
            </a:r>
          </a:p>
          <a:p>
            <a:pPr marL="0" indent="0">
              <a:buNone/>
            </a:pPr>
            <a:r>
              <a:rPr lang="en-US" b="1" dirty="0">
                <a:solidFill>
                  <a:schemeClr val="accent5"/>
                </a:solidFill>
                <a:latin typeface="Consolas" panose="020B0609020204030204" pitchFamily="49" charset="0"/>
              </a:rPr>
              <a:t>   	</a:t>
            </a:r>
            <a:r>
              <a:rPr lang="en-US" dirty="0">
                <a:solidFill>
                  <a:schemeClr val="accent5"/>
                </a:solidFill>
                <a:latin typeface="Consolas" panose="020B0609020204030204" pitchFamily="49" charset="0"/>
              </a:rPr>
              <a:t>mark[v] ← not visited</a:t>
            </a:r>
            <a:endParaRPr lang="en-IN" dirty="0">
              <a:solidFill>
                <a:schemeClr val="accent5"/>
              </a:solidFill>
              <a:latin typeface="Consolas" panose="020B0609020204030204" pitchFamily="49" charset="0"/>
            </a:endParaRPr>
          </a:p>
          <a:p>
            <a:pPr marL="0" indent="0">
              <a:buNone/>
            </a:pPr>
            <a:r>
              <a:rPr lang="en-US" dirty="0">
                <a:solidFill>
                  <a:schemeClr val="accent5"/>
                </a:solidFill>
                <a:latin typeface="Consolas" panose="020B0609020204030204" pitchFamily="49" charset="0"/>
              </a:rPr>
              <a:t>   </a:t>
            </a:r>
            <a:r>
              <a:rPr lang="en-US" b="1" dirty="0">
                <a:solidFill>
                  <a:schemeClr val="accent5"/>
                </a:solidFill>
                <a:latin typeface="Consolas" panose="020B0609020204030204" pitchFamily="49" charset="0"/>
              </a:rPr>
              <a:t>for</a:t>
            </a:r>
            <a:r>
              <a:rPr lang="en-US" dirty="0">
                <a:solidFill>
                  <a:schemeClr val="accent5"/>
                </a:solidFill>
                <a:latin typeface="Consolas" panose="020B0609020204030204" pitchFamily="49" charset="0"/>
              </a:rPr>
              <a:t> each v Є N </a:t>
            </a:r>
            <a:r>
              <a:rPr lang="en-US" b="1" dirty="0">
                <a:solidFill>
                  <a:schemeClr val="accent5"/>
                </a:solidFill>
                <a:latin typeface="Consolas" panose="020B0609020204030204" pitchFamily="49" charset="0"/>
              </a:rPr>
              <a:t>do</a:t>
            </a:r>
            <a:endParaRPr lang="en-US" dirty="0">
              <a:solidFill>
                <a:schemeClr val="accent5"/>
              </a:solidFill>
              <a:latin typeface="Consolas" panose="020B0609020204030204" pitchFamily="49" charset="0"/>
            </a:endParaRPr>
          </a:p>
          <a:p>
            <a:pPr marL="0" indent="0">
              <a:buNone/>
            </a:pPr>
            <a:r>
              <a:rPr lang="en-US" b="1" dirty="0">
                <a:solidFill>
                  <a:schemeClr val="accent5"/>
                </a:solidFill>
                <a:latin typeface="Consolas" panose="020B0609020204030204" pitchFamily="49" charset="0"/>
              </a:rPr>
              <a:t>   	if </a:t>
            </a:r>
            <a:r>
              <a:rPr lang="en-US" dirty="0">
                <a:solidFill>
                  <a:schemeClr val="accent5"/>
                </a:solidFill>
                <a:latin typeface="Consolas" panose="020B0609020204030204" pitchFamily="49" charset="0"/>
              </a:rPr>
              <a:t>mark[v] ≠ visited </a:t>
            </a:r>
          </a:p>
          <a:p>
            <a:pPr marL="0" indent="0">
              <a:buNone/>
            </a:pPr>
            <a:r>
              <a:rPr lang="en-US" b="1" dirty="0">
                <a:solidFill>
                  <a:schemeClr val="accent5"/>
                </a:solidFill>
                <a:latin typeface="Consolas" panose="020B0609020204030204" pitchFamily="49" charset="0"/>
              </a:rPr>
              <a:t>   	then</a:t>
            </a:r>
            <a:r>
              <a:rPr lang="en-US" dirty="0">
                <a:solidFill>
                  <a:schemeClr val="accent5"/>
                </a:solidFill>
                <a:latin typeface="Consolas" panose="020B0609020204030204" pitchFamily="49" charset="0"/>
              </a:rPr>
              <a:t> </a:t>
            </a:r>
            <a:r>
              <a:rPr lang="en-US" b="1" dirty="0" err="1" smtClean="0">
                <a:solidFill>
                  <a:srgbClr val="00B0F0"/>
                </a:solidFill>
                <a:latin typeface="Consolas" panose="020B0609020204030204" pitchFamily="49" charset="0"/>
              </a:rPr>
              <a:t>bfs</a:t>
            </a:r>
            <a:r>
              <a:rPr lang="en-US" b="1" dirty="0" smtClean="0">
                <a:solidFill>
                  <a:srgbClr val="00B0F0"/>
                </a:solidFill>
                <a:latin typeface="Consolas" panose="020B0609020204030204" pitchFamily="49" charset="0"/>
              </a:rPr>
              <a:t>(v)</a:t>
            </a:r>
            <a:endParaRPr lang="en-US" b="1" dirty="0">
              <a:solidFill>
                <a:srgbClr val="00B0F0"/>
              </a:solidFill>
            </a:endParaRPr>
          </a:p>
        </p:txBody>
      </p:sp>
      <p:sp>
        <p:nvSpPr>
          <p:cNvPr id="5" name="TextBox 4"/>
          <p:cNvSpPr txBox="1"/>
          <p:nvPr/>
        </p:nvSpPr>
        <p:spPr>
          <a:xfrm>
            <a:off x="5325036" y="820270"/>
            <a:ext cx="6535270" cy="5437386"/>
          </a:xfrm>
          <a:prstGeom prst="rect">
            <a:avLst/>
          </a:prstGeom>
          <a:noFill/>
        </p:spPr>
        <p:txBody>
          <a:bodyPr wrap="square" rtlCol="0">
            <a:spAutoFit/>
          </a:bodyPr>
          <a:lstStyle/>
          <a:p>
            <a:pPr>
              <a:spcBef>
                <a:spcPts val="1000"/>
              </a:spcBef>
            </a:pPr>
            <a:r>
              <a:rPr lang="en-US" sz="2400" b="1" dirty="0">
                <a:solidFill>
                  <a:srgbClr val="00B0F0"/>
                </a:solidFill>
                <a:latin typeface="Consolas" panose="020B0609020204030204" pitchFamily="49" charset="0"/>
              </a:rPr>
              <a:t>procedure </a:t>
            </a:r>
            <a:r>
              <a:rPr lang="en-US" sz="2400" b="1" dirty="0" err="1">
                <a:solidFill>
                  <a:srgbClr val="00B0F0"/>
                </a:solidFill>
                <a:latin typeface="Consolas" panose="020B0609020204030204" pitchFamily="49" charset="0"/>
              </a:rPr>
              <a:t>bfs</a:t>
            </a:r>
            <a:r>
              <a:rPr lang="en-US" sz="2400" b="1" dirty="0">
                <a:solidFill>
                  <a:srgbClr val="00B0F0"/>
                </a:solidFill>
                <a:latin typeface="Consolas" panose="020B0609020204030204" pitchFamily="49" charset="0"/>
              </a:rPr>
              <a:t>(v)</a:t>
            </a:r>
            <a:endParaRPr lang="en-IN" sz="2400" dirty="0">
              <a:solidFill>
                <a:srgbClr val="00B0F0"/>
              </a:solidFill>
              <a:latin typeface="Consolas" panose="020B0609020204030204" pitchFamily="49" charset="0"/>
            </a:endParaRPr>
          </a:p>
          <a:p>
            <a:pPr>
              <a:spcBef>
                <a:spcPts val="1000"/>
              </a:spcBef>
            </a:pPr>
            <a:r>
              <a:rPr lang="en-IN" sz="2400" dirty="0">
                <a:solidFill>
                  <a:srgbClr val="F9C5D7"/>
                </a:solidFill>
                <a:latin typeface="Consolas" panose="020B0609020204030204" pitchFamily="49" charset="0"/>
              </a:rPr>
              <a:t>   </a:t>
            </a:r>
            <a:r>
              <a:rPr lang="en-US" sz="2400" dirty="0">
                <a:solidFill>
                  <a:srgbClr val="F9C5D7"/>
                </a:solidFill>
                <a:latin typeface="Consolas" panose="020B0609020204030204" pitchFamily="49" charset="0"/>
              </a:rPr>
              <a:t>Q ← empty-queue</a:t>
            </a:r>
            <a:endParaRPr lang="en-IN" sz="2400" dirty="0">
              <a:solidFill>
                <a:srgbClr val="F9C5D7"/>
              </a:solidFill>
              <a:latin typeface="Consolas" panose="020B0609020204030204" pitchFamily="49" charset="0"/>
            </a:endParaRPr>
          </a:p>
          <a:p>
            <a:pPr>
              <a:spcBef>
                <a:spcPts val="1000"/>
              </a:spcBef>
            </a:pPr>
            <a:r>
              <a:rPr lang="en-US" sz="2400" dirty="0">
                <a:solidFill>
                  <a:srgbClr val="F9C5D7"/>
                </a:solidFill>
                <a:latin typeface="Consolas" panose="020B0609020204030204" pitchFamily="49" charset="0"/>
              </a:rPr>
              <a:t>   mark[v] ← visited</a:t>
            </a:r>
            <a:endParaRPr lang="en-IN" sz="2400" dirty="0">
              <a:solidFill>
                <a:srgbClr val="F9C5D7"/>
              </a:solidFill>
              <a:latin typeface="Consolas" panose="020B0609020204030204" pitchFamily="49" charset="0"/>
            </a:endParaRPr>
          </a:p>
          <a:p>
            <a:pPr>
              <a:spcBef>
                <a:spcPts val="1000"/>
              </a:spcBef>
            </a:pPr>
            <a:r>
              <a:rPr lang="en-US" sz="2400" dirty="0">
                <a:solidFill>
                  <a:srgbClr val="F9C5D7"/>
                </a:solidFill>
                <a:latin typeface="Consolas" panose="020B0609020204030204" pitchFamily="49" charset="0"/>
              </a:rPr>
              <a:t>   </a:t>
            </a:r>
            <a:r>
              <a:rPr lang="en-US" sz="2400" b="1" dirty="0" err="1">
                <a:solidFill>
                  <a:srgbClr val="F9C5D7"/>
                </a:solidFill>
                <a:latin typeface="Consolas" panose="020B0609020204030204" pitchFamily="49" charset="0"/>
              </a:rPr>
              <a:t>enqueue</a:t>
            </a:r>
            <a:r>
              <a:rPr lang="en-US" sz="2400" dirty="0">
                <a:solidFill>
                  <a:srgbClr val="F9C5D7"/>
                </a:solidFill>
                <a:latin typeface="Consolas" panose="020B0609020204030204" pitchFamily="49" charset="0"/>
              </a:rPr>
              <a:t> v into Q</a:t>
            </a:r>
            <a:endParaRPr lang="en-IN" sz="2400" dirty="0">
              <a:solidFill>
                <a:srgbClr val="F9C5D7"/>
              </a:solidFill>
              <a:latin typeface="Consolas" panose="020B0609020204030204" pitchFamily="49" charset="0"/>
            </a:endParaRPr>
          </a:p>
          <a:p>
            <a:pPr>
              <a:spcBef>
                <a:spcPts val="1000"/>
              </a:spcBef>
            </a:pPr>
            <a:r>
              <a:rPr lang="en-US" sz="2400" dirty="0">
                <a:solidFill>
                  <a:srgbClr val="F9C5D7"/>
                </a:solidFill>
                <a:latin typeface="Consolas" panose="020B0609020204030204" pitchFamily="49" charset="0"/>
              </a:rPr>
              <a:t>   </a:t>
            </a:r>
            <a:r>
              <a:rPr lang="en-US" sz="2400" b="1" dirty="0">
                <a:solidFill>
                  <a:srgbClr val="F9C5D7"/>
                </a:solidFill>
                <a:latin typeface="Consolas" panose="020B0609020204030204" pitchFamily="49" charset="0"/>
              </a:rPr>
              <a:t>while</a:t>
            </a:r>
            <a:r>
              <a:rPr lang="en-US" sz="2400" dirty="0">
                <a:solidFill>
                  <a:srgbClr val="F9C5D7"/>
                </a:solidFill>
                <a:latin typeface="Consolas" panose="020B0609020204030204" pitchFamily="49" charset="0"/>
              </a:rPr>
              <a:t> Q is not empty </a:t>
            </a:r>
            <a:r>
              <a:rPr lang="en-US" sz="2400" b="1" dirty="0">
                <a:solidFill>
                  <a:srgbClr val="F9C5D7"/>
                </a:solidFill>
                <a:latin typeface="Consolas" panose="020B0609020204030204" pitchFamily="49" charset="0"/>
              </a:rPr>
              <a:t>do</a:t>
            </a:r>
            <a:r>
              <a:rPr lang="en-US" sz="2400" dirty="0">
                <a:solidFill>
                  <a:srgbClr val="F9C5D7"/>
                </a:solidFill>
                <a:latin typeface="Consolas" panose="020B0609020204030204" pitchFamily="49" charset="0"/>
              </a:rPr>
              <a:t> </a:t>
            </a:r>
          </a:p>
          <a:p>
            <a:pPr>
              <a:spcBef>
                <a:spcPts val="1000"/>
              </a:spcBef>
            </a:pPr>
            <a:r>
              <a:rPr lang="en-US" sz="2400" dirty="0">
                <a:solidFill>
                  <a:srgbClr val="F9C5D7"/>
                </a:solidFill>
                <a:latin typeface="Consolas" panose="020B0609020204030204" pitchFamily="49" charset="0"/>
              </a:rPr>
              <a:t>	u ← first(Q)</a:t>
            </a:r>
            <a:endParaRPr lang="en-IN" sz="2400" dirty="0">
              <a:solidFill>
                <a:srgbClr val="F9C5D7"/>
              </a:solidFill>
              <a:latin typeface="Consolas" panose="020B0609020204030204" pitchFamily="49" charset="0"/>
            </a:endParaRPr>
          </a:p>
          <a:p>
            <a:pPr>
              <a:spcBef>
                <a:spcPts val="1000"/>
              </a:spcBef>
            </a:pPr>
            <a:r>
              <a:rPr lang="en-US" sz="2400" dirty="0">
                <a:solidFill>
                  <a:srgbClr val="F9C5D7"/>
                </a:solidFill>
                <a:latin typeface="Consolas" panose="020B0609020204030204" pitchFamily="49" charset="0"/>
              </a:rPr>
              <a:t>	</a:t>
            </a:r>
            <a:r>
              <a:rPr lang="en-US" sz="2400" b="1" dirty="0" err="1">
                <a:solidFill>
                  <a:srgbClr val="F9C5D7"/>
                </a:solidFill>
                <a:latin typeface="Consolas" panose="020B0609020204030204" pitchFamily="49" charset="0"/>
              </a:rPr>
              <a:t>dequeue</a:t>
            </a:r>
            <a:r>
              <a:rPr lang="en-US" sz="2400" dirty="0">
                <a:solidFill>
                  <a:srgbClr val="F9C5D7"/>
                </a:solidFill>
                <a:latin typeface="Consolas" panose="020B0609020204030204" pitchFamily="49" charset="0"/>
              </a:rPr>
              <a:t> u from Q</a:t>
            </a:r>
            <a:endParaRPr lang="en-IN" sz="2400" dirty="0">
              <a:solidFill>
                <a:srgbClr val="F9C5D7"/>
              </a:solidFill>
              <a:latin typeface="Consolas" panose="020B0609020204030204" pitchFamily="49" charset="0"/>
            </a:endParaRPr>
          </a:p>
          <a:p>
            <a:pPr>
              <a:spcBef>
                <a:spcPts val="1000"/>
              </a:spcBef>
            </a:pPr>
            <a:r>
              <a:rPr lang="en-US" sz="2400" dirty="0">
                <a:solidFill>
                  <a:srgbClr val="F9C5D7"/>
                </a:solidFill>
                <a:latin typeface="Consolas" panose="020B0609020204030204" pitchFamily="49" charset="0"/>
              </a:rPr>
              <a:t>	</a:t>
            </a:r>
            <a:r>
              <a:rPr lang="en-US" sz="2400" b="1" dirty="0">
                <a:solidFill>
                  <a:srgbClr val="F9C5D7"/>
                </a:solidFill>
                <a:latin typeface="Consolas" panose="020B0609020204030204" pitchFamily="49" charset="0"/>
              </a:rPr>
              <a:t>for each</a:t>
            </a:r>
            <a:r>
              <a:rPr lang="en-US" sz="2400" dirty="0">
                <a:solidFill>
                  <a:srgbClr val="F9C5D7"/>
                </a:solidFill>
                <a:latin typeface="Consolas" panose="020B0609020204030204" pitchFamily="49" charset="0"/>
              </a:rPr>
              <a:t> node w adjacent to u </a:t>
            </a:r>
            <a:r>
              <a:rPr lang="en-US" sz="2400" b="1" dirty="0">
                <a:solidFill>
                  <a:srgbClr val="F9C5D7"/>
                </a:solidFill>
                <a:latin typeface="Consolas" panose="020B0609020204030204" pitchFamily="49" charset="0"/>
              </a:rPr>
              <a:t>do</a:t>
            </a:r>
            <a:endParaRPr lang="en-US" sz="2400" dirty="0">
              <a:solidFill>
                <a:srgbClr val="F9C5D7"/>
              </a:solidFill>
              <a:latin typeface="Consolas" panose="020B0609020204030204" pitchFamily="49" charset="0"/>
            </a:endParaRPr>
          </a:p>
          <a:p>
            <a:pPr>
              <a:spcBef>
                <a:spcPts val="1000"/>
              </a:spcBef>
            </a:pPr>
            <a:r>
              <a:rPr lang="en-US" sz="2400" b="1" dirty="0">
                <a:solidFill>
                  <a:srgbClr val="F9C5D7"/>
                </a:solidFill>
                <a:latin typeface="Consolas" panose="020B0609020204030204" pitchFamily="49" charset="0"/>
              </a:rPr>
              <a:t>      	if </a:t>
            </a:r>
            <a:r>
              <a:rPr lang="en-US" sz="2400" dirty="0">
                <a:solidFill>
                  <a:srgbClr val="F9C5D7"/>
                </a:solidFill>
                <a:latin typeface="Consolas" panose="020B0609020204030204" pitchFamily="49" charset="0"/>
              </a:rPr>
              <a:t>mark[w] ≠ visited </a:t>
            </a:r>
          </a:p>
          <a:p>
            <a:pPr>
              <a:spcBef>
                <a:spcPts val="1000"/>
              </a:spcBef>
            </a:pPr>
            <a:r>
              <a:rPr lang="en-US" sz="2400" b="1" dirty="0">
                <a:solidFill>
                  <a:srgbClr val="F9C5D7"/>
                </a:solidFill>
                <a:latin typeface="Consolas" panose="020B0609020204030204" pitchFamily="49" charset="0"/>
              </a:rPr>
              <a:t>         	then</a:t>
            </a:r>
            <a:r>
              <a:rPr lang="en-US" sz="2400" dirty="0">
                <a:solidFill>
                  <a:srgbClr val="F9C5D7"/>
                </a:solidFill>
                <a:latin typeface="Consolas" panose="020B0609020204030204" pitchFamily="49" charset="0"/>
              </a:rPr>
              <a:t> mark[w] ← visited</a:t>
            </a:r>
            <a:endParaRPr lang="en-IN" sz="2400" dirty="0">
              <a:solidFill>
                <a:srgbClr val="F9C5D7"/>
              </a:solidFill>
              <a:latin typeface="Consolas" panose="020B0609020204030204" pitchFamily="49" charset="0"/>
            </a:endParaRPr>
          </a:p>
          <a:p>
            <a:pPr>
              <a:spcBef>
                <a:spcPts val="1000"/>
              </a:spcBef>
            </a:pPr>
            <a:r>
              <a:rPr lang="en-US" sz="2400" dirty="0">
                <a:solidFill>
                  <a:srgbClr val="F9C5D7"/>
                </a:solidFill>
                <a:latin typeface="Consolas" panose="020B0609020204030204" pitchFamily="49" charset="0"/>
              </a:rPr>
              <a:t>      </a:t>
            </a:r>
            <a:r>
              <a:rPr lang="en-US" sz="2400" b="1" dirty="0" err="1">
                <a:solidFill>
                  <a:srgbClr val="F9C5D7"/>
                </a:solidFill>
                <a:latin typeface="Consolas" panose="020B0609020204030204" pitchFamily="49" charset="0"/>
              </a:rPr>
              <a:t>enqueue</a:t>
            </a:r>
            <a:r>
              <a:rPr lang="en-US" sz="2400" dirty="0">
                <a:solidFill>
                  <a:srgbClr val="F9C5D7"/>
                </a:solidFill>
                <a:latin typeface="Consolas" panose="020B0609020204030204" pitchFamily="49" charset="0"/>
              </a:rPr>
              <a:t> w into Q</a:t>
            </a:r>
            <a:endParaRPr lang="en-IN" sz="2400" dirty="0">
              <a:solidFill>
                <a:srgbClr val="F9C5D7"/>
              </a:solidFill>
              <a:latin typeface="Consolas" panose="020B0609020204030204" pitchFamily="49" charset="0"/>
            </a:endParaRPr>
          </a:p>
        </p:txBody>
      </p:sp>
      <p:cxnSp>
        <p:nvCxnSpPr>
          <p:cNvPr id="8" name="Straight Connector 7"/>
          <p:cNvCxnSpPr/>
          <p:nvPr/>
        </p:nvCxnSpPr>
        <p:spPr>
          <a:xfrm flipH="1">
            <a:off x="4988862" y="927847"/>
            <a:ext cx="0" cy="548640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0455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up)">
                                      <p:cBhvr>
                                        <p:cTn id="32" dur="1500"/>
                                        <p:tgtEl>
                                          <p:spTgt spid="8"/>
                                        </p:tgtEl>
                                      </p:cBhvr>
                                    </p:animEffect>
                                  </p:childTnLst>
                                </p:cTn>
                              </p:par>
                            </p:childTnLst>
                          </p:cTn>
                        </p:par>
                        <p:par>
                          <p:cTn id="33" fill="hold">
                            <p:stCondLst>
                              <p:cond delay="1500"/>
                            </p:stCondLst>
                            <p:childTnLst>
                              <p:par>
                                <p:cTn id="34" presetID="10" presetClass="entr" presetSubtype="0" fill="hold" nodeType="afterEffect">
                                  <p:stCondLst>
                                    <p:cond delay="0"/>
                                  </p:stCondLst>
                                  <p:childTnLst>
                                    <p:set>
                                      <p:cBhvr>
                                        <p:cTn id="35" dur="1" fill="hold">
                                          <p:stCondLst>
                                            <p:cond delay="0"/>
                                          </p:stCondLst>
                                        </p:cTn>
                                        <p:tgtEl>
                                          <p:spTgt spid="5">
                                            <p:txEl>
                                              <p:pRg st="0" end="0"/>
                                            </p:txEl>
                                          </p:spTgt>
                                        </p:tgtEl>
                                        <p:attrNameLst>
                                          <p:attrName>style.visibility</p:attrName>
                                        </p:attrNameLst>
                                      </p:cBhvr>
                                      <p:to>
                                        <p:strVal val="visible"/>
                                      </p:to>
                                    </p:set>
                                    <p:animEffect transition="in" filter="fade">
                                      <p:cBhvr>
                                        <p:cTn id="36" dur="500"/>
                                        <p:tgtEl>
                                          <p:spTgt spid="5">
                                            <p:txEl>
                                              <p:pRg st="0" end="0"/>
                                            </p:txEl>
                                          </p:spTgt>
                                        </p:tgtEl>
                                      </p:cBhvr>
                                    </p:animEffect>
                                  </p:childTnLst>
                                </p:cTn>
                              </p:par>
                            </p:childTnLst>
                          </p:cTn>
                        </p:par>
                        <p:par>
                          <p:cTn id="37" fill="hold">
                            <p:stCondLst>
                              <p:cond delay="2000"/>
                            </p:stCondLst>
                            <p:childTnLst>
                              <p:par>
                                <p:cTn id="38" presetID="10" presetClass="entr" presetSubtype="0" fill="hold" nodeType="afterEffect">
                                  <p:stCondLst>
                                    <p:cond delay="0"/>
                                  </p:stCondLst>
                                  <p:childTnLst>
                                    <p:set>
                                      <p:cBhvr>
                                        <p:cTn id="39" dur="1" fill="hold">
                                          <p:stCondLst>
                                            <p:cond delay="0"/>
                                          </p:stCondLst>
                                        </p:cTn>
                                        <p:tgtEl>
                                          <p:spTgt spid="5">
                                            <p:txEl>
                                              <p:pRg st="1" end="1"/>
                                            </p:txEl>
                                          </p:spTgt>
                                        </p:tgtEl>
                                        <p:attrNameLst>
                                          <p:attrName>style.visibility</p:attrName>
                                        </p:attrNameLst>
                                      </p:cBhvr>
                                      <p:to>
                                        <p:strVal val="visible"/>
                                      </p:to>
                                    </p:set>
                                    <p:animEffect transition="in" filter="fade">
                                      <p:cBhvr>
                                        <p:cTn id="40" dur="500"/>
                                        <p:tgtEl>
                                          <p:spTgt spid="5">
                                            <p:txEl>
                                              <p:pRg st="1" end="1"/>
                                            </p:txEl>
                                          </p:spTgt>
                                        </p:tgtEl>
                                      </p:cBhvr>
                                    </p:animEffect>
                                  </p:childTnLst>
                                </p:cTn>
                              </p:par>
                            </p:childTnLst>
                          </p:cTn>
                        </p:par>
                        <p:par>
                          <p:cTn id="41" fill="hold">
                            <p:stCondLst>
                              <p:cond delay="2500"/>
                            </p:stCondLst>
                            <p:childTnLst>
                              <p:par>
                                <p:cTn id="42" presetID="10" presetClass="entr" presetSubtype="0" fill="hold" nodeType="afterEffect">
                                  <p:stCondLst>
                                    <p:cond delay="0"/>
                                  </p:stCondLst>
                                  <p:childTnLst>
                                    <p:set>
                                      <p:cBhvr>
                                        <p:cTn id="43" dur="1" fill="hold">
                                          <p:stCondLst>
                                            <p:cond delay="0"/>
                                          </p:stCondLst>
                                        </p:cTn>
                                        <p:tgtEl>
                                          <p:spTgt spid="5">
                                            <p:txEl>
                                              <p:pRg st="2" end="2"/>
                                            </p:txEl>
                                          </p:spTgt>
                                        </p:tgtEl>
                                        <p:attrNameLst>
                                          <p:attrName>style.visibility</p:attrName>
                                        </p:attrNameLst>
                                      </p:cBhvr>
                                      <p:to>
                                        <p:strVal val="visible"/>
                                      </p:to>
                                    </p:set>
                                    <p:animEffect transition="in" filter="fade">
                                      <p:cBhvr>
                                        <p:cTn id="44" dur="500"/>
                                        <p:tgtEl>
                                          <p:spTgt spid="5">
                                            <p:txEl>
                                              <p:pRg st="2" end="2"/>
                                            </p:txEl>
                                          </p:spTgt>
                                        </p:tgtEl>
                                      </p:cBhvr>
                                    </p:animEffect>
                                  </p:childTnLst>
                                </p:cTn>
                              </p:par>
                            </p:childTnLst>
                          </p:cTn>
                        </p:par>
                        <p:par>
                          <p:cTn id="45" fill="hold">
                            <p:stCondLst>
                              <p:cond delay="3000"/>
                            </p:stCondLst>
                            <p:childTnLst>
                              <p:par>
                                <p:cTn id="46" presetID="10" presetClass="entr" presetSubtype="0" fill="hold" nodeType="afterEffect">
                                  <p:stCondLst>
                                    <p:cond delay="0"/>
                                  </p:stCondLst>
                                  <p:childTnLst>
                                    <p:set>
                                      <p:cBhvr>
                                        <p:cTn id="47" dur="1" fill="hold">
                                          <p:stCondLst>
                                            <p:cond delay="0"/>
                                          </p:stCondLst>
                                        </p:cTn>
                                        <p:tgtEl>
                                          <p:spTgt spid="5">
                                            <p:txEl>
                                              <p:pRg st="3" end="3"/>
                                            </p:txEl>
                                          </p:spTgt>
                                        </p:tgtEl>
                                        <p:attrNameLst>
                                          <p:attrName>style.visibility</p:attrName>
                                        </p:attrNameLst>
                                      </p:cBhvr>
                                      <p:to>
                                        <p:strVal val="visible"/>
                                      </p:to>
                                    </p:set>
                                    <p:animEffect transition="in" filter="fade">
                                      <p:cBhvr>
                                        <p:cTn id="48" dur="500"/>
                                        <p:tgtEl>
                                          <p:spTgt spid="5">
                                            <p:txEl>
                                              <p:pRg st="3" end="3"/>
                                            </p:txEl>
                                          </p:spTgt>
                                        </p:tgtEl>
                                      </p:cBhvr>
                                    </p:animEffect>
                                  </p:childTnLst>
                                </p:cTn>
                              </p:par>
                            </p:childTnLst>
                          </p:cTn>
                        </p:par>
                        <p:par>
                          <p:cTn id="49" fill="hold">
                            <p:stCondLst>
                              <p:cond delay="3500"/>
                            </p:stCondLst>
                            <p:childTnLst>
                              <p:par>
                                <p:cTn id="50" presetID="10" presetClass="entr" presetSubtype="0" fill="hold" nodeType="afterEffect">
                                  <p:stCondLst>
                                    <p:cond delay="0"/>
                                  </p:stCondLst>
                                  <p:childTnLst>
                                    <p:set>
                                      <p:cBhvr>
                                        <p:cTn id="51" dur="1" fill="hold">
                                          <p:stCondLst>
                                            <p:cond delay="0"/>
                                          </p:stCondLst>
                                        </p:cTn>
                                        <p:tgtEl>
                                          <p:spTgt spid="5">
                                            <p:txEl>
                                              <p:pRg st="4" end="4"/>
                                            </p:txEl>
                                          </p:spTgt>
                                        </p:tgtEl>
                                        <p:attrNameLst>
                                          <p:attrName>style.visibility</p:attrName>
                                        </p:attrNameLst>
                                      </p:cBhvr>
                                      <p:to>
                                        <p:strVal val="visible"/>
                                      </p:to>
                                    </p:set>
                                    <p:animEffect transition="in" filter="fade">
                                      <p:cBhvr>
                                        <p:cTn id="52" dur="500"/>
                                        <p:tgtEl>
                                          <p:spTgt spid="5">
                                            <p:txEl>
                                              <p:pRg st="4" end="4"/>
                                            </p:txEl>
                                          </p:spTgt>
                                        </p:tgtEl>
                                      </p:cBhvr>
                                    </p:animEffect>
                                  </p:childTnLst>
                                </p:cTn>
                              </p:par>
                            </p:childTnLst>
                          </p:cTn>
                        </p:par>
                        <p:par>
                          <p:cTn id="53" fill="hold">
                            <p:stCondLst>
                              <p:cond delay="4000"/>
                            </p:stCondLst>
                            <p:childTnLst>
                              <p:par>
                                <p:cTn id="54" presetID="10" presetClass="entr" presetSubtype="0" fill="hold" nodeType="afterEffect">
                                  <p:stCondLst>
                                    <p:cond delay="0"/>
                                  </p:stCondLst>
                                  <p:childTnLst>
                                    <p:set>
                                      <p:cBhvr>
                                        <p:cTn id="55" dur="1" fill="hold">
                                          <p:stCondLst>
                                            <p:cond delay="0"/>
                                          </p:stCondLst>
                                        </p:cTn>
                                        <p:tgtEl>
                                          <p:spTgt spid="5">
                                            <p:txEl>
                                              <p:pRg st="5" end="5"/>
                                            </p:txEl>
                                          </p:spTgt>
                                        </p:tgtEl>
                                        <p:attrNameLst>
                                          <p:attrName>style.visibility</p:attrName>
                                        </p:attrNameLst>
                                      </p:cBhvr>
                                      <p:to>
                                        <p:strVal val="visible"/>
                                      </p:to>
                                    </p:set>
                                    <p:animEffect transition="in" filter="fade">
                                      <p:cBhvr>
                                        <p:cTn id="56" dur="500"/>
                                        <p:tgtEl>
                                          <p:spTgt spid="5">
                                            <p:txEl>
                                              <p:pRg st="5" end="5"/>
                                            </p:txEl>
                                          </p:spTgt>
                                        </p:tgtEl>
                                      </p:cBhvr>
                                    </p:animEffect>
                                  </p:childTnLst>
                                </p:cTn>
                              </p:par>
                            </p:childTnLst>
                          </p:cTn>
                        </p:par>
                        <p:par>
                          <p:cTn id="57" fill="hold">
                            <p:stCondLst>
                              <p:cond delay="4500"/>
                            </p:stCondLst>
                            <p:childTnLst>
                              <p:par>
                                <p:cTn id="58" presetID="10" presetClass="entr" presetSubtype="0" fill="hold" nodeType="afterEffect">
                                  <p:stCondLst>
                                    <p:cond delay="0"/>
                                  </p:stCondLst>
                                  <p:childTnLst>
                                    <p:set>
                                      <p:cBhvr>
                                        <p:cTn id="59" dur="1" fill="hold">
                                          <p:stCondLst>
                                            <p:cond delay="0"/>
                                          </p:stCondLst>
                                        </p:cTn>
                                        <p:tgtEl>
                                          <p:spTgt spid="5">
                                            <p:txEl>
                                              <p:pRg st="6" end="6"/>
                                            </p:txEl>
                                          </p:spTgt>
                                        </p:tgtEl>
                                        <p:attrNameLst>
                                          <p:attrName>style.visibility</p:attrName>
                                        </p:attrNameLst>
                                      </p:cBhvr>
                                      <p:to>
                                        <p:strVal val="visible"/>
                                      </p:to>
                                    </p:set>
                                    <p:animEffect transition="in" filter="fade">
                                      <p:cBhvr>
                                        <p:cTn id="60" dur="500"/>
                                        <p:tgtEl>
                                          <p:spTgt spid="5">
                                            <p:txEl>
                                              <p:pRg st="6" end="6"/>
                                            </p:txEl>
                                          </p:spTgt>
                                        </p:tgtEl>
                                      </p:cBhvr>
                                    </p:animEffect>
                                  </p:childTnLst>
                                </p:cTn>
                              </p:par>
                            </p:childTnLst>
                          </p:cTn>
                        </p:par>
                        <p:par>
                          <p:cTn id="61" fill="hold">
                            <p:stCondLst>
                              <p:cond delay="5000"/>
                            </p:stCondLst>
                            <p:childTnLst>
                              <p:par>
                                <p:cTn id="62" presetID="10" presetClass="entr" presetSubtype="0" fill="hold" nodeType="afterEffect">
                                  <p:stCondLst>
                                    <p:cond delay="0"/>
                                  </p:stCondLst>
                                  <p:childTnLst>
                                    <p:set>
                                      <p:cBhvr>
                                        <p:cTn id="63" dur="1" fill="hold">
                                          <p:stCondLst>
                                            <p:cond delay="0"/>
                                          </p:stCondLst>
                                        </p:cTn>
                                        <p:tgtEl>
                                          <p:spTgt spid="5">
                                            <p:txEl>
                                              <p:pRg st="7" end="7"/>
                                            </p:txEl>
                                          </p:spTgt>
                                        </p:tgtEl>
                                        <p:attrNameLst>
                                          <p:attrName>style.visibility</p:attrName>
                                        </p:attrNameLst>
                                      </p:cBhvr>
                                      <p:to>
                                        <p:strVal val="visible"/>
                                      </p:to>
                                    </p:set>
                                    <p:animEffect transition="in" filter="fade">
                                      <p:cBhvr>
                                        <p:cTn id="64" dur="500"/>
                                        <p:tgtEl>
                                          <p:spTgt spid="5">
                                            <p:txEl>
                                              <p:pRg st="7" end="7"/>
                                            </p:txEl>
                                          </p:spTgt>
                                        </p:tgtEl>
                                      </p:cBhvr>
                                    </p:animEffect>
                                  </p:childTnLst>
                                </p:cTn>
                              </p:par>
                            </p:childTnLst>
                          </p:cTn>
                        </p:par>
                        <p:par>
                          <p:cTn id="65" fill="hold">
                            <p:stCondLst>
                              <p:cond delay="5500"/>
                            </p:stCondLst>
                            <p:childTnLst>
                              <p:par>
                                <p:cTn id="66" presetID="10" presetClass="entr" presetSubtype="0" fill="hold" nodeType="afterEffect">
                                  <p:stCondLst>
                                    <p:cond delay="0"/>
                                  </p:stCondLst>
                                  <p:childTnLst>
                                    <p:set>
                                      <p:cBhvr>
                                        <p:cTn id="67" dur="1" fill="hold">
                                          <p:stCondLst>
                                            <p:cond delay="0"/>
                                          </p:stCondLst>
                                        </p:cTn>
                                        <p:tgtEl>
                                          <p:spTgt spid="5">
                                            <p:txEl>
                                              <p:pRg st="8" end="8"/>
                                            </p:txEl>
                                          </p:spTgt>
                                        </p:tgtEl>
                                        <p:attrNameLst>
                                          <p:attrName>style.visibility</p:attrName>
                                        </p:attrNameLst>
                                      </p:cBhvr>
                                      <p:to>
                                        <p:strVal val="visible"/>
                                      </p:to>
                                    </p:set>
                                    <p:animEffect transition="in" filter="fade">
                                      <p:cBhvr>
                                        <p:cTn id="68" dur="500"/>
                                        <p:tgtEl>
                                          <p:spTgt spid="5">
                                            <p:txEl>
                                              <p:pRg st="8" end="8"/>
                                            </p:txEl>
                                          </p:spTgt>
                                        </p:tgtEl>
                                      </p:cBhvr>
                                    </p:animEffect>
                                  </p:childTnLst>
                                </p:cTn>
                              </p:par>
                            </p:childTnLst>
                          </p:cTn>
                        </p:par>
                        <p:par>
                          <p:cTn id="69" fill="hold">
                            <p:stCondLst>
                              <p:cond delay="6000"/>
                            </p:stCondLst>
                            <p:childTnLst>
                              <p:par>
                                <p:cTn id="70" presetID="10" presetClass="entr" presetSubtype="0" fill="hold" nodeType="afterEffect">
                                  <p:stCondLst>
                                    <p:cond delay="0"/>
                                  </p:stCondLst>
                                  <p:childTnLst>
                                    <p:set>
                                      <p:cBhvr>
                                        <p:cTn id="71" dur="1" fill="hold">
                                          <p:stCondLst>
                                            <p:cond delay="0"/>
                                          </p:stCondLst>
                                        </p:cTn>
                                        <p:tgtEl>
                                          <p:spTgt spid="5">
                                            <p:txEl>
                                              <p:pRg st="9" end="9"/>
                                            </p:txEl>
                                          </p:spTgt>
                                        </p:tgtEl>
                                        <p:attrNameLst>
                                          <p:attrName>style.visibility</p:attrName>
                                        </p:attrNameLst>
                                      </p:cBhvr>
                                      <p:to>
                                        <p:strVal val="visible"/>
                                      </p:to>
                                    </p:set>
                                    <p:animEffect transition="in" filter="fade">
                                      <p:cBhvr>
                                        <p:cTn id="72" dur="500"/>
                                        <p:tgtEl>
                                          <p:spTgt spid="5">
                                            <p:txEl>
                                              <p:pRg st="9" end="9"/>
                                            </p:txEl>
                                          </p:spTgt>
                                        </p:tgtEl>
                                      </p:cBhvr>
                                    </p:animEffect>
                                  </p:childTnLst>
                                </p:cTn>
                              </p:par>
                            </p:childTnLst>
                          </p:cTn>
                        </p:par>
                        <p:par>
                          <p:cTn id="73" fill="hold">
                            <p:stCondLst>
                              <p:cond delay="6500"/>
                            </p:stCondLst>
                            <p:childTnLst>
                              <p:par>
                                <p:cTn id="74" presetID="10" presetClass="entr" presetSubtype="0" fill="hold" nodeType="afterEffect">
                                  <p:stCondLst>
                                    <p:cond delay="0"/>
                                  </p:stCondLst>
                                  <p:childTnLst>
                                    <p:set>
                                      <p:cBhvr>
                                        <p:cTn id="75" dur="1" fill="hold">
                                          <p:stCondLst>
                                            <p:cond delay="0"/>
                                          </p:stCondLst>
                                        </p:cTn>
                                        <p:tgtEl>
                                          <p:spTgt spid="5">
                                            <p:txEl>
                                              <p:pRg st="10" end="10"/>
                                            </p:txEl>
                                          </p:spTgt>
                                        </p:tgtEl>
                                        <p:attrNameLst>
                                          <p:attrName>style.visibility</p:attrName>
                                        </p:attrNameLst>
                                      </p:cBhvr>
                                      <p:to>
                                        <p:strVal val="visible"/>
                                      </p:to>
                                    </p:set>
                                    <p:animEffect transition="in" filter="fade">
                                      <p:cBhvr>
                                        <p:cTn id="76"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Traverse Graph using DFS and BFS</a:t>
            </a:r>
            <a:endParaRPr lang="en-US" dirty="0"/>
          </a:p>
        </p:txBody>
      </p:sp>
      <p:sp>
        <p:nvSpPr>
          <p:cNvPr id="3" name="Content Placeholder 2"/>
          <p:cNvSpPr>
            <a:spLocks noGrp="1"/>
          </p:cNvSpPr>
          <p:nvPr>
            <p:ph idx="1"/>
          </p:nvPr>
        </p:nvSpPr>
        <p:spPr/>
        <p:txBody>
          <a:bodyPr/>
          <a:lstStyle/>
          <a:p>
            <a:endParaRPr lang="en-US" dirty="0"/>
          </a:p>
        </p:txBody>
      </p:sp>
      <p:sp>
        <p:nvSpPr>
          <p:cNvPr id="4" name="Oval 3"/>
          <p:cNvSpPr/>
          <p:nvPr/>
        </p:nvSpPr>
        <p:spPr>
          <a:xfrm>
            <a:off x="3627384" y="1232757"/>
            <a:ext cx="540000" cy="540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A</a:t>
            </a:r>
            <a:endParaRPr lang="en-IN" b="1" dirty="0"/>
          </a:p>
        </p:txBody>
      </p:sp>
      <p:sp>
        <p:nvSpPr>
          <p:cNvPr id="5" name="Oval 4"/>
          <p:cNvSpPr/>
          <p:nvPr/>
        </p:nvSpPr>
        <p:spPr>
          <a:xfrm>
            <a:off x="2727284" y="2168861"/>
            <a:ext cx="540000" cy="540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B</a:t>
            </a:r>
            <a:endParaRPr lang="en-IN" sz="2400" b="1" dirty="0"/>
          </a:p>
        </p:txBody>
      </p:sp>
      <p:sp>
        <p:nvSpPr>
          <p:cNvPr id="6" name="Oval 5"/>
          <p:cNvSpPr/>
          <p:nvPr/>
        </p:nvSpPr>
        <p:spPr>
          <a:xfrm>
            <a:off x="3627384" y="3068961"/>
            <a:ext cx="540000" cy="540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D</a:t>
            </a:r>
            <a:endParaRPr lang="en-IN" b="1" dirty="0"/>
          </a:p>
        </p:txBody>
      </p:sp>
      <p:sp>
        <p:nvSpPr>
          <p:cNvPr id="7" name="Oval 6"/>
          <p:cNvSpPr/>
          <p:nvPr/>
        </p:nvSpPr>
        <p:spPr>
          <a:xfrm>
            <a:off x="4526596" y="2168861"/>
            <a:ext cx="540000" cy="540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C</a:t>
            </a:r>
            <a:endParaRPr lang="en-IN" b="1" dirty="0"/>
          </a:p>
        </p:txBody>
      </p:sp>
      <p:sp>
        <p:nvSpPr>
          <p:cNvPr id="8" name="Oval 7"/>
          <p:cNvSpPr/>
          <p:nvPr/>
        </p:nvSpPr>
        <p:spPr>
          <a:xfrm>
            <a:off x="5498704" y="3068961"/>
            <a:ext cx="540000" cy="540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F</a:t>
            </a:r>
            <a:endParaRPr lang="en-IN" b="1" dirty="0"/>
          </a:p>
        </p:txBody>
      </p:sp>
      <p:sp>
        <p:nvSpPr>
          <p:cNvPr id="9" name="Oval 8"/>
          <p:cNvSpPr/>
          <p:nvPr/>
        </p:nvSpPr>
        <p:spPr>
          <a:xfrm>
            <a:off x="6259412" y="2168861"/>
            <a:ext cx="540000" cy="540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E</a:t>
            </a:r>
            <a:endParaRPr lang="en-IN" b="1" dirty="0"/>
          </a:p>
        </p:txBody>
      </p:sp>
      <p:cxnSp>
        <p:nvCxnSpPr>
          <p:cNvPr id="10" name="Straight Connector 9"/>
          <p:cNvCxnSpPr>
            <a:stCxn id="4" idx="2"/>
            <a:endCxn id="5" idx="0"/>
          </p:cNvCxnSpPr>
          <p:nvPr/>
        </p:nvCxnSpPr>
        <p:spPr>
          <a:xfrm flipH="1">
            <a:off x="2997284" y="1502757"/>
            <a:ext cx="630100" cy="66610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5" idx="4"/>
            <a:endCxn id="6" idx="2"/>
          </p:cNvCxnSpPr>
          <p:nvPr/>
        </p:nvCxnSpPr>
        <p:spPr>
          <a:xfrm>
            <a:off x="2997284" y="2708861"/>
            <a:ext cx="630100" cy="6301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6" idx="6"/>
            <a:endCxn id="7" idx="4"/>
          </p:cNvCxnSpPr>
          <p:nvPr/>
        </p:nvCxnSpPr>
        <p:spPr>
          <a:xfrm flipV="1">
            <a:off x="4167384" y="2708861"/>
            <a:ext cx="629212" cy="6301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4" idx="6"/>
            <a:endCxn id="7" idx="0"/>
          </p:cNvCxnSpPr>
          <p:nvPr/>
        </p:nvCxnSpPr>
        <p:spPr>
          <a:xfrm>
            <a:off x="4167384" y="1502757"/>
            <a:ext cx="629212" cy="66610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7" idx="5"/>
            <a:endCxn id="8" idx="2"/>
          </p:cNvCxnSpPr>
          <p:nvPr/>
        </p:nvCxnSpPr>
        <p:spPr>
          <a:xfrm>
            <a:off x="4987515" y="2629780"/>
            <a:ext cx="511189" cy="70918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8" idx="6"/>
            <a:endCxn id="9" idx="4"/>
          </p:cNvCxnSpPr>
          <p:nvPr/>
        </p:nvCxnSpPr>
        <p:spPr>
          <a:xfrm flipV="1">
            <a:off x="6038704" y="2708861"/>
            <a:ext cx="490708" cy="6301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7" idx="6"/>
            <a:endCxn id="9" idx="2"/>
          </p:cNvCxnSpPr>
          <p:nvPr/>
        </p:nvCxnSpPr>
        <p:spPr>
          <a:xfrm>
            <a:off x="5066596" y="2438861"/>
            <a:ext cx="119281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347864" y="4070660"/>
            <a:ext cx="2373667" cy="510778"/>
          </a:xfrm>
          <a:prstGeom prst="roundRect">
            <a:avLst/>
          </a:prstGeom>
          <a:solidFill>
            <a:schemeClr val="accent1">
              <a:lumMod val="20000"/>
              <a:lumOff val="80000"/>
            </a:schemeClr>
          </a:solidFill>
        </p:spPr>
        <p:txBody>
          <a:bodyPr wrap="square" rtlCol="0">
            <a:spAutoFit/>
          </a:bodyPr>
          <a:lstStyle/>
          <a:p>
            <a:pPr algn="ctr"/>
            <a:r>
              <a:rPr lang="en-IN" sz="2400" b="1" dirty="0" smtClean="0">
                <a:solidFill>
                  <a:srgbClr val="AD1457"/>
                </a:solidFill>
              </a:rPr>
              <a:t>DFS : A B D C E F</a:t>
            </a:r>
          </a:p>
        </p:txBody>
      </p:sp>
      <p:sp>
        <p:nvSpPr>
          <p:cNvPr id="18" name="TextBox 17"/>
          <p:cNvSpPr txBox="1"/>
          <p:nvPr/>
        </p:nvSpPr>
        <p:spPr>
          <a:xfrm>
            <a:off x="3337351" y="4736765"/>
            <a:ext cx="2410305" cy="510778"/>
          </a:xfrm>
          <a:prstGeom prst="roundRect">
            <a:avLst/>
          </a:prstGeom>
          <a:solidFill>
            <a:schemeClr val="accent6">
              <a:lumMod val="20000"/>
              <a:lumOff val="80000"/>
            </a:schemeClr>
          </a:solidFill>
        </p:spPr>
        <p:txBody>
          <a:bodyPr wrap="square" rtlCol="0">
            <a:spAutoFit/>
          </a:bodyPr>
          <a:lstStyle/>
          <a:p>
            <a:pPr algn="just"/>
            <a:r>
              <a:rPr lang="en-IN" sz="2400" b="1" dirty="0" smtClean="0">
                <a:solidFill>
                  <a:srgbClr val="0070C0"/>
                </a:solidFill>
              </a:rPr>
              <a:t>BFS : A B C D E F</a:t>
            </a:r>
          </a:p>
        </p:txBody>
      </p:sp>
    </p:spTree>
    <p:extLst>
      <p:ext uri="{BB962C8B-B14F-4D97-AF65-F5344CB8AC3E}">
        <p14:creationId xmlns:p14="http://schemas.microsoft.com/office/powerpoint/2010/main" val="154977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25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1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of DFS and BFS</a:t>
            </a:r>
            <a:endParaRPr lang="en-US" dirty="0"/>
          </a:p>
        </p:txBody>
      </p:sp>
      <p:sp>
        <p:nvSpPr>
          <p:cNvPr id="4" name="Rectangle 3"/>
          <p:cNvSpPr/>
          <p:nvPr/>
        </p:nvSpPr>
        <p:spPr>
          <a:xfrm>
            <a:off x="182881" y="772242"/>
            <a:ext cx="11808822" cy="491010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22734" y="800285"/>
            <a:ext cx="11537577" cy="461665"/>
          </a:xfrm>
          <a:prstGeom prst="rect">
            <a:avLst/>
          </a:prstGeom>
          <a:solidFill>
            <a:schemeClr val="accent2">
              <a:lumMod val="20000"/>
              <a:lumOff val="80000"/>
            </a:schemeClr>
          </a:solidFill>
        </p:spPr>
        <p:txBody>
          <a:bodyPr wrap="square" rtlCol="0">
            <a:spAutoFit/>
          </a:bodyPr>
          <a:lstStyle/>
          <a:p>
            <a:pPr fontAlgn="t"/>
            <a:r>
              <a:rPr lang="en-US" b="1" dirty="0" smtClean="0"/>
              <a:t>	</a:t>
            </a:r>
            <a:r>
              <a:rPr lang="en-US" sz="2400" b="1" dirty="0" smtClean="0"/>
              <a:t>Depth </a:t>
            </a:r>
            <a:r>
              <a:rPr lang="en-US" sz="2400" b="1" dirty="0"/>
              <a:t>First </a:t>
            </a:r>
            <a:r>
              <a:rPr lang="en-US" sz="2400" b="1" dirty="0" smtClean="0"/>
              <a:t>Search (DFS)	</a:t>
            </a:r>
            <a:r>
              <a:rPr lang="en-US" b="1" dirty="0" smtClean="0"/>
              <a:t>			</a:t>
            </a:r>
            <a:r>
              <a:rPr lang="en-US" sz="2400" b="1" dirty="0" smtClean="0"/>
              <a:t>Breath </a:t>
            </a:r>
            <a:r>
              <a:rPr lang="en-US" sz="2400" b="1" dirty="0"/>
              <a:t>First </a:t>
            </a:r>
            <a:r>
              <a:rPr lang="en-US" sz="2400" b="1" dirty="0" smtClean="0"/>
              <a:t>Search (BFS)</a:t>
            </a:r>
            <a:endParaRPr lang="en-US" sz="2400" dirty="0"/>
          </a:p>
        </p:txBody>
      </p:sp>
      <p:sp>
        <p:nvSpPr>
          <p:cNvPr id="6" name="TextBox 5"/>
          <p:cNvSpPr txBox="1"/>
          <p:nvPr/>
        </p:nvSpPr>
        <p:spPr>
          <a:xfrm>
            <a:off x="322734" y="1350404"/>
            <a:ext cx="5669280" cy="1107996"/>
          </a:xfrm>
          <a:prstGeom prst="rect">
            <a:avLst/>
          </a:prstGeom>
          <a:noFill/>
        </p:spPr>
        <p:txBody>
          <a:bodyPr wrap="square" rtlCol="0">
            <a:spAutoFit/>
          </a:bodyPr>
          <a:lstStyle/>
          <a:p>
            <a:pPr algn="just" fontAlgn="t"/>
            <a:r>
              <a:rPr lang="en-US" sz="2200" dirty="0"/>
              <a:t>DFS traverses according to </a:t>
            </a:r>
            <a:r>
              <a:rPr lang="en-US" sz="2200" dirty="0">
                <a:solidFill>
                  <a:srgbClr val="AD1457"/>
                </a:solidFill>
              </a:rPr>
              <a:t>tree depth</a:t>
            </a:r>
            <a:r>
              <a:rPr lang="en-US" sz="2200" dirty="0" smtClean="0"/>
              <a:t>. DFS </a:t>
            </a:r>
            <a:r>
              <a:rPr lang="en-US" sz="2200" dirty="0"/>
              <a:t>reaches up to the bottom of a subtree, then backtracks.</a:t>
            </a:r>
          </a:p>
        </p:txBody>
      </p:sp>
      <p:sp>
        <p:nvSpPr>
          <p:cNvPr id="7" name="TextBox 6"/>
          <p:cNvSpPr txBox="1"/>
          <p:nvPr/>
        </p:nvSpPr>
        <p:spPr>
          <a:xfrm>
            <a:off x="6191617" y="1350404"/>
            <a:ext cx="5669280" cy="769441"/>
          </a:xfrm>
          <a:prstGeom prst="rect">
            <a:avLst/>
          </a:prstGeom>
          <a:noFill/>
        </p:spPr>
        <p:txBody>
          <a:bodyPr wrap="square" rtlCol="0">
            <a:spAutoFit/>
          </a:bodyPr>
          <a:lstStyle/>
          <a:p>
            <a:pPr algn="just" fontAlgn="t"/>
            <a:r>
              <a:rPr lang="en-US" sz="2200" dirty="0"/>
              <a:t>BFS traverses according to </a:t>
            </a:r>
            <a:r>
              <a:rPr lang="en-US" sz="2200" dirty="0">
                <a:solidFill>
                  <a:srgbClr val="AD1457"/>
                </a:solidFill>
              </a:rPr>
              <a:t>tree level</a:t>
            </a:r>
            <a:r>
              <a:rPr lang="en-US" sz="2200" dirty="0" smtClean="0"/>
              <a:t>. BFS </a:t>
            </a:r>
            <a:r>
              <a:rPr lang="en-US" sz="2200" dirty="0"/>
              <a:t>finds the shortest path to the destination.</a:t>
            </a:r>
          </a:p>
        </p:txBody>
      </p:sp>
      <p:sp>
        <p:nvSpPr>
          <p:cNvPr id="8" name="TextBox 7"/>
          <p:cNvSpPr txBox="1"/>
          <p:nvPr/>
        </p:nvSpPr>
        <p:spPr>
          <a:xfrm>
            <a:off x="322734" y="2647509"/>
            <a:ext cx="5669280" cy="769441"/>
          </a:xfrm>
          <a:prstGeom prst="rect">
            <a:avLst/>
          </a:prstGeom>
          <a:noFill/>
        </p:spPr>
        <p:txBody>
          <a:bodyPr wrap="square" rtlCol="0">
            <a:spAutoFit/>
          </a:bodyPr>
          <a:lstStyle/>
          <a:p>
            <a:pPr algn="just" fontAlgn="t"/>
            <a:r>
              <a:rPr lang="en-US" sz="2200" dirty="0"/>
              <a:t>It uses </a:t>
            </a:r>
            <a:r>
              <a:rPr lang="en-US" sz="2200" dirty="0">
                <a:solidFill>
                  <a:srgbClr val="AD1457"/>
                </a:solidFill>
              </a:rPr>
              <a:t>a</a:t>
            </a:r>
            <a:r>
              <a:rPr lang="en-US" sz="2200" dirty="0"/>
              <a:t> </a:t>
            </a:r>
            <a:r>
              <a:rPr lang="en-US" sz="2200" dirty="0">
                <a:solidFill>
                  <a:srgbClr val="AD1457"/>
                </a:solidFill>
              </a:rPr>
              <a:t>stack</a:t>
            </a:r>
            <a:r>
              <a:rPr lang="en-US" sz="2200" dirty="0"/>
              <a:t> to keep track of the next location to visit.</a:t>
            </a:r>
          </a:p>
        </p:txBody>
      </p:sp>
      <p:sp>
        <p:nvSpPr>
          <p:cNvPr id="9" name="TextBox 8"/>
          <p:cNvSpPr txBox="1"/>
          <p:nvPr/>
        </p:nvSpPr>
        <p:spPr>
          <a:xfrm>
            <a:off x="6121107" y="2647509"/>
            <a:ext cx="5669280" cy="769441"/>
          </a:xfrm>
          <a:prstGeom prst="rect">
            <a:avLst/>
          </a:prstGeom>
          <a:noFill/>
        </p:spPr>
        <p:txBody>
          <a:bodyPr wrap="square" rtlCol="0">
            <a:spAutoFit/>
          </a:bodyPr>
          <a:lstStyle/>
          <a:p>
            <a:pPr algn="just" fontAlgn="t"/>
            <a:r>
              <a:rPr lang="en-US" sz="2200" dirty="0"/>
              <a:t>It uses </a:t>
            </a:r>
            <a:r>
              <a:rPr lang="en-US" sz="2200" dirty="0">
                <a:solidFill>
                  <a:srgbClr val="AD1457"/>
                </a:solidFill>
              </a:rPr>
              <a:t>a queue </a:t>
            </a:r>
            <a:r>
              <a:rPr lang="en-US" sz="2200" dirty="0"/>
              <a:t>to keep track of the next location to visit.</a:t>
            </a:r>
          </a:p>
        </p:txBody>
      </p:sp>
      <p:sp>
        <p:nvSpPr>
          <p:cNvPr id="10" name="TextBox 9"/>
          <p:cNvSpPr txBox="1"/>
          <p:nvPr/>
        </p:nvSpPr>
        <p:spPr>
          <a:xfrm>
            <a:off x="322734" y="3508743"/>
            <a:ext cx="5669280" cy="871008"/>
          </a:xfrm>
          <a:prstGeom prst="rect">
            <a:avLst/>
          </a:prstGeom>
          <a:noFill/>
        </p:spPr>
        <p:txBody>
          <a:bodyPr wrap="square" rtlCol="0">
            <a:spAutoFit/>
          </a:bodyPr>
          <a:lstStyle/>
          <a:p>
            <a:pPr algn="just">
              <a:lnSpc>
                <a:spcPct val="115000"/>
              </a:lnSpc>
            </a:pPr>
            <a:r>
              <a:rPr lang="en-US" sz="2200" dirty="0"/>
              <a:t>DFS requires </a:t>
            </a:r>
            <a:r>
              <a:rPr lang="en-US" sz="2200" dirty="0">
                <a:solidFill>
                  <a:srgbClr val="AD1457"/>
                </a:solidFill>
              </a:rPr>
              <a:t>less memory </a:t>
            </a:r>
            <a:r>
              <a:rPr lang="en-US" sz="2200" dirty="0"/>
              <a:t>since only nodes on the current path are stored.</a:t>
            </a:r>
          </a:p>
        </p:txBody>
      </p:sp>
      <p:sp>
        <p:nvSpPr>
          <p:cNvPr id="11" name="TextBox 10"/>
          <p:cNvSpPr txBox="1"/>
          <p:nvPr/>
        </p:nvSpPr>
        <p:spPr>
          <a:xfrm>
            <a:off x="6191617" y="3508743"/>
            <a:ext cx="5669280" cy="1107996"/>
          </a:xfrm>
          <a:prstGeom prst="rect">
            <a:avLst/>
          </a:prstGeom>
          <a:noFill/>
        </p:spPr>
        <p:txBody>
          <a:bodyPr wrap="square" rtlCol="0">
            <a:spAutoFit/>
          </a:bodyPr>
          <a:lstStyle/>
          <a:p>
            <a:pPr algn="just" fontAlgn="t"/>
            <a:r>
              <a:rPr lang="en-US" sz="2200" dirty="0"/>
              <a:t>BFS guarantees that the space of possible moves is systematically examined; this search requires </a:t>
            </a:r>
            <a:r>
              <a:rPr lang="en-US" sz="2200" dirty="0">
                <a:solidFill>
                  <a:srgbClr val="AD1457"/>
                </a:solidFill>
              </a:rPr>
              <a:t>considerably more memory </a:t>
            </a:r>
            <a:r>
              <a:rPr lang="en-US" sz="2200" dirty="0"/>
              <a:t>resources.</a:t>
            </a:r>
          </a:p>
        </p:txBody>
      </p:sp>
      <p:sp>
        <p:nvSpPr>
          <p:cNvPr id="12" name="TextBox 11"/>
          <p:cNvSpPr txBox="1"/>
          <p:nvPr/>
        </p:nvSpPr>
        <p:spPr>
          <a:xfrm>
            <a:off x="322734" y="4737580"/>
            <a:ext cx="5669280" cy="769441"/>
          </a:xfrm>
          <a:prstGeom prst="rect">
            <a:avLst/>
          </a:prstGeom>
          <a:noFill/>
        </p:spPr>
        <p:txBody>
          <a:bodyPr wrap="square" rtlCol="0">
            <a:spAutoFit/>
          </a:bodyPr>
          <a:lstStyle/>
          <a:p>
            <a:pPr algn="just" fontAlgn="t"/>
            <a:r>
              <a:rPr lang="en-US" sz="2200" dirty="0"/>
              <a:t>Does not guarantee to find solution. </a:t>
            </a:r>
            <a:r>
              <a:rPr lang="en-US" sz="2200" dirty="0">
                <a:solidFill>
                  <a:srgbClr val="AD1457"/>
                </a:solidFill>
              </a:rPr>
              <a:t>Backtracking is required</a:t>
            </a:r>
            <a:r>
              <a:rPr lang="en-US" sz="2200" dirty="0">
                <a:solidFill>
                  <a:srgbClr val="F92672"/>
                </a:solidFill>
              </a:rPr>
              <a:t> </a:t>
            </a:r>
            <a:r>
              <a:rPr lang="en-US" sz="2200" dirty="0"/>
              <a:t>if wrong path is selected.</a:t>
            </a:r>
          </a:p>
        </p:txBody>
      </p:sp>
      <p:sp>
        <p:nvSpPr>
          <p:cNvPr id="13" name="TextBox 12"/>
          <p:cNvSpPr txBox="1"/>
          <p:nvPr/>
        </p:nvSpPr>
        <p:spPr>
          <a:xfrm>
            <a:off x="6191617" y="4737580"/>
            <a:ext cx="5669280" cy="481670"/>
          </a:xfrm>
          <a:prstGeom prst="rect">
            <a:avLst/>
          </a:prstGeom>
          <a:noFill/>
        </p:spPr>
        <p:txBody>
          <a:bodyPr wrap="square" rtlCol="0">
            <a:spAutoFit/>
          </a:bodyPr>
          <a:lstStyle/>
          <a:p>
            <a:pPr algn="just">
              <a:lnSpc>
                <a:spcPct val="115000"/>
              </a:lnSpc>
            </a:pPr>
            <a:r>
              <a:rPr lang="en-US" sz="2200" smtClean="0"/>
              <a:t>If there is a solution, </a:t>
            </a:r>
            <a:r>
              <a:rPr lang="en-US" sz="2200" smtClean="0">
                <a:solidFill>
                  <a:srgbClr val="AD1457"/>
                </a:solidFill>
              </a:rPr>
              <a:t>BFS is guaranteed </a:t>
            </a:r>
            <a:r>
              <a:rPr lang="en-US" sz="2200" smtClean="0"/>
              <a:t>to find it.</a:t>
            </a:r>
            <a:endParaRPr lang="en-US" sz="2200" dirty="0" smtClean="0"/>
          </a:p>
        </p:txBody>
      </p:sp>
      <p:cxnSp>
        <p:nvCxnSpPr>
          <p:cNvPr id="15" name="Straight Connector 14"/>
          <p:cNvCxnSpPr/>
          <p:nvPr/>
        </p:nvCxnSpPr>
        <p:spPr>
          <a:xfrm>
            <a:off x="6051176" y="1347393"/>
            <a:ext cx="0" cy="420624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731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up)">
                                      <p:cBhvr>
                                        <p:cTn id="11" dur="1000"/>
                                        <p:tgtEl>
                                          <p:spTgt spid="15"/>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10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1000"/>
                                        <p:tgtEl>
                                          <p:spTgt spid="6"/>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1000"/>
                                        <p:tgtEl>
                                          <p:spTgt spid="8"/>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left)">
                                      <p:cBhvr>
                                        <p:cTn id="33" dur="10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left)">
                                      <p:cBhvr>
                                        <p:cTn id="38" dur="1000"/>
                                        <p:tgtEl>
                                          <p:spTgt spid="10"/>
                                        </p:tgtEl>
                                      </p:cBhvr>
                                    </p:animEffect>
                                  </p:childTnLst>
                                </p:cTn>
                              </p:par>
                            </p:childTnLst>
                          </p:cTn>
                        </p:par>
                        <p:par>
                          <p:cTn id="39" fill="hold">
                            <p:stCondLst>
                              <p:cond delay="1000"/>
                            </p:stCondLst>
                            <p:childTnLst>
                              <p:par>
                                <p:cTn id="40" presetID="22" presetClass="entr" presetSubtype="8"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10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1000"/>
                                        <p:tgtEl>
                                          <p:spTgt spid="12"/>
                                        </p:tgtEl>
                                      </p:cBhvr>
                                    </p:animEffect>
                                  </p:childTnLst>
                                </p:cTn>
                              </p:par>
                            </p:childTnLst>
                          </p:cTn>
                        </p:par>
                        <p:par>
                          <p:cTn id="48" fill="hold">
                            <p:stCondLst>
                              <p:cond delay="1000"/>
                            </p:stCondLst>
                            <p:childTnLst>
                              <p:par>
                                <p:cTn id="49" presetID="22" presetClass="entr" presetSubtype="8"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left)">
                                      <p:cBhvr>
                                        <p:cTn id="51"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p:bldP spid="9" grpId="0"/>
      <p:bldP spid="10" grpId="0"/>
      <p:bldP spid="11" grpId="0"/>
      <p:bldP spid="12"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of DFS and BFS</a:t>
            </a:r>
            <a:endParaRPr lang="en-US" dirty="0"/>
          </a:p>
        </p:txBody>
      </p:sp>
      <p:sp>
        <p:nvSpPr>
          <p:cNvPr id="4" name="Rectangle 3"/>
          <p:cNvSpPr/>
          <p:nvPr/>
        </p:nvSpPr>
        <p:spPr>
          <a:xfrm>
            <a:off x="182881" y="772242"/>
            <a:ext cx="11808822" cy="317274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22734" y="800285"/>
            <a:ext cx="11537577" cy="461665"/>
          </a:xfrm>
          <a:prstGeom prst="rect">
            <a:avLst/>
          </a:prstGeom>
          <a:solidFill>
            <a:schemeClr val="accent2">
              <a:lumMod val="20000"/>
              <a:lumOff val="80000"/>
            </a:schemeClr>
          </a:solidFill>
        </p:spPr>
        <p:txBody>
          <a:bodyPr wrap="square" rtlCol="0">
            <a:spAutoFit/>
          </a:bodyPr>
          <a:lstStyle/>
          <a:p>
            <a:pPr fontAlgn="t"/>
            <a:r>
              <a:rPr lang="en-US" b="1" dirty="0" smtClean="0"/>
              <a:t>	</a:t>
            </a:r>
            <a:r>
              <a:rPr lang="en-US" sz="2400" b="1" dirty="0" smtClean="0"/>
              <a:t>Depth </a:t>
            </a:r>
            <a:r>
              <a:rPr lang="en-US" sz="2400" b="1" dirty="0"/>
              <a:t>First </a:t>
            </a:r>
            <a:r>
              <a:rPr lang="en-US" sz="2400" b="1" dirty="0" smtClean="0"/>
              <a:t>Search	</a:t>
            </a:r>
            <a:r>
              <a:rPr lang="en-US" b="1" dirty="0" smtClean="0"/>
              <a:t>				</a:t>
            </a:r>
            <a:r>
              <a:rPr lang="en-US" sz="2400" b="1" dirty="0" smtClean="0"/>
              <a:t>Breath </a:t>
            </a:r>
            <a:r>
              <a:rPr lang="en-US" sz="2400" b="1" dirty="0"/>
              <a:t>First Search</a:t>
            </a:r>
            <a:endParaRPr lang="en-US" sz="2400" dirty="0"/>
          </a:p>
        </p:txBody>
      </p:sp>
      <p:sp>
        <p:nvSpPr>
          <p:cNvPr id="6" name="TextBox 5"/>
          <p:cNvSpPr txBox="1"/>
          <p:nvPr/>
        </p:nvSpPr>
        <p:spPr>
          <a:xfrm>
            <a:off x="322734" y="1350404"/>
            <a:ext cx="5669280" cy="1107996"/>
          </a:xfrm>
          <a:prstGeom prst="rect">
            <a:avLst/>
          </a:prstGeom>
          <a:noFill/>
        </p:spPr>
        <p:txBody>
          <a:bodyPr wrap="square" rtlCol="0">
            <a:spAutoFit/>
          </a:bodyPr>
          <a:lstStyle/>
          <a:p>
            <a:pPr algn="just" fontAlgn="t"/>
            <a:r>
              <a:rPr lang="en-US" sz="2200" dirty="0"/>
              <a:t>If the selected path does not reach to the solution node, DFS </a:t>
            </a:r>
            <a:r>
              <a:rPr lang="en-US" sz="2200" dirty="0">
                <a:solidFill>
                  <a:srgbClr val="AD1457"/>
                </a:solidFill>
              </a:rPr>
              <a:t>gets stuck </a:t>
            </a:r>
            <a:r>
              <a:rPr lang="en-US" sz="2200" dirty="0" smtClean="0">
                <a:solidFill>
                  <a:srgbClr val="AD1457"/>
                </a:solidFill>
              </a:rPr>
              <a:t>or trapped </a:t>
            </a:r>
            <a:r>
              <a:rPr lang="en-US" sz="2200" dirty="0" smtClean="0"/>
              <a:t>into an infinite loops.</a:t>
            </a:r>
            <a:endParaRPr lang="en-US" sz="2200" dirty="0"/>
          </a:p>
        </p:txBody>
      </p:sp>
      <p:sp>
        <p:nvSpPr>
          <p:cNvPr id="7" name="TextBox 6"/>
          <p:cNvSpPr txBox="1"/>
          <p:nvPr/>
        </p:nvSpPr>
        <p:spPr>
          <a:xfrm>
            <a:off x="6191617" y="1350404"/>
            <a:ext cx="5669280" cy="769441"/>
          </a:xfrm>
          <a:prstGeom prst="rect">
            <a:avLst/>
          </a:prstGeom>
          <a:noFill/>
        </p:spPr>
        <p:txBody>
          <a:bodyPr wrap="square" rtlCol="0">
            <a:spAutoFit/>
          </a:bodyPr>
          <a:lstStyle/>
          <a:p>
            <a:pPr algn="just" fontAlgn="t"/>
            <a:r>
              <a:rPr lang="en-US" sz="2200" dirty="0"/>
              <a:t>BFS will </a:t>
            </a:r>
            <a:r>
              <a:rPr lang="en-US" sz="2200" dirty="0">
                <a:solidFill>
                  <a:srgbClr val="AD1457"/>
                </a:solidFill>
              </a:rPr>
              <a:t>not get trapped </a:t>
            </a:r>
            <a:r>
              <a:rPr lang="en-US" sz="2200" dirty="0"/>
              <a:t>exploring </a:t>
            </a:r>
            <a:r>
              <a:rPr lang="en-US" sz="2200" dirty="0" smtClean="0"/>
              <a:t>an infinite loops.</a:t>
            </a:r>
            <a:endParaRPr lang="en-US" sz="2200" dirty="0"/>
          </a:p>
        </p:txBody>
      </p:sp>
      <p:cxnSp>
        <p:nvCxnSpPr>
          <p:cNvPr id="15" name="Straight Connector 14"/>
          <p:cNvCxnSpPr/>
          <p:nvPr/>
        </p:nvCxnSpPr>
        <p:spPr>
          <a:xfrm>
            <a:off x="6051176" y="1347393"/>
            <a:ext cx="0" cy="109728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2651761" y="2779264"/>
            <a:ext cx="7380514" cy="769441"/>
          </a:xfrm>
          <a:prstGeom prst="rect">
            <a:avLst/>
          </a:prstGeom>
          <a:solidFill>
            <a:schemeClr val="bg2">
              <a:lumMod val="85000"/>
            </a:schemeClr>
          </a:solidFill>
        </p:spPr>
        <p:txBody>
          <a:bodyPr wrap="square">
            <a:spAutoFit/>
          </a:bodyPr>
          <a:lstStyle/>
          <a:p>
            <a:r>
              <a:rPr lang="en-US" sz="2200" dirty="0">
                <a:solidFill>
                  <a:srgbClr val="AD1457"/>
                </a:solidFill>
              </a:rPr>
              <a:t>The Time complexity of both BFS and DFS will be O(V + E), where V is the number of vertices, and E is the number of Edges.</a:t>
            </a:r>
          </a:p>
        </p:txBody>
      </p:sp>
    </p:spTree>
    <p:extLst>
      <p:ext uri="{BB962C8B-B14F-4D97-AF65-F5344CB8AC3E}">
        <p14:creationId xmlns:p14="http://schemas.microsoft.com/office/powerpoint/2010/main" val="243703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10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randombar(horizontal)">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Topological Sorting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IN" dirty="0"/>
                  <a:t>A </a:t>
                </a:r>
                <a:r>
                  <a:rPr lang="en-IN" b="1" dirty="0">
                    <a:solidFill>
                      <a:srgbClr val="AD1457"/>
                    </a:solidFill>
                  </a:rPr>
                  <a:t>topological sort </a:t>
                </a:r>
                <a:r>
                  <a:rPr lang="en-IN" dirty="0"/>
                  <a:t>or </a:t>
                </a:r>
                <a:r>
                  <a:rPr lang="en-IN" b="1" dirty="0">
                    <a:solidFill>
                      <a:srgbClr val="AD1457"/>
                    </a:solidFill>
                  </a:rPr>
                  <a:t>topological ordering</a:t>
                </a:r>
                <a:r>
                  <a:rPr lang="en-IN" dirty="0">
                    <a:solidFill>
                      <a:srgbClr val="AD1457"/>
                    </a:solidFill>
                  </a:rPr>
                  <a:t> </a:t>
                </a:r>
                <a:r>
                  <a:rPr lang="en-IN" dirty="0"/>
                  <a:t>of a directed acyclic graph is a linear ordering of its vertices such that for every directed edge </a:t>
                </a:r>
                <a14:m>
                  <m:oMath xmlns:m="http://schemas.openxmlformats.org/officeDocument/2006/math">
                    <m:r>
                      <a:rPr lang="en-IN" i="1" dirty="0" smtClean="0">
                        <a:solidFill>
                          <a:srgbClr val="AD1457"/>
                        </a:solidFill>
                        <a:latin typeface="Cambria Math" panose="02040503050406030204" pitchFamily="18" charset="0"/>
                      </a:rPr>
                      <m:t>(</m:t>
                    </m:r>
                    <m:r>
                      <a:rPr lang="en-IN" b="1" i="1" dirty="0" err="1">
                        <a:solidFill>
                          <a:srgbClr val="AD1457"/>
                        </a:solidFill>
                        <a:latin typeface="Cambria Math" panose="02040503050406030204" pitchFamily="18" charset="0"/>
                      </a:rPr>
                      <m:t>𝒖</m:t>
                    </m:r>
                    <m:r>
                      <a:rPr lang="en-IN" b="1" i="1" dirty="0" err="1">
                        <a:solidFill>
                          <a:srgbClr val="AD1457"/>
                        </a:solidFill>
                        <a:latin typeface="Cambria Math" panose="02040503050406030204" pitchFamily="18" charset="0"/>
                      </a:rPr>
                      <m:t>,</m:t>
                    </m:r>
                    <m:r>
                      <a:rPr lang="en-IN" b="1" i="1" dirty="0" err="1">
                        <a:solidFill>
                          <a:srgbClr val="AD1457"/>
                        </a:solidFill>
                        <a:latin typeface="Cambria Math" panose="02040503050406030204" pitchFamily="18" charset="0"/>
                      </a:rPr>
                      <m:t>𝒗</m:t>
                    </m:r>
                    <m:r>
                      <a:rPr lang="en-IN" b="1" i="1" dirty="0">
                        <a:solidFill>
                          <a:srgbClr val="AD1457"/>
                        </a:solidFill>
                        <a:latin typeface="Cambria Math" panose="02040503050406030204" pitchFamily="18" charset="0"/>
                      </a:rPr>
                      <m:t>)</m:t>
                    </m:r>
                    <m:r>
                      <a:rPr lang="en-IN" i="1" dirty="0">
                        <a:solidFill>
                          <a:srgbClr val="AD1457"/>
                        </a:solidFill>
                        <a:latin typeface="Cambria Math" panose="02040503050406030204" pitchFamily="18" charset="0"/>
                      </a:rPr>
                      <m:t> </m:t>
                    </m:r>
                  </m:oMath>
                </a14:m>
                <a:r>
                  <a:rPr lang="en-IN" dirty="0"/>
                  <a:t>from vertex </a:t>
                </a:r>
                <a14:m>
                  <m:oMath xmlns:m="http://schemas.openxmlformats.org/officeDocument/2006/math">
                    <m:r>
                      <a:rPr lang="en-IN" b="1" i="1" dirty="0" smtClean="0">
                        <a:solidFill>
                          <a:srgbClr val="AD1457"/>
                        </a:solidFill>
                        <a:latin typeface="Cambria Math" panose="02040503050406030204" pitchFamily="18" charset="0"/>
                      </a:rPr>
                      <m:t>𝒖</m:t>
                    </m:r>
                  </m:oMath>
                </a14:m>
                <a:r>
                  <a:rPr lang="en-IN" dirty="0"/>
                  <a:t> to vertex </a:t>
                </a:r>
                <a14:m>
                  <m:oMath xmlns:m="http://schemas.openxmlformats.org/officeDocument/2006/math">
                    <m:r>
                      <a:rPr lang="en-IN" b="1" i="1" dirty="0" smtClean="0">
                        <a:solidFill>
                          <a:srgbClr val="AD1457"/>
                        </a:solidFill>
                        <a:latin typeface="Cambria Math" panose="02040503050406030204" pitchFamily="18" charset="0"/>
                      </a:rPr>
                      <m:t>𝒗</m:t>
                    </m:r>
                  </m:oMath>
                </a14:m>
                <a:r>
                  <a:rPr lang="en-IN" dirty="0">
                    <a:solidFill>
                      <a:srgbClr val="AD1457"/>
                    </a:solidFill>
                  </a:rPr>
                  <a:t>, </a:t>
                </a:r>
                <a:r>
                  <a:rPr lang="en-IN" dirty="0" smtClean="0"/>
                  <a:t>the vertex </a:t>
                </a:r>
                <a14:m>
                  <m:oMath xmlns:m="http://schemas.openxmlformats.org/officeDocument/2006/math">
                    <m:r>
                      <a:rPr lang="en-IN" b="1" i="1" dirty="0">
                        <a:solidFill>
                          <a:srgbClr val="AD1457"/>
                        </a:solidFill>
                        <a:latin typeface="Cambria Math" panose="02040503050406030204" pitchFamily="18" charset="0"/>
                      </a:rPr>
                      <m:t>𝒖</m:t>
                    </m:r>
                    <m:r>
                      <a:rPr lang="en-IN" i="1" dirty="0">
                        <a:solidFill>
                          <a:srgbClr val="AD1457"/>
                        </a:solidFill>
                        <a:latin typeface="Cambria Math" panose="02040503050406030204" pitchFamily="18" charset="0"/>
                      </a:rPr>
                      <m:t> </m:t>
                    </m:r>
                  </m:oMath>
                </a14:m>
                <a:r>
                  <a:rPr lang="en-IN" dirty="0"/>
                  <a:t>comes </a:t>
                </a:r>
                <a:r>
                  <a:rPr lang="en-IN" dirty="0" smtClean="0"/>
                  <a:t>before the vertex </a:t>
                </a:r>
                <a14:m>
                  <m:oMath xmlns:m="http://schemas.openxmlformats.org/officeDocument/2006/math">
                    <m:r>
                      <a:rPr lang="en-IN" b="1" i="1" dirty="0" smtClean="0">
                        <a:solidFill>
                          <a:srgbClr val="AD1457"/>
                        </a:solidFill>
                        <a:latin typeface="Cambria Math" panose="02040503050406030204" pitchFamily="18" charset="0"/>
                      </a:rPr>
                      <m:t>𝒗</m:t>
                    </m:r>
                  </m:oMath>
                </a14:m>
                <a:r>
                  <a:rPr lang="en-IN" dirty="0"/>
                  <a:t> in the ordering</a:t>
                </a:r>
                <a:r>
                  <a:rPr lang="en-IN" dirty="0" smtClean="0"/>
                  <a:t>.</a:t>
                </a:r>
              </a:p>
              <a:p>
                <a:r>
                  <a:rPr lang="en-US" dirty="0"/>
                  <a:t>Topological Sorting for a graph is not possible if the graph is not a DAG</a:t>
                </a:r>
                <a:r>
                  <a:rPr lang="en-US" dirty="0" smtClean="0"/>
                  <a:t>.</a:t>
                </a:r>
              </a:p>
              <a:p>
                <a:r>
                  <a:rPr lang="en-US" dirty="0"/>
                  <a:t>In DFS, we print a vertex and then recursively call DFS for its adjacent vertices. In topological sorting, we need to print a vertex before its adjacent vertices.</a:t>
                </a:r>
                <a:endParaRPr lang="en-IN" dirty="0" smtClean="0"/>
              </a:p>
              <a:p>
                <a:pPr fontAlgn="base"/>
                <a:r>
                  <a:rPr lang="en-US" dirty="0"/>
                  <a:t>Few important applications of topological sort are-</a:t>
                </a:r>
              </a:p>
              <a:p>
                <a:pPr lvl="1" fontAlgn="base"/>
                <a:r>
                  <a:rPr lang="en-US" dirty="0"/>
                  <a:t>Scheduling jobs from the given dependencies among jobs</a:t>
                </a:r>
              </a:p>
              <a:p>
                <a:pPr lvl="1" fontAlgn="base"/>
                <a:r>
                  <a:rPr lang="en-US" dirty="0"/>
                  <a:t>Instruction Scheduling</a:t>
                </a:r>
              </a:p>
              <a:p>
                <a:pPr lvl="1" fontAlgn="base"/>
                <a:r>
                  <a:rPr lang="en-US" dirty="0"/>
                  <a:t>Determining the order of compilation tasks to perform in </a:t>
                </a:r>
                <a:r>
                  <a:rPr lang="en-US" dirty="0" err="1"/>
                  <a:t>makefiles</a:t>
                </a:r>
                <a:endParaRPr lang="en-US" dirty="0"/>
              </a:p>
              <a:p>
                <a:endParaRPr lang="en-IN"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r="-818"/>
                </a:stretch>
              </a:blipFill>
            </p:spPr>
            <p:txBody>
              <a:bodyPr/>
              <a:lstStyle/>
              <a:p>
                <a:r>
                  <a:rPr lang="en-US">
                    <a:noFill/>
                  </a:rPr>
                  <a:t> </a:t>
                </a:r>
              </a:p>
            </p:txBody>
          </p:sp>
        </mc:Fallback>
      </mc:AlternateContent>
    </p:spTree>
    <p:extLst>
      <p:ext uri="{BB962C8B-B14F-4D97-AF65-F5344CB8AC3E}">
        <p14:creationId xmlns:p14="http://schemas.microsoft.com/office/powerpoint/2010/main" val="3553079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11200"/>
          </a:xfrm>
        </p:spPr>
        <p:txBody>
          <a:bodyPr/>
          <a:lstStyle/>
          <a:p>
            <a:r>
              <a:rPr lang="en-IN" dirty="0"/>
              <a:t>Topological Sorting </a:t>
            </a:r>
            <a:r>
              <a:rPr lang="en-IN" dirty="0" smtClean="0"/>
              <a:t>– Example 1</a:t>
            </a:r>
            <a:endParaRPr lang="en-US" dirty="0"/>
          </a:p>
        </p:txBody>
      </p:sp>
      <p:sp>
        <p:nvSpPr>
          <p:cNvPr id="4" name="Oval 3"/>
          <p:cNvSpPr/>
          <p:nvPr/>
        </p:nvSpPr>
        <p:spPr>
          <a:xfrm>
            <a:off x="901137" y="1880828"/>
            <a:ext cx="540000" cy="540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A</a:t>
            </a:r>
            <a:endParaRPr lang="en-IN" b="1" dirty="0"/>
          </a:p>
        </p:txBody>
      </p:sp>
      <p:sp>
        <p:nvSpPr>
          <p:cNvPr id="5" name="Oval 4"/>
          <p:cNvSpPr/>
          <p:nvPr/>
        </p:nvSpPr>
        <p:spPr>
          <a:xfrm>
            <a:off x="2030884" y="1044780"/>
            <a:ext cx="540000" cy="540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B</a:t>
            </a:r>
            <a:endParaRPr lang="en-IN" b="1" dirty="0"/>
          </a:p>
        </p:txBody>
      </p:sp>
      <p:sp>
        <p:nvSpPr>
          <p:cNvPr id="6" name="Oval 5"/>
          <p:cNvSpPr/>
          <p:nvPr/>
        </p:nvSpPr>
        <p:spPr>
          <a:xfrm>
            <a:off x="2030884" y="2783064"/>
            <a:ext cx="540000" cy="540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D</a:t>
            </a:r>
            <a:endParaRPr lang="en-IN" b="1" dirty="0"/>
          </a:p>
        </p:txBody>
      </p:sp>
      <p:sp>
        <p:nvSpPr>
          <p:cNvPr id="7" name="Oval 6"/>
          <p:cNvSpPr/>
          <p:nvPr/>
        </p:nvSpPr>
        <p:spPr>
          <a:xfrm>
            <a:off x="3579056" y="1044780"/>
            <a:ext cx="540000" cy="540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C</a:t>
            </a:r>
            <a:endParaRPr lang="en-IN" b="1" dirty="0"/>
          </a:p>
        </p:txBody>
      </p:sp>
      <p:sp>
        <p:nvSpPr>
          <p:cNvPr id="8" name="Oval 7"/>
          <p:cNvSpPr/>
          <p:nvPr/>
        </p:nvSpPr>
        <p:spPr>
          <a:xfrm>
            <a:off x="3575954" y="2783064"/>
            <a:ext cx="540000" cy="540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E</a:t>
            </a:r>
            <a:endParaRPr lang="en-IN" b="1" dirty="0"/>
          </a:p>
        </p:txBody>
      </p:sp>
      <p:sp>
        <p:nvSpPr>
          <p:cNvPr id="9" name="Oval 8"/>
          <p:cNvSpPr/>
          <p:nvPr/>
        </p:nvSpPr>
        <p:spPr>
          <a:xfrm>
            <a:off x="4351259" y="1913922"/>
            <a:ext cx="540000" cy="540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F</a:t>
            </a:r>
            <a:endParaRPr lang="en-IN" b="1" dirty="0"/>
          </a:p>
        </p:txBody>
      </p:sp>
      <p:cxnSp>
        <p:nvCxnSpPr>
          <p:cNvPr id="10" name="Straight Arrow Connector 9"/>
          <p:cNvCxnSpPr>
            <a:stCxn id="4" idx="0"/>
            <a:endCxn id="5" idx="2"/>
          </p:cNvCxnSpPr>
          <p:nvPr/>
        </p:nvCxnSpPr>
        <p:spPr>
          <a:xfrm flipV="1">
            <a:off x="1171137" y="1314780"/>
            <a:ext cx="859747" cy="566048"/>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4" idx="4"/>
            <a:endCxn id="6" idx="2"/>
          </p:cNvCxnSpPr>
          <p:nvPr/>
        </p:nvCxnSpPr>
        <p:spPr>
          <a:xfrm>
            <a:off x="1171137" y="2420828"/>
            <a:ext cx="859747" cy="632236"/>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6"/>
            <a:endCxn id="7" idx="2"/>
          </p:cNvCxnSpPr>
          <p:nvPr/>
        </p:nvCxnSpPr>
        <p:spPr>
          <a:xfrm>
            <a:off x="2570884" y="1314780"/>
            <a:ext cx="1008172" cy="0"/>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6"/>
            <a:endCxn id="8" idx="2"/>
          </p:cNvCxnSpPr>
          <p:nvPr/>
        </p:nvCxnSpPr>
        <p:spPr>
          <a:xfrm>
            <a:off x="2570884" y="3053064"/>
            <a:ext cx="1005070" cy="0"/>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7" idx="4"/>
            <a:endCxn id="8" idx="0"/>
          </p:cNvCxnSpPr>
          <p:nvPr/>
        </p:nvCxnSpPr>
        <p:spPr>
          <a:xfrm flipH="1">
            <a:off x="3845954" y="1584780"/>
            <a:ext cx="3102" cy="1198284"/>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3"/>
            <a:endCxn id="6" idx="7"/>
          </p:cNvCxnSpPr>
          <p:nvPr/>
        </p:nvCxnSpPr>
        <p:spPr>
          <a:xfrm flipH="1">
            <a:off x="2491803" y="1505699"/>
            <a:ext cx="1166334" cy="1356446"/>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157687" y="957295"/>
            <a:ext cx="6468256" cy="510778"/>
          </a:xfrm>
          <a:prstGeom prst="roundRect">
            <a:avLst/>
          </a:prstGeom>
          <a:solidFill>
            <a:schemeClr val="accent1">
              <a:lumMod val="20000"/>
              <a:lumOff val="80000"/>
            </a:schemeClr>
          </a:solidFill>
        </p:spPr>
        <p:txBody>
          <a:bodyPr wrap="square" rtlCol="0">
            <a:spAutoFit/>
          </a:bodyPr>
          <a:lstStyle/>
          <a:p>
            <a:pPr algn="just"/>
            <a:r>
              <a:rPr lang="en-IN" sz="2400" dirty="0" smtClean="0"/>
              <a:t>Identify nodes having </a:t>
            </a:r>
            <a:r>
              <a:rPr lang="en-IN" sz="2400" dirty="0" smtClean="0">
                <a:solidFill>
                  <a:srgbClr val="AD1457"/>
                </a:solidFill>
              </a:rPr>
              <a:t>in degree </a:t>
            </a:r>
            <a:r>
              <a:rPr lang="en-IN" sz="2400" dirty="0" smtClean="0"/>
              <a:t>‘0’</a:t>
            </a:r>
          </a:p>
        </p:txBody>
      </p:sp>
      <p:sp>
        <p:nvSpPr>
          <p:cNvPr id="17" name="TextBox 16"/>
          <p:cNvSpPr txBox="1"/>
          <p:nvPr/>
        </p:nvSpPr>
        <p:spPr>
          <a:xfrm>
            <a:off x="5157686" y="1631706"/>
            <a:ext cx="6520508" cy="919401"/>
          </a:xfrm>
          <a:prstGeom prst="roundRect">
            <a:avLst/>
          </a:prstGeom>
          <a:solidFill>
            <a:schemeClr val="accent1">
              <a:lumMod val="20000"/>
              <a:lumOff val="80000"/>
            </a:schemeClr>
          </a:solidFill>
        </p:spPr>
        <p:txBody>
          <a:bodyPr wrap="square" rtlCol="0">
            <a:spAutoFit/>
          </a:bodyPr>
          <a:lstStyle/>
          <a:p>
            <a:pPr algn="just"/>
            <a:r>
              <a:rPr lang="en-IN" sz="2400" dirty="0" smtClean="0"/>
              <a:t>Select a node and delete it with its edges then add node to output</a:t>
            </a:r>
          </a:p>
        </p:txBody>
      </p:sp>
      <p:sp>
        <p:nvSpPr>
          <p:cNvPr id="18" name="Oval 17"/>
          <p:cNvSpPr/>
          <p:nvPr/>
        </p:nvSpPr>
        <p:spPr>
          <a:xfrm>
            <a:off x="1740605" y="5107755"/>
            <a:ext cx="540000" cy="540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A</a:t>
            </a:r>
            <a:endParaRPr lang="en-IN" b="1" dirty="0"/>
          </a:p>
        </p:txBody>
      </p:sp>
      <p:sp>
        <p:nvSpPr>
          <p:cNvPr id="19" name="Oval 18"/>
          <p:cNvSpPr/>
          <p:nvPr/>
        </p:nvSpPr>
        <p:spPr>
          <a:xfrm>
            <a:off x="2980479" y="5107755"/>
            <a:ext cx="540000" cy="540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B</a:t>
            </a:r>
            <a:endParaRPr lang="en-IN" b="1" dirty="0"/>
          </a:p>
        </p:txBody>
      </p:sp>
      <p:sp>
        <p:nvSpPr>
          <p:cNvPr id="20" name="Oval 19"/>
          <p:cNvSpPr/>
          <p:nvPr/>
        </p:nvSpPr>
        <p:spPr>
          <a:xfrm>
            <a:off x="4206189" y="5107755"/>
            <a:ext cx="540000" cy="540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C</a:t>
            </a:r>
            <a:endParaRPr lang="en-IN" b="1" dirty="0"/>
          </a:p>
        </p:txBody>
      </p:sp>
      <p:sp>
        <p:nvSpPr>
          <p:cNvPr id="21" name="Oval 20"/>
          <p:cNvSpPr/>
          <p:nvPr/>
        </p:nvSpPr>
        <p:spPr>
          <a:xfrm>
            <a:off x="5446063" y="5107755"/>
            <a:ext cx="540000" cy="540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D</a:t>
            </a:r>
            <a:endParaRPr lang="en-IN" b="1" dirty="0"/>
          </a:p>
        </p:txBody>
      </p:sp>
      <p:sp>
        <p:nvSpPr>
          <p:cNvPr id="22" name="Oval 21"/>
          <p:cNvSpPr/>
          <p:nvPr/>
        </p:nvSpPr>
        <p:spPr>
          <a:xfrm>
            <a:off x="6659662" y="5107755"/>
            <a:ext cx="540000" cy="540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E</a:t>
            </a:r>
            <a:endParaRPr lang="en-IN" b="1" dirty="0"/>
          </a:p>
        </p:txBody>
      </p:sp>
      <p:sp>
        <p:nvSpPr>
          <p:cNvPr id="23" name="Oval 22"/>
          <p:cNvSpPr/>
          <p:nvPr/>
        </p:nvSpPr>
        <p:spPr>
          <a:xfrm>
            <a:off x="7899536" y="5107755"/>
            <a:ext cx="540000" cy="540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F</a:t>
            </a:r>
            <a:endParaRPr lang="en-IN" b="1" dirty="0"/>
          </a:p>
        </p:txBody>
      </p:sp>
      <p:sp>
        <p:nvSpPr>
          <p:cNvPr id="24" name="TextBox 23"/>
          <p:cNvSpPr txBox="1"/>
          <p:nvPr/>
        </p:nvSpPr>
        <p:spPr>
          <a:xfrm>
            <a:off x="772846" y="4257092"/>
            <a:ext cx="1237759" cy="461665"/>
          </a:xfrm>
          <a:prstGeom prst="rect">
            <a:avLst/>
          </a:prstGeom>
          <a:noFill/>
        </p:spPr>
        <p:txBody>
          <a:bodyPr wrap="square" rtlCol="0">
            <a:spAutoFit/>
          </a:bodyPr>
          <a:lstStyle/>
          <a:p>
            <a:r>
              <a:rPr lang="en-IN" sz="2400" dirty="0" smtClean="0"/>
              <a:t>Output:</a:t>
            </a:r>
            <a:endParaRPr lang="en-IN" dirty="0"/>
          </a:p>
        </p:txBody>
      </p:sp>
      <p:cxnSp>
        <p:nvCxnSpPr>
          <p:cNvPr id="25" name="Straight Arrow Connector 24"/>
          <p:cNvCxnSpPr>
            <a:stCxn id="18" idx="6"/>
            <a:endCxn id="19" idx="2"/>
          </p:cNvCxnSpPr>
          <p:nvPr/>
        </p:nvCxnSpPr>
        <p:spPr>
          <a:xfrm>
            <a:off x="2280605" y="5377755"/>
            <a:ext cx="699874" cy="0"/>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Curved Connector 25"/>
          <p:cNvCxnSpPr>
            <a:stCxn id="18" idx="4"/>
            <a:endCxn id="21" idx="4"/>
          </p:cNvCxnSpPr>
          <p:nvPr/>
        </p:nvCxnSpPr>
        <p:spPr>
          <a:xfrm rot="16200000" flipH="1">
            <a:off x="3863334" y="3795026"/>
            <a:ext cx="12700" cy="3705458"/>
          </a:xfrm>
          <a:prstGeom prst="curvedConnector3">
            <a:avLst>
              <a:gd name="adj1" fmla="val 4613244"/>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9" idx="6"/>
            <a:endCxn id="20" idx="2"/>
          </p:cNvCxnSpPr>
          <p:nvPr/>
        </p:nvCxnSpPr>
        <p:spPr>
          <a:xfrm>
            <a:off x="3520479" y="5377755"/>
            <a:ext cx="685710" cy="0"/>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0" idx="6"/>
            <a:endCxn id="21" idx="2"/>
          </p:cNvCxnSpPr>
          <p:nvPr/>
        </p:nvCxnSpPr>
        <p:spPr>
          <a:xfrm>
            <a:off x="4746189" y="5377755"/>
            <a:ext cx="699874" cy="0"/>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Curved Connector 28"/>
          <p:cNvCxnSpPr>
            <a:stCxn id="20" idx="0"/>
            <a:endCxn id="22" idx="0"/>
          </p:cNvCxnSpPr>
          <p:nvPr/>
        </p:nvCxnSpPr>
        <p:spPr>
          <a:xfrm rot="5400000" flipH="1" flipV="1">
            <a:off x="5702925" y="3881019"/>
            <a:ext cx="12700" cy="2453473"/>
          </a:xfrm>
          <a:prstGeom prst="curvedConnector3">
            <a:avLst>
              <a:gd name="adj1" fmla="val 3182756"/>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6"/>
            <a:endCxn id="22" idx="2"/>
          </p:cNvCxnSpPr>
          <p:nvPr/>
        </p:nvCxnSpPr>
        <p:spPr>
          <a:xfrm>
            <a:off x="5986063" y="5377755"/>
            <a:ext cx="673599" cy="0"/>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8" idx="6"/>
            <a:endCxn id="9" idx="4"/>
          </p:cNvCxnSpPr>
          <p:nvPr/>
        </p:nvCxnSpPr>
        <p:spPr>
          <a:xfrm flipV="1">
            <a:off x="4115954" y="2453922"/>
            <a:ext cx="505305" cy="599142"/>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22" idx="6"/>
            <a:endCxn id="23" idx="2"/>
          </p:cNvCxnSpPr>
          <p:nvPr/>
        </p:nvCxnSpPr>
        <p:spPr>
          <a:xfrm>
            <a:off x="7199662" y="5377755"/>
            <a:ext cx="699874" cy="0"/>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5518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0" dur="250" autoRev="1" fill="remove"/>
                                        <p:tgtEl>
                                          <p:spTgt spid="4"/>
                                        </p:tgtEl>
                                        <p:attrNameLst>
                                          <p:attrName>style.color</p:attrName>
                                        </p:attrNameLst>
                                      </p:cBhvr>
                                      <p:to>
                                        <a:schemeClr val="bg1"/>
                                      </p:to>
                                    </p:animClr>
                                    <p:animClr clrSpc="rgb" dir="cw">
                                      <p:cBhvr>
                                        <p:cTn id="11" dur="250" autoRev="1" fill="remove"/>
                                        <p:tgtEl>
                                          <p:spTgt spid="4"/>
                                        </p:tgtEl>
                                        <p:attrNameLst>
                                          <p:attrName>fillcolor</p:attrName>
                                        </p:attrNameLst>
                                      </p:cBhvr>
                                      <p:to>
                                        <a:schemeClr val="bg1"/>
                                      </p:to>
                                    </p:animClr>
                                    <p:set>
                                      <p:cBhvr>
                                        <p:cTn id="12" dur="250" autoRev="1" fill="remove"/>
                                        <p:tgtEl>
                                          <p:spTgt spid="4"/>
                                        </p:tgtEl>
                                        <p:attrNameLst>
                                          <p:attrName>fill.type</p:attrName>
                                        </p:attrNameLst>
                                      </p:cBhvr>
                                      <p:to>
                                        <p:strVal val="solid"/>
                                      </p:to>
                                    </p:set>
                                    <p:set>
                                      <p:cBhvr>
                                        <p:cTn id="13" dur="250" autoRev="1" fill="remove"/>
                                        <p:tgtEl>
                                          <p:spTgt spid="4"/>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27" presetClass="emph" presetSubtype="0" repeatCount="indefinite" fill="remove" grpId="0" nodeType="withEffect">
                                  <p:stCondLst>
                                    <p:cond delay="0"/>
                                  </p:stCondLst>
                                  <p:endCondLst>
                                    <p:cond evt="onNext" delay="0">
                                      <p:tgtEl>
                                        <p:sldTgt/>
                                      </p:tgtEl>
                                    </p:cond>
                                  </p:endCondLst>
                                  <p:childTnLst>
                                    <p:animClr clrSpc="rgb" dir="cw">
                                      <p:cBhvr override="childStyle">
                                        <p:cTn id="38" dur="250" autoRev="1" fill="remove"/>
                                        <p:tgtEl>
                                          <p:spTgt spid="5"/>
                                        </p:tgtEl>
                                        <p:attrNameLst>
                                          <p:attrName>style.color</p:attrName>
                                        </p:attrNameLst>
                                      </p:cBhvr>
                                      <p:to>
                                        <a:schemeClr val="bg1"/>
                                      </p:to>
                                    </p:animClr>
                                    <p:animClr clrSpc="rgb" dir="cw">
                                      <p:cBhvr>
                                        <p:cTn id="39" dur="250" autoRev="1" fill="remove"/>
                                        <p:tgtEl>
                                          <p:spTgt spid="5"/>
                                        </p:tgtEl>
                                        <p:attrNameLst>
                                          <p:attrName>fillcolor</p:attrName>
                                        </p:attrNameLst>
                                      </p:cBhvr>
                                      <p:to>
                                        <a:schemeClr val="bg1"/>
                                      </p:to>
                                    </p:animClr>
                                    <p:set>
                                      <p:cBhvr>
                                        <p:cTn id="40" dur="250" autoRev="1" fill="remove"/>
                                        <p:tgtEl>
                                          <p:spTgt spid="5"/>
                                        </p:tgtEl>
                                        <p:attrNameLst>
                                          <p:attrName>fill.type</p:attrName>
                                        </p:attrNameLst>
                                      </p:cBhvr>
                                      <p:to>
                                        <p:strVal val="solid"/>
                                      </p:to>
                                    </p:set>
                                    <p:set>
                                      <p:cBhvr>
                                        <p:cTn id="41" dur="250" autoRev="1" fill="remove"/>
                                        <p:tgtEl>
                                          <p:spTgt spid="5"/>
                                        </p:tgtEl>
                                        <p:attrNameLst>
                                          <p:attrName>fill.on</p:attrName>
                                        </p:attrNameLst>
                                      </p:cBhvr>
                                      <p:to>
                                        <p:strVal val="true"/>
                                      </p:to>
                                    </p:se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12"/>
                                        </p:tgtEl>
                                      </p:cBhvr>
                                    </p:animEffect>
                                    <p:set>
                                      <p:cBhvr>
                                        <p:cTn id="49" dur="1" fill="hold">
                                          <p:stCondLst>
                                            <p:cond delay="499"/>
                                          </p:stCondLst>
                                        </p:cTn>
                                        <p:tgtEl>
                                          <p:spTgt spid="12"/>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par>
                                <p:cTn id="55" presetID="27" presetClass="emph" presetSubtype="0" repeatCount="indefinite" fill="remove" grpId="0" nodeType="withEffect">
                                  <p:stCondLst>
                                    <p:cond delay="0"/>
                                  </p:stCondLst>
                                  <p:endCondLst>
                                    <p:cond evt="onNext" delay="0">
                                      <p:tgtEl>
                                        <p:sldTgt/>
                                      </p:tgtEl>
                                    </p:cond>
                                  </p:endCondLst>
                                  <p:childTnLst>
                                    <p:animClr clrSpc="rgb" dir="cw">
                                      <p:cBhvr override="childStyle">
                                        <p:cTn id="56" dur="250" autoRev="1" fill="remove"/>
                                        <p:tgtEl>
                                          <p:spTgt spid="7"/>
                                        </p:tgtEl>
                                        <p:attrNameLst>
                                          <p:attrName>style.color</p:attrName>
                                        </p:attrNameLst>
                                      </p:cBhvr>
                                      <p:to>
                                        <a:schemeClr val="bg1"/>
                                      </p:to>
                                    </p:animClr>
                                    <p:animClr clrSpc="rgb" dir="cw">
                                      <p:cBhvr>
                                        <p:cTn id="57" dur="250" autoRev="1" fill="remove"/>
                                        <p:tgtEl>
                                          <p:spTgt spid="7"/>
                                        </p:tgtEl>
                                        <p:attrNameLst>
                                          <p:attrName>fillcolor</p:attrName>
                                        </p:attrNameLst>
                                      </p:cBhvr>
                                      <p:to>
                                        <a:schemeClr val="bg1"/>
                                      </p:to>
                                    </p:animClr>
                                    <p:set>
                                      <p:cBhvr>
                                        <p:cTn id="58" dur="250" autoRev="1" fill="remove"/>
                                        <p:tgtEl>
                                          <p:spTgt spid="7"/>
                                        </p:tgtEl>
                                        <p:attrNameLst>
                                          <p:attrName>fill.type</p:attrName>
                                        </p:attrNameLst>
                                      </p:cBhvr>
                                      <p:to>
                                        <p:strVal val="solid"/>
                                      </p:to>
                                    </p:set>
                                    <p:set>
                                      <p:cBhvr>
                                        <p:cTn id="59" dur="250" autoRev="1" fill="remove"/>
                                        <p:tgtEl>
                                          <p:spTgt spid="7"/>
                                        </p:tgtEl>
                                        <p:attrNameLst>
                                          <p:attrName>fill.on</p:attrName>
                                        </p:attrNameLst>
                                      </p:cBhvr>
                                      <p:to>
                                        <p:strVal val="true"/>
                                      </p:to>
                                    </p:se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grpId="1" nodeType="clickEffect">
                                  <p:stCondLst>
                                    <p:cond delay="0"/>
                                  </p:stCondLst>
                                  <p:childTnLst>
                                    <p:animEffect transition="out" filter="fade">
                                      <p:cBhvr>
                                        <p:cTn id="63" dur="500"/>
                                        <p:tgtEl>
                                          <p:spTgt spid="7"/>
                                        </p:tgtEl>
                                      </p:cBhvr>
                                    </p:animEffect>
                                    <p:set>
                                      <p:cBhvr>
                                        <p:cTn id="64" dur="1" fill="hold">
                                          <p:stCondLst>
                                            <p:cond delay="499"/>
                                          </p:stCondLst>
                                        </p:cTn>
                                        <p:tgtEl>
                                          <p:spTgt spid="7"/>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15"/>
                                        </p:tgtEl>
                                      </p:cBhvr>
                                    </p:animEffect>
                                    <p:set>
                                      <p:cBhvr>
                                        <p:cTn id="67" dur="1" fill="hold">
                                          <p:stCondLst>
                                            <p:cond delay="499"/>
                                          </p:stCondLst>
                                        </p:cTn>
                                        <p:tgtEl>
                                          <p:spTgt spid="15"/>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14"/>
                                        </p:tgtEl>
                                      </p:cBhvr>
                                    </p:animEffect>
                                    <p:set>
                                      <p:cBhvr>
                                        <p:cTn id="70" dur="1" fill="hold">
                                          <p:stCondLst>
                                            <p:cond delay="499"/>
                                          </p:stCondLst>
                                        </p:cTn>
                                        <p:tgtEl>
                                          <p:spTgt spid="14"/>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500"/>
                                        <p:tgtEl>
                                          <p:spTgt spid="20"/>
                                        </p:tgtEl>
                                      </p:cBhvr>
                                    </p:animEffect>
                                  </p:childTnLst>
                                </p:cTn>
                              </p:par>
                              <p:par>
                                <p:cTn id="76" presetID="27" presetClass="emph" presetSubtype="0" repeatCount="indefinite" fill="remove" grpId="0" nodeType="withEffect">
                                  <p:stCondLst>
                                    <p:cond delay="0"/>
                                  </p:stCondLst>
                                  <p:endCondLst>
                                    <p:cond evt="onNext" delay="0">
                                      <p:tgtEl>
                                        <p:sldTgt/>
                                      </p:tgtEl>
                                    </p:cond>
                                  </p:endCondLst>
                                  <p:childTnLst>
                                    <p:animClr clrSpc="rgb" dir="cw">
                                      <p:cBhvr override="childStyle">
                                        <p:cTn id="77" dur="250" autoRev="1" fill="remove"/>
                                        <p:tgtEl>
                                          <p:spTgt spid="6"/>
                                        </p:tgtEl>
                                        <p:attrNameLst>
                                          <p:attrName>style.color</p:attrName>
                                        </p:attrNameLst>
                                      </p:cBhvr>
                                      <p:to>
                                        <a:schemeClr val="bg1"/>
                                      </p:to>
                                    </p:animClr>
                                    <p:animClr clrSpc="rgb" dir="cw">
                                      <p:cBhvr>
                                        <p:cTn id="78" dur="250" autoRev="1" fill="remove"/>
                                        <p:tgtEl>
                                          <p:spTgt spid="6"/>
                                        </p:tgtEl>
                                        <p:attrNameLst>
                                          <p:attrName>fillcolor</p:attrName>
                                        </p:attrNameLst>
                                      </p:cBhvr>
                                      <p:to>
                                        <a:schemeClr val="bg1"/>
                                      </p:to>
                                    </p:animClr>
                                    <p:set>
                                      <p:cBhvr>
                                        <p:cTn id="79" dur="250" autoRev="1" fill="remove"/>
                                        <p:tgtEl>
                                          <p:spTgt spid="6"/>
                                        </p:tgtEl>
                                        <p:attrNameLst>
                                          <p:attrName>fill.type</p:attrName>
                                        </p:attrNameLst>
                                      </p:cBhvr>
                                      <p:to>
                                        <p:strVal val="solid"/>
                                      </p:to>
                                    </p:set>
                                    <p:set>
                                      <p:cBhvr>
                                        <p:cTn id="80" dur="250" autoRev="1" fill="remove"/>
                                        <p:tgtEl>
                                          <p:spTgt spid="6"/>
                                        </p:tgtEl>
                                        <p:attrNameLst>
                                          <p:attrName>fill.on</p:attrName>
                                        </p:attrNameLst>
                                      </p:cBhvr>
                                      <p:to>
                                        <p:strVal val="true"/>
                                      </p:to>
                                    </p:set>
                                  </p:childTnLst>
                                </p:cTn>
                              </p:par>
                            </p:childTnLst>
                          </p:cTn>
                        </p:par>
                      </p:childTnLst>
                    </p:cTn>
                  </p:par>
                  <p:par>
                    <p:cTn id="81" fill="hold">
                      <p:stCondLst>
                        <p:cond delay="indefinite"/>
                      </p:stCondLst>
                      <p:childTnLst>
                        <p:par>
                          <p:cTn id="82" fill="hold">
                            <p:stCondLst>
                              <p:cond delay="0"/>
                            </p:stCondLst>
                            <p:childTnLst>
                              <p:par>
                                <p:cTn id="83" presetID="10" presetClass="exit" presetSubtype="0" fill="hold" grpId="1" nodeType="clickEffect">
                                  <p:stCondLst>
                                    <p:cond delay="0"/>
                                  </p:stCondLst>
                                  <p:childTnLst>
                                    <p:animEffect transition="out" filter="fade">
                                      <p:cBhvr>
                                        <p:cTn id="84" dur="500"/>
                                        <p:tgtEl>
                                          <p:spTgt spid="6"/>
                                        </p:tgtEl>
                                      </p:cBhvr>
                                    </p:animEffect>
                                    <p:set>
                                      <p:cBhvr>
                                        <p:cTn id="85" dur="1" fill="hold">
                                          <p:stCondLst>
                                            <p:cond delay="499"/>
                                          </p:stCondLst>
                                        </p:cTn>
                                        <p:tgtEl>
                                          <p:spTgt spid="6"/>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13"/>
                                        </p:tgtEl>
                                      </p:cBhvr>
                                    </p:animEffect>
                                    <p:set>
                                      <p:cBhvr>
                                        <p:cTn id="88" dur="1" fill="hold">
                                          <p:stCondLst>
                                            <p:cond delay="499"/>
                                          </p:stCondLst>
                                        </p:cTn>
                                        <p:tgtEl>
                                          <p:spTgt spid="13"/>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21"/>
                                        </p:tgtEl>
                                        <p:attrNameLst>
                                          <p:attrName>style.visibility</p:attrName>
                                        </p:attrNameLst>
                                      </p:cBhvr>
                                      <p:to>
                                        <p:strVal val="visible"/>
                                      </p:to>
                                    </p:set>
                                    <p:animEffect transition="in" filter="fade">
                                      <p:cBhvr>
                                        <p:cTn id="93" dur="500"/>
                                        <p:tgtEl>
                                          <p:spTgt spid="21"/>
                                        </p:tgtEl>
                                      </p:cBhvr>
                                    </p:animEffect>
                                  </p:childTnLst>
                                </p:cTn>
                              </p:par>
                            </p:childTnLst>
                          </p:cTn>
                        </p:par>
                      </p:childTnLst>
                    </p:cTn>
                  </p:par>
                  <p:par>
                    <p:cTn id="94" fill="hold">
                      <p:stCondLst>
                        <p:cond delay="indefinite"/>
                      </p:stCondLst>
                      <p:childTnLst>
                        <p:par>
                          <p:cTn id="95" fill="hold">
                            <p:stCondLst>
                              <p:cond delay="0"/>
                            </p:stCondLst>
                            <p:childTnLst>
                              <p:par>
                                <p:cTn id="96" presetID="27" presetClass="emph" presetSubtype="0" repeatCount="indefinite" fill="remove" grpId="2" nodeType="clickEffect">
                                  <p:stCondLst>
                                    <p:cond delay="0"/>
                                  </p:stCondLst>
                                  <p:endCondLst>
                                    <p:cond evt="onNext" delay="0">
                                      <p:tgtEl>
                                        <p:sldTgt/>
                                      </p:tgtEl>
                                    </p:cond>
                                  </p:endCondLst>
                                  <p:childTnLst>
                                    <p:animClr clrSpc="rgb" dir="cw">
                                      <p:cBhvr override="childStyle">
                                        <p:cTn id="97" dur="250" autoRev="1" fill="remove"/>
                                        <p:tgtEl>
                                          <p:spTgt spid="8"/>
                                        </p:tgtEl>
                                        <p:attrNameLst>
                                          <p:attrName>style.color</p:attrName>
                                        </p:attrNameLst>
                                      </p:cBhvr>
                                      <p:to>
                                        <a:schemeClr val="bg1"/>
                                      </p:to>
                                    </p:animClr>
                                    <p:animClr clrSpc="rgb" dir="cw">
                                      <p:cBhvr>
                                        <p:cTn id="98" dur="250" autoRev="1" fill="remove"/>
                                        <p:tgtEl>
                                          <p:spTgt spid="8"/>
                                        </p:tgtEl>
                                        <p:attrNameLst>
                                          <p:attrName>fillcolor</p:attrName>
                                        </p:attrNameLst>
                                      </p:cBhvr>
                                      <p:to>
                                        <a:schemeClr val="bg1"/>
                                      </p:to>
                                    </p:animClr>
                                    <p:set>
                                      <p:cBhvr>
                                        <p:cTn id="99" dur="250" autoRev="1" fill="remove"/>
                                        <p:tgtEl>
                                          <p:spTgt spid="8"/>
                                        </p:tgtEl>
                                        <p:attrNameLst>
                                          <p:attrName>fill.type</p:attrName>
                                        </p:attrNameLst>
                                      </p:cBhvr>
                                      <p:to>
                                        <p:strVal val="solid"/>
                                      </p:to>
                                    </p:set>
                                    <p:set>
                                      <p:cBhvr>
                                        <p:cTn id="100" dur="250" autoRev="1" fill="remove"/>
                                        <p:tgtEl>
                                          <p:spTgt spid="8"/>
                                        </p:tgtEl>
                                        <p:attrNameLst>
                                          <p:attrName>fill.on</p:attrName>
                                        </p:attrNameLst>
                                      </p:cBhvr>
                                      <p:to>
                                        <p:strVal val="true"/>
                                      </p:to>
                                    </p:se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grpId="0" nodeType="clickEffect">
                                  <p:stCondLst>
                                    <p:cond delay="0"/>
                                  </p:stCondLst>
                                  <p:endCondLst>
                                    <p:cond evt="onNext" delay="0">
                                      <p:tgtEl>
                                        <p:sldTgt/>
                                      </p:tgtEl>
                                    </p:cond>
                                  </p:endCondLst>
                                  <p:childTnLst>
                                    <p:set>
                                      <p:cBhvr>
                                        <p:cTn id="104" dur="1" fill="hold">
                                          <p:stCondLst>
                                            <p:cond delay="0"/>
                                          </p:stCondLst>
                                        </p:cTn>
                                        <p:tgtEl>
                                          <p:spTgt spid="8"/>
                                        </p:tgtEl>
                                        <p:attrNameLst>
                                          <p:attrName>style.visibility</p:attrName>
                                        </p:attrNameLst>
                                      </p:cBhvr>
                                      <p:to>
                                        <p:strVal val="hidden"/>
                                      </p:to>
                                    </p:set>
                                  </p:childTnLst>
                                </p:cTn>
                              </p:par>
                            </p:childTnLst>
                          </p:cTn>
                        </p:par>
                        <p:par>
                          <p:cTn id="105" fill="hold">
                            <p:stCondLst>
                              <p:cond delay="0"/>
                            </p:stCondLst>
                            <p:childTnLst>
                              <p:par>
                                <p:cTn id="106" presetID="1" presetClass="exit" presetSubtype="0" fill="hold" nodeType="afterEffect">
                                  <p:stCondLst>
                                    <p:cond delay="0"/>
                                  </p:stCondLst>
                                  <p:childTnLst>
                                    <p:set>
                                      <p:cBhvr>
                                        <p:cTn id="107" dur="1" fill="hold">
                                          <p:stCondLst>
                                            <p:cond delay="0"/>
                                          </p:stCondLst>
                                        </p:cTn>
                                        <p:tgtEl>
                                          <p:spTgt spid="32"/>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22"/>
                                        </p:tgtEl>
                                        <p:attrNameLst>
                                          <p:attrName>style.visibility</p:attrName>
                                        </p:attrNameLst>
                                      </p:cBhvr>
                                      <p:to>
                                        <p:strVal val="visible"/>
                                      </p:to>
                                    </p:set>
                                    <p:animEffect transition="in" filter="fade">
                                      <p:cBhvr>
                                        <p:cTn id="112" dur="500"/>
                                        <p:tgtEl>
                                          <p:spTgt spid="22"/>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xit" presetSubtype="0" fill="hold" grpId="4" nodeType="clickEffect">
                                  <p:stCondLst>
                                    <p:cond delay="0"/>
                                  </p:stCondLst>
                                  <p:childTnLst>
                                    <p:animEffect transition="out" filter="fade">
                                      <p:cBhvr>
                                        <p:cTn id="116" dur="500"/>
                                        <p:tgtEl>
                                          <p:spTgt spid="9"/>
                                        </p:tgtEl>
                                      </p:cBhvr>
                                    </p:animEffect>
                                    <p:set>
                                      <p:cBhvr>
                                        <p:cTn id="117" dur="1" fill="hold">
                                          <p:stCondLst>
                                            <p:cond delay="499"/>
                                          </p:stCondLst>
                                        </p:cTn>
                                        <p:tgtEl>
                                          <p:spTgt spid="9"/>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grpId="0" nodeType="clickEffect">
                                  <p:stCondLst>
                                    <p:cond delay="0"/>
                                  </p:stCondLst>
                                  <p:childTnLst>
                                    <p:set>
                                      <p:cBhvr>
                                        <p:cTn id="121" dur="1" fill="hold">
                                          <p:stCondLst>
                                            <p:cond delay="0"/>
                                          </p:stCondLst>
                                        </p:cTn>
                                        <p:tgtEl>
                                          <p:spTgt spid="23"/>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grpId="2" nodeType="clickEffect">
                                  <p:stCondLst>
                                    <p:cond delay="0"/>
                                  </p:stCondLst>
                                  <p:childTnLst>
                                    <p:set>
                                      <p:cBhvr>
                                        <p:cTn id="125" dur="1" fill="hold">
                                          <p:stCondLst>
                                            <p:cond delay="0"/>
                                          </p:stCondLst>
                                        </p:cTn>
                                        <p:tgtEl>
                                          <p:spTgt spid="4"/>
                                        </p:tgtEl>
                                        <p:attrNameLst>
                                          <p:attrName>style.visibility</p:attrName>
                                        </p:attrNameLst>
                                      </p:cBhvr>
                                      <p:to>
                                        <p:strVal val="visible"/>
                                      </p:to>
                                    </p:set>
                                    <p:animEffect transition="in" filter="fade">
                                      <p:cBhvr>
                                        <p:cTn id="126" dur="500"/>
                                        <p:tgtEl>
                                          <p:spTgt spid="4"/>
                                        </p:tgtEl>
                                      </p:cBhvr>
                                    </p:animEffect>
                                  </p:childTnLst>
                                </p:cTn>
                              </p:par>
                              <p:par>
                                <p:cTn id="127" presetID="10" presetClass="entr" presetSubtype="0" fill="hold" grpId="5" nodeType="withEffect">
                                  <p:stCondLst>
                                    <p:cond delay="0"/>
                                  </p:stCondLst>
                                  <p:childTnLst>
                                    <p:set>
                                      <p:cBhvr>
                                        <p:cTn id="128" dur="1" fill="hold">
                                          <p:stCondLst>
                                            <p:cond delay="0"/>
                                          </p:stCondLst>
                                        </p:cTn>
                                        <p:tgtEl>
                                          <p:spTgt spid="9"/>
                                        </p:tgtEl>
                                        <p:attrNameLst>
                                          <p:attrName>style.visibility</p:attrName>
                                        </p:attrNameLst>
                                      </p:cBhvr>
                                      <p:to>
                                        <p:strVal val="visible"/>
                                      </p:to>
                                    </p:set>
                                    <p:animEffect transition="in" filter="fade">
                                      <p:cBhvr>
                                        <p:cTn id="129" dur="500"/>
                                        <p:tgtEl>
                                          <p:spTgt spid="9"/>
                                        </p:tgtEl>
                                      </p:cBhvr>
                                    </p:animEffect>
                                  </p:childTnLst>
                                </p:cTn>
                              </p:par>
                              <p:par>
                                <p:cTn id="130" presetID="10" presetClass="entr" presetSubtype="0" fill="hold" nodeType="withEffect">
                                  <p:stCondLst>
                                    <p:cond delay="0"/>
                                  </p:stCondLst>
                                  <p:childTnLst>
                                    <p:set>
                                      <p:cBhvr>
                                        <p:cTn id="131" dur="1" fill="hold">
                                          <p:stCondLst>
                                            <p:cond delay="0"/>
                                          </p:stCondLst>
                                        </p:cTn>
                                        <p:tgtEl>
                                          <p:spTgt spid="10"/>
                                        </p:tgtEl>
                                        <p:attrNameLst>
                                          <p:attrName>style.visibility</p:attrName>
                                        </p:attrNameLst>
                                      </p:cBhvr>
                                      <p:to>
                                        <p:strVal val="visible"/>
                                      </p:to>
                                    </p:set>
                                    <p:animEffect transition="in" filter="fade">
                                      <p:cBhvr>
                                        <p:cTn id="132" dur="500"/>
                                        <p:tgtEl>
                                          <p:spTgt spid="10"/>
                                        </p:tgtEl>
                                      </p:cBhvr>
                                    </p:animEffect>
                                  </p:childTnLst>
                                </p:cTn>
                              </p:par>
                              <p:par>
                                <p:cTn id="133" presetID="10" presetClass="entr" presetSubtype="0" fill="hold" nodeType="withEffect">
                                  <p:stCondLst>
                                    <p:cond delay="0"/>
                                  </p:stCondLst>
                                  <p:childTnLst>
                                    <p:set>
                                      <p:cBhvr>
                                        <p:cTn id="134" dur="1" fill="hold">
                                          <p:stCondLst>
                                            <p:cond delay="0"/>
                                          </p:stCondLst>
                                        </p:cTn>
                                        <p:tgtEl>
                                          <p:spTgt spid="11"/>
                                        </p:tgtEl>
                                        <p:attrNameLst>
                                          <p:attrName>style.visibility</p:attrName>
                                        </p:attrNameLst>
                                      </p:cBhvr>
                                      <p:to>
                                        <p:strVal val="visible"/>
                                      </p:to>
                                    </p:set>
                                    <p:animEffect transition="in" filter="fade">
                                      <p:cBhvr>
                                        <p:cTn id="135" dur="500"/>
                                        <p:tgtEl>
                                          <p:spTgt spid="11"/>
                                        </p:tgtEl>
                                      </p:cBhvr>
                                    </p:animEffect>
                                  </p:childTnLst>
                                </p:cTn>
                              </p:par>
                              <p:par>
                                <p:cTn id="136" presetID="10" presetClass="entr" presetSubtype="0" fill="hold" grpId="2" nodeType="withEffect">
                                  <p:stCondLst>
                                    <p:cond delay="0"/>
                                  </p:stCondLst>
                                  <p:childTnLst>
                                    <p:set>
                                      <p:cBhvr>
                                        <p:cTn id="137" dur="1" fill="hold">
                                          <p:stCondLst>
                                            <p:cond delay="0"/>
                                          </p:stCondLst>
                                        </p:cTn>
                                        <p:tgtEl>
                                          <p:spTgt spid="5"/>
                                        </p:tgtEl>
                                        <p:attrNameLst>
                                          <p:attrName>style.visibility</p:attrName>
                                        </p:attrNameLst>
                                      </p:cBhvr>
                                      <p:to>
                                        <p:strVal val="visible"/>
                                      </p:to>
                                    </p:set>
                                    <p:animEffect transition="in" filter="fade">
                                      <p:cBhvr>
                                        <p:cTn id="138" dur="500"/>
                                        <p:tgtEl>
                                          <p:spTgt spid="5"/>
                                        </p:tgtEl>
                                      </p:cBhvr>
                                    </p:animEffect>
                                  </p:childTnLst>
                                </p:cTn>
                              </p:par>
                              <p:par>
                                <p:cTn id="139" presetID="10" presetClass="entr" presetSubtype="0" fill="hold" nodeType="withEffect">
                                  <p:stCondLst>
                                    <p:cond delay="0"/>
                                  </p:stCondLst>
                                  <p:childTnLst>
                                    <p:set>
                                      <p:cBhvr>
                                        <p:cTn id="140" dur="1" fill="hold">
                                          <p:stCondLst>
                                            <p:cond delay="0"/>
                                          </p:stCondLst>
                                        </p:cTn>
                                        <p:tgtEl>
                                          <p:spTgt spid="12"/>
                                        </p:tgtEl>
                                        <p:attrNameLst>
                                          <p:attrName>style.visibility</p:attrName>
                                        </p:attrNameLst>
                                      </p:cBhvr>
                                      <p:to>
                                        <p:strVal val="visible"/>
                                      </p:to>
                                    </p:set>
                                    <p:animEffect transition="in" filter="fade">
                                      <p:cBhvr>
                                        <p:cTn id="141" dur="500"/>
                                        <p:tgtEl>
                                          <p:spTgt spid="12"/>
                                        </p:tgtEl>
                                      </p:cBhvr>
                                    </p:animEffect>
                                  </p:childTnLst>
                                </p:cTn>
                              </p:par>
                              <p:par>
                                <p:cTn id="142" presetID="10" presetClass="entr" presetSubtype="0" fill="hold" grpId="2" nodeType="withEffect">
                                  <p:stCondLst>
                                    <p:cond delay="0"/>
                                  </p:stCondLst>
                                  <p:childTnLst>
                                    <p:set>
                                      <p:cBhvr>
                                        <p:cTn id="143" dur="1" fill="hold">
                                          <p:stCondLst>
                                            <p:cond delay="0"/>
                                          </p:stCondLst>
                                        </p:cTn>
                                        <p:tgtEl>
                                          <p:spTgt spid="7"/>
                                        </p:tgtEl>
                                        <p:attrNameLst>
                                          <p:attrName>style.visibility</p:attrName>
                                        </p:attrNameLst>
                                      </p:cBhvr>
                                      <p:to>
                                        <p:strVal val="visible"/>
                                      </p:to>
                                    </p:set>
                                    <p:animEffect transition="in" filter="fade">
                                      <p:cBhvr>
                                        <p:cTn id="144" dur="500"/>
                                        <p:tgtEl>
                                          <p:spTgt spid="7"/>
                                        </p:tgtEl>
                                      </p:cBhvr>
                                    </p:animEffect>
                                  </p:childTnLst>
                                </p:cTn>
                              </p:par>
                              <p:par>
                                <p:cTn id="145" presetID="10" presetClass="entr" presetSubtype="0" fill="hold" nodeType="withEffect">
                                  <p:stCondLst>
                                    <p:cond delay="0"/>
                                  </p:stCondLst>
                                  <p:childTnLst>
                                    <p:set>
                                      <p:cBhvr>
                                        <p:cTn id="146" dur="1" fill="hold">
                                          <p:stCondLst>
                                            <p:cond delay="0"/>
                                          </p:stCondLst>
                                        </p:cTn>
                                        <p:tgtEl>
                                          <p:spTgt spid="15"/>
                                        </p:tgtEl>
                                        <p:attrNameLst>
                                          <p:attrName>style.visibility</p:attrName>
                                        </p:attrNameLst>
                                      </p:cBhvr>
                                      <p:to>
                                        <p:strVal val="visible"/>
                                      </p:to>
                                    </p:set>
                                    <p:animEffect transition="in" filter="fade">
                                      <p:cBhvr>
                                        <p:cTn id="147" dur="500"/>
                                        <p:tgtEl>
                                          <p:spTgt spid="15"/>
                                        </p:tgtEl>
                                      </p:cBhvr>
                                    </p:animEffect>
                                  </p:childTnLst>
                                </p:cTn>
                              </p:par>
                              <p:par>
                                <p:cTn id="148" presetID="10" presetClass="entr" presetSubtype="0" fill="hold" nodeType="withEffect">
                                  <p:stCondLst>
                                    <p:cond delay="0"/>
                                  </p:stCondLst>
                                  <p:childTnLst>
                                    <p:set>
                                      <p:cBhvr>
                                        <p:cTn id="149" dur="1" fill="hold">
                                          <p:stCondLst>
                                            <p:cond delay="0"/>
                                          </p:stCondLst>
                                        </p:cTn>
                                        <p:tgtEl>
                                          <p:spTgt spid="14"/>
                                        </p:tgtEl>
                                        <p:attrNameLst>
                                          <p:attrName>style.visibility</p:attrName>
                                        </p:attrNameLst>
                                      </p:cBhvr>
                                      <p:to>
                                        <p:strVal val="visible"/>
                                      </p:to>
                                    </p:set>
                                    <p:animEffect transition="in" filter="fade">
                                      <p:cBhvr>
                                        <p:cTn id="150" dur="500"/>
                                        <p:tgtEl>
                                          <p:spTgt spid="14"/>
                                        </p:tgtEl>
                                      </p:cBhvr>
                                    </p:animEffect>
                                  </p:childTnLst>
                                </p:cTn>
                              </p:par>
                              <p:par>
                                <p:cTn id="151" presetID="10" presetClass="entr" presetSubtype="0" fill="hold" grpId="2" nodeType="withEffect">
                                  <p:stCondLst>
                                    <p:cond delay="0"/>
                                  </p:stCondLst>
                                  <p:childTnLst>
                                    <p:set>
                                      <p:cBhvr>
                                        <p:cTn id="152" dur="1" fill="hold">
                                          <p:stCondLst>
                                            <p:cond delay="0"/>
                                          </p:stCondLst>
                                        </p:cTn>
                                        <p:tgtEl>
                                          <p:spTgt spid="6"/>
                                        </p:tgtEl>
                                        <p:attrNameLst>
                                          <p:attrName>style.visibility</p:attrName>
                                        </p:attrNameLst>
                                      </p:cBhvr>
                                      <p:to>
                                        <p:strVal val="visible"/>
                                      </p:to>
                                    </p:set>
                                    <p:animEffect transition="in" filter="fade">
                                      <p:cBhvr>
                                        <p:cTn id="153" dur="500"/>
                                        <p:tgtEl>
                                          <p:spTgt spid="6"/>
                                        </p:tgtEl>
                                      </p:cBhvr>
                                    </p:animEffect>
                                  </p:childTnLst>
                                </p:cTn>
                              </p:par>
                              <p:par>
                                <p:cTn id="154" presetID="10" presetClass="entr" presetSubtype="0" fill="hold" nodeType="withEffect">
                                  <p:stCondLst>
                                    <p:cond delay="0"/>
                                  </p:stCondLst>
                                  <p:childTnLst>
                                    <p:set>
                                      <p:cBhvr>
                                        <p:cTn id="155" dur="1" fill="hold">
                                          <p:stCondLst>
                                            <p:cond delay="0"/>
                                          </p:stCondLst>
                                        </p:cTn>
                                        <p:tgtEl>
                                          <p:spTgt spid="13"/>
                                        </p:tgtEl>
                                        <p:attrNameLst>
                                          <p:attrName>style.visibility</p:attrName>
                                        </p:attrNameLst>
                                      </p:cBhvr>
                                      <p:to>
                                        <p:strVal val="visible"/>
                                      </p:to>
                                    </p:set>
                                    <p:animEffect transition="in" filter="fade">
                                      <p:cBhvr>
                                        <p:cTn id="156" dur="500"/>
                                        <p:tgtEl>
                                          <p:spTgt spid="13"/>
                                        </p:tgtEl>
                                      </p:cBhvr>
                                    </p:animEffect>
                                  </p:childTnLst>
                                </p:cTn>
                              </p:par>
                              <p:par>
                                <p:cTn id="157" presetID="10" presetClass="entr" presetSubtype="0" fill="hold" grpId="1" nodeType="withEffect">
                                  <p:stCondLst>
                                    <p:cond delay="0"/>
                                  </p:stCondLst>
                                  <p:childTnLst>
                                    <p:set>
                                      <p:cBhvr>
                                        <p:cTn id="158" dur="1" fill="hold">
                                          <p:stCondLst>
                                            <p:cond delay="0"/>
                                          </p:stCondLst>
                                        </p:cTn>
                                        <p:tgtEl>
                                          <p:spTgt spid="8"/>
                                        </p:tgtEl>
                                        <p:attrNameLst>
                                          <p:attrName>style.visibility</p:attrName>
                                        </p:attrNameLst>
                                      </p:cBhvr>
                                      <p:to>
                                        <p:strVal val="visible"/>
                                      </p:to>
                                    </p:set>
                                    <p:animEffect transition="in" filter="fade">
                                      <p:cBhvr>
                                        <p:cTn id="159" dur="500"/>
                                        <p:tgtEl>
                                          <p:spTgt spid="8"/>
                                        </p:tgtEl>
                                      </p:cBhvr>
                                    </p:animEffect>
                                  </p:childTnLst>
                                </p:cTn>
                              </p:par>
                              <p:par>
                                <p:cTn id="160" presetID="10" presetClass="entr" presetSubtype="0" fill="hold" nodeType="withEffect">
                                  <p:stCondLst>
                                    <p:cond delay="0"/>
                                  </p:stCondLst>
                                  <p:childTnLst>
                                    <p:set>
                                      <p:cBhvr>
                                        <p:cTn id="161" dur="1" fill="hold">
                                          <p:stCondLst>
                                            <p:cond delay="0"/>
                                          </p:stCondLst>
                                        </p:cTn>
                                        <p:tgtEl>
                                          <p:spTgt spid="32"/>
                                        </p:tgtEl>
                                        <p:attrNameLst>
                                          <p:attrName>style.visibility</p:attrName>
                                        </p:attrNameLst>
                                      </p:cBhvr>
                                      <p:to>
                                        <p:strVal val="visible"/>
                                      </p:to>
                                    </p:set>
                                    <p:animEffect transition="in" filter="fade">
                                      <p:cBhvr>
                                        <p:cTn id="162" dur="500"/>
                                        <p:tgtEl>
                                          <p:spTgt spid="32"/>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8" fill="hold" nodeType="clickEffect">
                                  <p:stCondLst>
                                    <p:cond delay="0"/>
                                  </p:stCondLst>
                                  <p:childTnLst>
                                    <p:set>
                                      <p:cBhvr>
                                        <p:cTn id="166" dur="1" fill="hold">
                                          <p:stCondLst>
                                            <p:cond delay="0"/>
                                          </p:stCondLst>
                                        </p:cTn>
                                        <p:tgtEl>
                                          <p:spTgt spid="25"/>
                                        </p:tgtEl>
                                        <p:attrNameLst>
                                          <p:attrName>style.visibility</p:attrName>
                                        </p:attrNameLst>
                                      </p:cBhvr>
                                      <p:to>
                                        <p:strVal val="visible"/>
                                      </p:to>
                                    </p:set>
                                    <p:animEffect transition="in" filter="wipe(left)">
                                      <p:cBhvr>
                                        <p:cTn id="167" dur="500"/>
                                        <p:tgtEl>
                                          <p:spTgt spid="25"/>
                                        </p:tgtEl>
                                      </p:cBhvr>
                                    </p:animEffect>
                                  </p:childTnLst>
                                </p:cTn>
                              </p:par>
                            </p:childTnLst>
                          </p:cTn>
                        </p:par>
                        <p:par>
                          <p:cTn id="168" fill="hold">
                            <p:stCondLst>
                              <p:cond delay="500"/>
                            </p:stCondLst>
                            <p:childTnLst>
                              <p:par>
                                <p:cTn id="169" presetID="22" presetClass="entr" presetSubtype="8" fill="hold" nodeType="afterEffect">
                                  <p:stCondLst>
                                    <p:cond delay="0"/>
                                  </p:stCondLst>
                                  <p:childTnLst>
                                    <p:set>
                                      <p:cBhvr>
                                        <p:cTn id="170" dur="1" fill="hold">
                                          <p:stCondLst>
                                            <p:cond delay="0"/>
                                          </p:stCondLst>
                                        </p:cTn>
                                        <p:tgtEl>
                                          <p:spTgt spid="26"/>
                                        </p:tgtEl>
                                        <p:attrNameLst>
                                          <p:attrName>style.visibility</p:attrName>
                                        </p:attrNameLst>
                                      </p:cBhvr>
                                      <p:to>
                                        <p:strVal val="visible"/>
                                      </p:to>
                                    </p:set>
                                    <p:animEffect transition="in" filter="wipe(left)">
                                      <p:cBhvr>
                                        <p:cTn id="171" dur="500"/>
                                        <p:tgtEl>
                                          <p:spTgt spid="26"/>
                                        </p:tgtEl>
                                      </p:cBhvr>
                                    </p:animEffect>
                                  </p:childTnLst>
                                </p:cTn>
                              </p:par>
                            </p:childTnLst>
                          </p:cTn>
                        </p:par>
                        <p:par>
                          <p:cTn id="172" fill="hold">
                            <p:stCondLst>
                              <p:cond delay="1000"/>
                            </p:stCondLst>
                            <p:childTnLst>
                              <p:par>
                                <p:cTn id="173" presetID="22" presetClass="entr" presetSubtype="8" fill="hold" nodeType="afterEffect">
                                  <p:stCondLst>
                                    <p:cond delay="0"/>
                                  </p:stCondLst>
                                  <p:childTnLst>
                                    <p:set>
                                      <p:cBhvr>
                                        <p:cTn id="174" dur="1" fill="hold">
                                          <p:stCondLst>
                                            <p:cond delay="0"/>
                                          </p:stCondLst>
                                        </p:cTn>
                                        <p:tgtEl>
                                          <p:spTgt spid="27"/>
                                        </p:tgtEl>
                                        <p:attrNameLst>
                                          <p:attrName>style.visibility</p:attrName>
                                        </p:attrNameLst>
                                      </p:cBhvr>
                                      <p:to>
                                        <p:strVal val="visible"/>
                                      </p:to>
                                    </p:set>
                                    <p:animEffect transition="in" filter="wipe(left)">
                                      <p:cBhvr>
                                        <p:cTn id="175" dur="500"/>
                                        <p:tgtEl>
                                          <p:spTgt spid="27"/>
                                        </p:tgtEl>
                                      </p:cBhvr>
                                    </p:animEffect>
                                  </p:childTnLst>
                                </p:cTn>
                              </p:par>
                            </p:childTnLst>
                          </p:cTn>
                        </p:par>
                        <p:par>
                          <p:cTn id="176" fill="hold">
                            <p:stCondLst>
                              <p:cond delay="1500"/>
                            </p:stCondLst>
                            <p:childTnLst>
                              <p:par>
                                <p:cTn id="177" presetID="22" presetClass="entr" presetSubtype="8" fill="hold" nodeType="afterEffect">
                                  <p:stCondLst>
                                    <p:cond delay="0"/>
                                  </p:stCondLst>
                                  <p:childTnLst>
                                    <p:set>
                                      <p:cBhvr>
                                        <p:cTn id="178" dur="1" fill="hold">
                                          <p:stCondLst>
                                            <p:cond delay="0"/>
                                          </p:stCondLst>
                                        </p:cTn>
                                        <p:tgtEl>
                                          <p:spTgt spid="28"/>
                                        </p:tgtEl>
                                        <p:attrNameLst>
                                          <p:attrName>style.visibility</p:attrName>
                                        </p:attrNameLst>
                                      </p:cBhvr>
                                      <p:to>
                                        <p:strVal val="visible"/>
                                      </p:to>
                                    </p:set>
                                    <p:animEffect transition="in" filter="wipe(left)">
                                      <p:cBhvr>
                                        <p:cTn id="179" dur="500"/>
                                        <p:tgtEl>
                                          <p:spTgt spid="28"/>
                                        </p:tgtEl>
                                      </p:cBhvr>
                                    </p:animEffect>
                                  </p:childTnLst>
                                </p:cTn>
                              </p:par>
                            </p:childTnLst>
                          </p:cTn>
                        </p:par>
                        <p:par>
                          <p:cTn id="180" fill="hold">
                            <p:stCondLst>
                              <p:cond delay="2000"/>
                            </p:stCondLst>
                            <p:childTnLst>
                              <p:par>
                                <p:cTn id="181" presetID="22" presetClass="entr" presetSubtype="8" fill="hold" nodeType="afterEffect">
                                  <p:stCondLst>
                                    <p:cond delay="0"/>
                                  </p:stCondLst>
                                  <p:childTnLst>
                                    <p:set>
                                      <p:cBhvr>
                                        <p:cTn id="182" dur="1" fill="hold">
                                          <p:stCondLst>
                                            <p:cond delay="0"/>
                                          </p:stCondLst>
                                        </p:cTn>
                                        <p:tgtEl>
                                          <p:spTgt spid="29"/>
                                        </p:tgtEl>
                                        <p:attrNameLst>
                                          <p:attrName>style.visibility</p:attrName>
                                        </p:attrNameLst>
                                      </p:cBhvr>
                                      <p:to>
                                        <p:strVal val="visible"/>
                                      </p:to>
                                    </p:set>
                                    <p:animEffect transition="in" filter="wipe(left)">
                                      <p:cBhvr>
                                        <p:cTn id="183" dur="500"/>
                                        <p:tgtEl>
                                          <p:spTgt spid="29"/>
                                        </p:tgtEl>
                                      </p:cBhvr>
                                    </p:animEffect>
                                  </p:childTnLst>
                                </p:cTn>
                              </p:par>
                            </p:childTnLst>
                          </p:cTn>
                        </p:par>
                        <p:par>
                          <p:cTn id="184" fill="hold">
                            <p:stCondLst>
                              <p:cond delay="2500"/>
                            </p:stCondLst>
                            <p:childTnLst>
                              <p:par>
                                <p:cTn id="185" presetID="22" presetClass="entr" presetSubtype="8" fill="hold" nodeType="afterEffect">
                                  <p:stCondLst>
                                    <p:cond delay="0"/>
                                  </p:stCondLst>
                                  <p:childTnLst>
                                    <p:set>
                                      <p:cBhvr>
                                        <p:cTn id="186" dur="1" fill="hold">
                                          <p:stCondLst>
                                            <p:cond delay="0"/>
                                          </p:stCondLst>
                                        </p:cTn>
                                        <p:tgtEl>
                                          <p:spTgt spid="30"/>
                                        </p:tgtEl>
                                        <p:attrNameLst>
                                          <p:attrName>style.visibility</p:attrName>
                                        </p:attrNameLst>
                                      </p:cBhvr>
                                      <p:to>
                                        <p:strVal val="visible"/>
                                      </p:to>
                                    </p:set>
                                    <p:animEffect transition="in" filter="wipe(left)">
                                      <p:cBhvr>
                                        <p:cTn id="187" dur="500"/>
                                        <p:tgtEl>
                                          <p:spTgt spid="30"/>
                                        </p:tgtEl>
                                      </p:cBhvr>
                                    </p:animEffect>
                                  </p:childTnLst>
                                </p:cTn>
                              </p:par>
                            </p:childTnLst>
                          </p:cTn>
                        </p:par>
                        <p:par>
                          <p:cTn id="188" fill="hold">
                            <p:stCondLst>
                              <p:cond delay="3000"/>
                            </p:stCondLst>
                            <p:childTnLst>
                              <p:par>
                                <p:cTn id="189" presetID="22" presetClass="entr" presetSubtype="8" fill="hold" nodeType="afterEffect">
                                  <p:stCondLst>
                                    <p:cond delay="0"/>
                                  </p:stCondLst>
                                  <p:childTnLst>
                                    <p:set>
                                      <p:cBhvr>
                                        <p:cTn id="190" dur="1" fill="hold">
                                          <p:stCondLst>
                                            <p:cond delay="0"/>
                                          </p:stCondLst>
                                        </p:cTn>
                                        <p:tgtEl>
                                          <p:spTgt spid="38"/>
                                        </p:tgtEl>
                                        <p:attrNameLst>
                                          <p:attrName>style.visibility</p:attrName>
                                        </p:attrNameLst>
                                      </p:cBhvr>
                                      <p:to>
                                        <p:strVal val="visible"/>
                                      </p:to>
                                    </p:set>
                                    <p:animEffect transition="in" filter="wipe(left)">
                                      <p:cBhvr>
                                        <p:cTn id="19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5" grpId="0" animBg="1"/>
      <p:bldP spid="5" grpId="1" animBg="1"/>
      <p:bldP spid="5" grpId="2" animBg="1"/>
      <p:bldP spid="6" grpId="0" animBg="1"/>
      <p:bldP spid="6" grpId="1" animBg="1"/>
      <p:bldP spid="6" grpId="2" animBg="1"/>
      <p:bldP spid="7" grpId="0" animBg="1"/>
      <p:bldP spid="7" grpId="1" animBg="1"/>
      <p:bldP spid="7" grpId="2" animBg="1"/>
      <p:bldP spid="8" grpId="0" animBg="1"/>
      <p:bldP spid="8" grpId="1" animBg="1"/>
      <p:bldP spid="8" grpId="2" animBg="1"/>
      <p:bldP spid="9" grpId="4" animBg="1"/>
      <p:bldP spid="9" grpId="5" animBg="1"/>
      <p:bldP spid="16" grpId="0" animBg="1"/>
      <p:bldP spid="17" grpId="0" animBg="1"/>
      <p:bldP spid="18" grpId="0" animBg="1"/>
      <p:bldP spid="19" grpId="0" animBg="1"/>
      <p:bldP spid="20" grpId="0" animBg="1"/>
      <p:bldP spid="21" grpId="0" animBg="1"/>
      <p:bldP spid="22" grpId="0" animBg="1"/>
      <p:bldP spid="23" grpId="0" animBg="1"/>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Topological Sorting </a:t>
            </a:r>
            <a:r>
              <a:rPr lang="en-IN" dirty="0" smtClean="0"/>
              <a:t>– Example 2</a:t>
            </a:r>
            <a:endParaRPr lang="en-US" dirty="0"/>
          </a:p>
        </p:txBody>
      </p:sp>
      <p:sp>
        <p:nvSpPr>
          <p:cNvPr id="4" name="Oval 3"/>
          <p:cNvSpPr/>
          <p:nvPr/>
        </p:nvSpPr>
        <p:spPr>
          <a:xfrm>
            <a:off x="2948634" y="2118103"/>
            <a:ext cx="540000" cy="540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2</a:t>
            </a:r>
            <a:endParaRPr lang="en-IN" b="1" dirty="0"/>
          </a:p>
        </p:txBody>
      </p:sp>
      <p:sp>
        <p:nvSpPr>
          <p:cNvPr id="5" name="Oval 4"/>
          <p:cNvSpPr/>
          <p:nvPr/>
        </p:nvSpPr>
        <p:spPr>
          <a:xfrm>
            <a:off x="3812730" y="1218003"/>
            <a:ext cx="540000" cy="540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5</a:t>
            </a:r>
            <a:endParaRPr lang="en-IN" b="1" dirty="0"/>
          </a:p>
        </p:txBody>
      </p:sp>
      <p:sp>
        <p:nvSpPr>
          <p:cNvPr id="6" name="Oval 5"/>
          <p:cNvSpPr/>
          <p:nvPr/>
        </p:nvSpPr>
        <p:spPr>
          <a:xfrm>
            <a:off x="3812730" y="3090211"/>
            <a:ext cx="540000" cy="540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3</a:t>
            </a:r>
            <a:endParaRPr lang="en-IN" b="1" dirty="0"/>
          </a:p>
        </p:txBody>
      </p:sp>
      <p:sp>
        <p:nvSpPr>
          <p:cNvPr id="7" name="Oval 6"/>
          <p:cNvSpPr/>
          <p:nvPr/>
        </p:nvSpPr>
        <p:spPr>
          <a:xfrm>
            <a:off x="4784838" y="2118103"/>
            <a:ext cx="540000" cy="540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0</a:t>
            </a:r>
            <a:endParaRPr lang="en-IN" b="1" dirty="0"/>
          </a:p>
        </p:txBody>
      </p:sp>
      <p:sp>
        <p:nvSpPr>
          <p:cNvPr id="8" name="Oval 7"/>
          <p:cNvSpPr/>
          <p:nvPr/>
        </p:nvSpPr>
        <p:spPr>
          <a:xfrm>
            <a:off x="5828954" y="1218003"/>
            <a:ext cx="540000" cy="540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4</a:t>
            </a:r>
            <a:endParaRPr lang="en-IN" b="1" dirty="0"/>
          </a:p>
        </p:txBody>
      </p:sp>
      <p:sp>
        <p:nvSpPr>
          <p:cNvPr id="9" name="Oval 8"/>
          <p:cNvSpPr/>
          <p:nvPr/>
        </p:nvSpPr>
        <p:spPr>
          <a:xfrm>
            <a:off x="6837066" y="2118103"/>
            <a:ext cx="540000" cy="540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1</a:t>
            </a:r>
            <a:endParaRPr lang="en-IN" b="1" dirty="0"/>
          </a:p>
        </p:txBody>
      </p:sp>
      <p:cxnSp>
        <p:nvCxnSpPr>
          <p:cNvPr id="10" name="Straight Arrow Connector 9"/>
          <p:cNvCxnSpPr>
            <a:stCxn id="5" idx="2"/>
            <a:endCxn id="4" idx="0"/>
          </p:cNvCxnSpPr>
          <p:nvPr/>
        </p:nvCxnSpPr>
        <p:spPr>
          <a:xfrm flipH="1">
            <a:off x="3218634" y="1488003"/>
            <a:ext cx="594096" cy="630100"/>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5" idx="6"/>
            <a:endCxn id="7" idx="1"/>
          </p:cNvCxnSpPr>
          <p:nvPr/>
        </p:nvCxnSpPr>
        <p:spPr>
          <a:xfrm>
            <a:off x="4352730" y="1488003"/>
            <a:ext cx="511189" cy="709181"/>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 idx="4"/>
            <a:endCxn id="6" idx="2"/>
          </p:cNvCxnSpPr>
          <p:nvPr/>
        </p:nvCxnSpPr>
        <p:spPr>
          <a:xfrm>
            <a:off x="3218634" y="2658103"/>
            <a:ext cx="594096" cy="702108"/>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6"/>
            <a:endCxn id="9" idx="3"/>
          </p:cNvCxnSpPr>
          <p:nvPr/>
        </p:nvCxnSpPr>
        <p:spPr>
          <a:xfrm flipV="1">
            <a:off x="4352730" y="2579022"/>
            <a:ext cx="2563417" cy="781189"/>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2"/>
            <a:endCxn id="7" idx="7"/>
          </p:cNvCxnSpPr>
          <p:nvPr/>
        </p:nvCxnSpPr>
        <p:spPr>
          <a:xfrm flipH="1">
            <a:off x="5245757" y="1488003"/>
            <a:ext cx="583197" cy="709181"/>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6"/>
            <a:endCxn id="9" idx="0"/>
          </p:cNvCxnSpPr>
          <p:nvPr/>
        </p:nvCxnSpPr>
        <p:spPr>
          <a:xfrm>
            <a:off x="6368954" y="1488003"/>
            <a:ext cx="738112" cy="630100"/>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1952728" y="4906843"/>
            <a:ext cx="540000" cy="540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4</a:t>
            </a:r>
            <a:endParaRPr lang="en-IN" b="1" dirty="0"/>
          </a:p>
        </p:txBody>
      </p:sp>
      <p:sp>
        <p:nvSpPr>
          <p:cNvPr id="17" name="Oval 16"/>
          <p:cNvSpPr/>
          <p:nvPr/>
        </p:nvSpPr>
        <p:spPr>
          <a:xfrm>
            <a:off x="3192602" y="4906843"/>
            <a:ext cx="540000" cy="540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5</a:t>
            </a:r>
            <a:endParaRPr lang="en-IN" b="1" dirty="0"/>
          </a:p>
        </p:txBody>
      </p:sp>
      <p:sp>
        <p:nvSpPr>
          <p:cNvPr id="18" name="Oval 17"/>
          <p:cNvSpPr/>
          <p:nvPr/>
        </p:nvSpPr>
        <p:spPr>
          <a:xfrm>
            <a:off x="4418312" y="4906843"/>
            <a:ext cx="540000" cy="540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0</a:t>
            </a:r>
            <a:endParaRPr lang="en-IN" b="1" dirty="0"/>
          </a:p>
        </p:txBody>
      </p:sp>
      <p:sp>
        <p:nvSpPr>
          <p:cNvPr id="19" name="Oval 18"/>
          <p:cNvSpPr/>
          <p:nvPr/>
        </p:nvSpPr>
        <p:spPr>
          <a:xfrm>
            <a:off x="5658186" y="4906843"/>
            <a:ext cx="540000" cy="540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2</a:t>
            </a:r>
            <a:endParaRPr lang="en-IN" b="1" dirty="0"/>
          </a:p>
        </p:txBody>
      </p:sp>
      <p:sp>
        <p:nvSpPr>
          <p:cNvPr id="20" name="Oval 19"/>
          <p:cNvSpPr/>
          <p:nvPr/>
        </p:nvSpPr>
        <p:spPr>
          <a:xfrm>
            <a:off x="6871785" y="4906843"/>
            <a:ext cx="540000" cy="540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3</a:t>
            </a:r>
            <a:endParaRPr lang="en-IN" b="1" dirty="0"/>
          </a:p>
        </p:txBody>
      </p:sp>
      <p:sp>
        <p:nvSpPr>
          <p:cNvPr id="21" name="Oval 20"/>
          <p:cNvSpPr/>
          <p:nvPr/>
        </p:nvSpPr>
        <p:spPr>
          <a:xfrm>
            <a:off x="8111659" y="4906843"/>
            <a:ext cx="540000" cy="540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1</a:t>
            </a:r>
            <a:endParaRPr lang="en-IN" b="1" dirty="0"/>
          </a:p>
        </p:txBody>
      </p:sp>
      <p:sp>
        <p:nvSpPr>
          <p:cNvPr id="22" name="TextBox 21"/>
          <p:cNvSpPr txBox="1"/>
          <p:nvPr/>
        </p:nvSpPr>
        <p:spPr>
          <a:xfrm>
            <a:off x="984969" y="4056180"/>
            <a:ext cx="1237759" cy="461665"/>
          </a:xfrm>
          <a:prstGeom prst="rect">
            <a:avLst/>
          </a:prstGeom>
          <a:noFill/>
        </p:spPr>
        <p:txBody>
          <a:bodyPr wrap="square" rtlCol="0">
            <a:spAutoFit/>
          </a:bodyPr>
          <a:lstStyle/>
          <a:p>
            <a:r>
              <a:rPr lang="en-IN" sz="2400" dirty="0" smtClean="0"/>
              <a:t>Output:</a:t>
            </a:r>
            <a:endParaRPr lang="en-IN" dirty="0"/>
          </a:p>
        </p:txBody>
      </p:sp>
      <p:cxnSp>
        <p:nvCxnSpPr>
          <p:cNvPr id="23" name="Curved Connector 22"/>
          <p:cNvCxnSpPr>
            <a:stCxn id="16" idx="0"/>
            <a:endCxn id="21" idx="0"/>
          </p:cNvCxnSpPr>
          <p:nvPr/>
        </p:nvCxnSpPr>
        <p:spPr>
          <a:xfrm rot="5400000" flipH="1" flipV="1">
            <a:off x="5302193" y="1827378"/>
            <a:ext cx="12700" cy="6158931"/>
          </a:xfrm>
          <a:prstGeom prst="curvedConnector3">
            <a:avLst>
              <a:gd name="adj1" fmla="val 408874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p:cNvCxnSpPr>
            <a:stCxn id="16" idx="4"/>
            <a:endCxn id="18" idx="4"/>
          </p:cNvCxnSpPr>
          <p:nvPr/>
        </p:nvCxnSpPr>
        <p:spPr>
          <a:xfrm rot="16200000" flipH="1">
            <a:off x="3455520" y="4214051"/>
            <a:ext cx="12700" cy="2465584"/>
          </a:xfrm>
          <a:prstGeom prst="curvedConnector3">
            <a:avLst>
              <a:gd name="adj1" fmla="val 408874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7" idx="6"/>
            <a:endCxn id="18" idx="2"/>
          </p:cNvCxnSpPr>
          <p:nvPr/>
        </p:nvCxnSpPr>
        <p:spPr>
          <a:xfrm>
            <a:off x="3732602" y="5176843"/>
            <a:ext cx="68571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9" idx="6"/>
            <a:endCxn id="20" idx="2"/>
          </p:cNvCxnSpPr>
          <p:nvPr/>
        </p:nvCxnSpPr>
        <p:spPr>
          <a:xfrm>
            <a:off x="6198186" y="5176843"/>
            <a:ext cx="67359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0" idx="6"/>
            <a:endCxn id="21" idx="2"/>
          </p:cNvCxnSpPr>
          <p:nvPr/>
        </p:nvCxnSpPr>
        <p:spPr>
          <a:xfrm>
            <a:off x="7411785" y="5176843"/>
            <a:ext cx="69987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p:cNvCxnSpPr>
            <a:stCxn id="17" idx="0"/>
            <a:endCxn id="19" idx="0"/>
          </p:cNvCxnSpPr>
          <p:nvPr/>
        </p:nvCxnSpPr>
        <p:spPr>
          <a:xfrm rot="5400000" flipH="1" flipV="1">
            <a:off x="4695394" y="3674051"/>
            <a:ext cx="12700" cy="2465584"/>
          </a:xfrm>
          <a:prstGeom prst="curvedConnector3">
            <a:avLst>
              <a:gd name="adj1" fmla="val 2610598"/>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749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750"/>
                                        <p:tgtEl>
                                          <p:spTgt spid="1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750"/>
                                        <p:tgtEl>
                                          <p:spTgt spid="1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750"/>
                                        <p:tgtEl>
                                          <p:spTgt spid="1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750"/>
                                        <p:tgtEl>
                                          <p:spTgt spid="1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750"/>
                                        <p:tgtEl>
                                          <p:spTgt spid="2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750"/>
                                        <p:tgtEl>
                                          <p:spTgt spid="2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750"/>
                                        <p:tgtEl>
                                          <p:spTgt spid="22"/>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wipe(left)">
                                      <p:cBhvr>
                                        <p:cTn id="68" dur="500"/>
                                        <p:tgtEl>
                                          <p:spTgt spid="23"/>
                                        </p:tgtEl>
                                      </p:cBhvr>
                                    </p:animEffect>
                                  </p:childTnLst>
                                </p:cTn>
                              </p:par>
                            </p:childTnLst>
                          </p:cTn>
                        </p:par>
                        <p:par>
                          <p:cTn id="69" fill="hold">
                            <p:stCondLst>
                              <p:cond delay="500"/>
                            </p:stCondLst>
                            <p:childTnLst>
                              <p:par>
                                <p:cTn id="70" presetID="22" presetClass="entr" presetSubtype="8" fill="hold" nodeType="after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wipe(left)">
                                      <p:cBhvr>
                                        <p:cTn id="72" dur="500"/>
                                        <p:tgtEl>
                                          <p:spTgt spid="24"/>
                                        </p:tgtEl>
                                      </p:cBhvr>
                                    </p:animEffect>
                                  </p:childTnLst>
                                </p:cTn>
                              </p:par>
                            </p:childTnLst>
                          </p:cTn>
                        </p:par>
                        <p:par>
                          <p:cTn id="73" fill="hold">
                            <p:stCondLst>
                              <p:cond delay="1000"/>
                            </p:stCondLst>
                            <p:childTnLst>
                              <p:par>
                                <p:cTn id="74" presetID="22" presetClass="entr" presetSubtype="8" fill="hold" nodeType="after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wipe(left)">
                                      <p:cBhvr>
                                        <p:cTn id="76" dur="500"/>
                                        <p:tgtEl>
                                          <p:spTgt spid="25"/>
                                        </p:tgtEl>
                                      </p:cBhvr>
                                    </p:animEffect>
                                  </p:childTnLst>
                                </p:cTn>
                              </p:par>
                            </p:childTnLst>
                          </p:cTn>
                        </p:par>
                        <p:par>
                          <p:cTn id="77" fill="hold">
                            <p:stCondLst>
                              <p:cond delay="1500"/>
                            </p:stCondLst>
                            <p:childTnLst>
                              <p:par>
                                <p:cTn id="78" presetID="22" presetClass="entr" presetSubtype="8" fill="hold" nodeType="after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wipe(left)">
                                      <p:cBhvr>
                                        <p:cTn id="80" dur="500"/>
                                        <p:tgtEl>
                                          <p:spTgt spid="26"/>
                                        </p:tgtEl>
                                      </p:cBhvr>
                                    </p:animEffect>
                                  </p:childTnLst>
                                </p:cTn>
                              </p:par>
                            </p:childTnLst>
                          </p:cTn>
                        </p:par>
                        <p:par>
                          <p:cTn id="81" fill="hold">
                            <p:stCondLst>
                              <p:cond delay="2000"/>
                            </p:stCondLst>
                            <p:childTnLst>
                              <p:par>
                                <p:cTn id="82" presetID="22" presetClass="entr" presetSubtype="8" fill="hold" nodeType="after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wipe(left)">
                                      <p:cBhvr>
                                        <p:cTn id="84" dur="500"/>
                                        <p:tgtEl>
                                          <p:spTgt spid="27"/>
                                        </p:tgtEl>
                                      </p:cBhvr>
                                    </p:animEffect>
                                  </p:childTnLst>
                                </p:cTn>
                              </p:par>
                            </p:childTnLst>
                          </p:cTn>
                        </p:par>
                        <p:par>
                          <p:cTn id="85" fill="hold">
                            <p:stCondLst>
                              <p:cond delay="2500"/>
                            </p:stCondLst>
                            <p:childTnLst>
                              <p:par>
                                <p:cTn id="86" presetID="22" presetClass="entr" presetSubtype="8" fill="hold" nodeType="afterEffect">
                                  <p:stCondLst>
                                    <p:cond delay="0"/>
                                  </p:stCondLst>
                                  <p:childTnLst>
                                    <p:set>
                                      <p:cBhvr>
                                        <p:cTn id="87" dur="1" fill="hold">
                                          <p:stCondLst>
                                            <p:cond delay="0"/>
                                          </p:stCondLst>
                                        </p:cTn>
                                        <p:tgtEl>
                                          <p:spTgt spid="28"/>
                                        </p:tgtEl>
                                        <p:attrNameLst>
                                          <p:attrName>style.visibility</p:attrName>
                                        </p:attrNameLst>
                                      </p:cBhvr>
                                      <p:to>
                                        <p:strVal val="visible"/>
                                      </p:to>
                                    </p:set>
                                    <p:animEffect transition="in" filter="wipe(left)">
                                      <p:cBhvr>
                                        <p:cTn id="8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6" grpId="0" animBg="1"/>
      <p:bldP spid="17" grpId="0" animBg="1"/>
      <p:bldP spid="18" grpId="0" animBg="1"/>
      <p:bldP spid="19" grpId="0" animBg="1"/>
      <p:bldP spid="20" grpId="0" animBg="1"/>
      <p:bldP spid="21" grpId="0" animBg="1"/>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9EBF344-4A7B-4C4A-AF6D-6441BD040AB3}"/>
              </a:ext>
            </a:extLst>
          </p:cNvPr>
          <p:cNvCxnSpPr>
            <a:cxnSpLocks/>
          </p:cNvCxnSpPr>
          <p:nvPr/>
        </p:nvCxnSpPr>
        <p:spPr>
          <a:xfrm>
            <a:off x="1191446" y="-17287"/>
            <a:ext cx="0" cy="54864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BD1E24D-7739-4C4F-8234-2614FB54ADBC}"/>
              </a:ext>
            </a:extLst>
          </p:cNvPr>
          <p:cNvSpPr/>
          <p:nvPr/>
        </p:nvSpPr>
        <p:spPr>
          <a:xfrm>
            <a:off x="954165" y="534989"/>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id="{F34260FD-CAA3-43A0-977C-7E4B57013872}"/>
              </a:ext>
            </a:extLst>
          </p:cNvPr>
          <p:cNvCxnSpPr>
            <a:cxnSpLocks/>
            <a:stCxn id="6" idx="4"/>
          </p:cNvCxnSpPr>
          <p:nvPr/>
        </p:nvCxnSpPr>
        <p:spPr>
          <a:xfrm>
            <a:off x="1191446" y="1009551"/>
            <a:ext cx="0" cy="50292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A2F9A4-6988-4274-8384-12496EC9D59D}"/>
              </a:ext>
            </a:extLst>
          </p:cNvPr>
          <p:cNvSpPr txBox="1"/>
          <p:nvPr/>
        </p:nvSpPr>
        <p:spPr>
          <a:xfrm>
            <a:off x="1512751" y="530001"/>
            <a:ext cx="6824426" cy="5170646"/>
          </a:xfrm>
          <a:prstGeom prst="rect">
            <a:avLst/>
          </a:prstGeom>
          <a:noFill/>
        </p:spPr>
        <p:txBody>
          <a:bodyPr wrap="square" rtlCol="0">
            <a:spAutoFit/>
          </a:bodyPr>
          <a:lstStyle/>
          <a:p>
            <a:r>
              <a:rPr lang="en-US" sz="2400" b="1" dirty="0">
                <a:solidFill>
                  <a:srgbClr val="AD1457"/>
                </a:solidFill>
              </a:rPr>
              <a:t>Outline</a:t>
            </a:r>
          </a:p>
          <a:p>
            <a:pPr marL="800100" lvl="1" indent="-342900">
              <a:spcBef>
                <a:spcPts val="1200"/>
              </a:spcBef>
              <a:buClr>
                <a:srgbClr val="424242"/>
              </a:buClr>
              <a:buFont typeface="Wingdings" panose="05000000000000000000" pitchFamily="2" charset="2"/>
              <a:buChar char="§"/>
            </a:pPr>
            <a:r>
              <a:rPr lang="en-US" sz="2400" dirty="0">
                <a:solidFill>
                  <a:srgbClr val="424242"/>
                </a:solidFill>
              </a:rPr>
              <a:t>An introduction using Graphs </a:t>
            </a:r>
          </a:p>
          <a:p>
            <a:pPr marL="800100" lvl="1" indent="-342900">
              <a:spcBef>
                <a:spcPts val="1200"/>
              </a:spcBef>
              <a:buClr>
                <a:srgbClr val="424242"/>
              </a:buClr>
              <a:buFont typeface="Wingdings" panose="05000000000000000000" pitchFamily="2" charset="2"/>
              <a:buChar char="§"/>
            </a:pPr>
            <a:r>
              <a:rPr lang="en-US" sz="2400" dirty="0">
                <a:solidFill>
                  <a:srgbClr val="424242"/>
                </a:solidFill>
              </a:rPr>
              <a:t>Undirected Graph</a:t>
            </a:r>
          </a:p>
          <a:p>
            <a:pPr marL="800100" lvl="1" indent="-342900">
              <a:spcBef>
                <a:spcPts val="1200"/>
              </a:spcBef>
              <a:buClr>
                <a:srgbClr val="424242"/>
              </a:buClr>
              <a:buFont typeface="Wingdings" panose="05000000000000000000" pitchFamily="2" charset="2"/>
              <a:buChar char="§"/>
            </a:pPr>
            <a:r>
              <a:rPr lang="en-US" sz="2400" dirty="0">
                <a:solidFill>
                  <a:srgbClr val="424242"/>
                </a:solidFill>
              </a:rPr>
              <a:t>Directed Graph</a:t>
            </a:r>
          </a:p>
          <a:p>
            <a:pPr marL="800100" lvl="1" indent="-342900">
              <a:spcBef>
                <a:spcPts val="1200"/>
              </a:spcBef>
              <a:buClr>
                <a:srgbClr val="424242"/>
              </a:buClr>
              <a:buFont typeface="Wingdings" panose="05000000000000000000" pitchFamily="2" charset="2"/>
              <a:buChar char="§"/>
            </a:pPr>
            <a:r>
              <a:rPr lang="en-US" sz="2400" dirty="0">
                <a:solidFill>
                  <a:srgbClr val="424242"/>
                </a:solidFill>
              </a:rPr>
              <a:t>Traversing Graphs</a:t>
            </a:r>
          </a:p>
          <a:p>
            <a:pPr marL="800100" lvl="1" indent="-342900">
              <a:spcBef>
                <a:spcPts val="1200"/>
              </a:spcBef>
              <a:buClr>
                <a:srgbClr val="424242"/>
              </a:buClr>
              <a:buFont typeface="Wingdings" panose="05000000000000000000" pitchFamily="2" charset="2"/>
              <a:buChar char="§"/>
            </a:pPr>
            <a:r>
              <a:rPr lang="en-US" sz="2400" dirty="0">
                <a:solidFill>
                  <a:srgbClr val="424242"/>
                </a:solidFill>
              </a:rPr>
              <a:t>Depth First Search (DFS)</a:t>
            </a:r>
          </a:p>
          <a:p>
            <a:pPr marL="800100" lvl="1" indent="-342900">
              <a:spcBef>
                <a:spcPts val="1200"/>
              </a:spcBef>
              <a:buClr>
                <a:srgbClr val="424242"/>
              </a:buClr>
              <a:buFont typeface="Wingdings" panose="05000000000000000000" pitchFamily="2" charset="2"/>
              <a:buChar char="§"/>
            </a:pPr>
            <a:r>
              <a:rPr lang="en-US" sz="2400" dirty="0">
                <a:solidFill>
                  <a:srgbClr val="424242"/>
                </a:solidFill>
              </a:rPr>
              <a:t>Breath First Search (BFS)</a:t>
            </a:r>
          </a:p>
          <a:p>
            <a:pPr marL="800100" lvl="1" indent="-342900">
              <a:spcBef>
                <a:spcPts val="1200"/>
              </a:spcBef>
              <a:buClr>
                <a:srgbClr val="424242"/>
              </a:buClr>
              <a:buFont typeface="Wingdings" panose="05000000000000000000" pitchFamily="2" charset="2"/>
              <a:buChar char="§"/>
            </a:pPr>
            <a:r>
              <a:rPr lang="en-US" sz="2400" dirty="0">
                <a:solidFill>
                  <a:srgbClr val="424242"/>
                </a:solidFill>
              </a:rPr>
              <a:t>Topological sort</a:t>
            </a:r>
          </a:p>
          <a:p>
            <a:pPr marL="800100" lvl="1" indent="-342900">
              <a:spcBef>
                <a:spcPts val="1200"/>
              </a:spcBef>
              <a:buClr>
                <a:srgbClr val="424242"/>
              </a:buClr>
              <a:buFont typeface="Wingdings" panose="05000000000000000000" pitchFamily="2" charset="2"/>
              <a:buChar char="§"/>
            </a:pPr>
            <a:r>
              <a:rPr lang="en-US" sz="2400" dirty="0">
                <a:solidFill>
                  <a:srgbClr val="424242"/>
                </a:solidFill>
              </a:rPr>
              <a:t>Connected </a:t>
            </a:r>
            <a:r>
              <a:rPr lang="en-US" sz="2400" dirty="0" smtClean="0">
                <a:solidFill>
                  <a:srgbClr val="424242"/>
                </a:solidFill>
              </a:rPr>
              <a:t>components</a:t>
            </a:r>
          </a:p>
          <a:p>
            <a:pPr marL="800100" lvl="1" indent="-342900">
              <a:spcBef>
                <a:spcPts val="1200"/>
              </a:spcBef>
              <a:buClr>
                <a:srgbClr val="424242"/>
              </a:buClr>
              <a:buFont typeface="Wingdings" panose="05000000000000000000" pitchFamily="2" charset="2"/>
              <a:buChar char="§"/>
            </a:pPr>
            <a:r>
              <a:rPr lang="en-US" sz="2400" dirty="0" smtClean="0">
                <a:solidFill>
                  <a:srgbClr val="424242"/>
                </a:solidFill>
              </a:rPr>
              <a:t>Articulation point</a:t>
            </a:r>
            <a:endParaRPr lang="en-US" sz="2400" dirty="0">
              <a:solidFill>
                <a:srgbClr val="424242"/>
              </a:solidFill>
            </a:endParaRPr>
          </a:p>
        </p:txBody>
      </p:sp>
    </p:spTree>
    <p:extLst>
      <p:ext uri="{BB962C8B-B14F-4D97-AF65-F5344CB8AC3E}">
        <p14:creationId xmlns:p14="http://schemas.microsoft.com/office/powerpoint/2010/main" val="272453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9">
                                            <p:txEl>
                                              <p:pRg st="1" end="1"/>
                                            </p:txEl>
                                          </p:spTgt>
                                        </p:tgtEl>
                                        <p:attrNameLst>
                                          <p:attrName>style.visibility</p:attrName>
                                        </p:attrNameLst>
                                      </p:cBhvr>
                                      <p:to>
                                        <p:strVal val="visible"/>
                                      </p:to>
                                    </p:set>
                                    <p:animEffect transition="in" filter="fade">
                                      <p:cBhvr>
                                        <p:cTn id="27" dur="500"/>
                                        <p:tgtEl>
                                          <p:spTgt spid="9">
                                            <p:txEl>
                                              <p:pRg st="1" end="1"/>
                                            </p:txEl>
                                          </p:spTgt>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animEffect transition="in" filter="fade">
                                      <p:cBhvr>
                                        <p:cTn id="31" dur="500"/>
                                        <p:tgtEl>
                                          <p:spTgt spid="9">
                                            <p:txEl>
                                              <p:pRg st="2" end="2"/>
                                            </p:txEl>
                                          </p:spTgt>
                                        </p:tgtEl>
                                      </p:cBhvr>
                                    </p:animEffect>
                                  </p:childTnLst>
                                </p:cTn>
                              </p:par>
                            </p:childTnLst>
                          </p:cTn>
                        </p:par>
                        <p:par>
                          <p:cTn id="32" fill="hold">
                            <p:stCondLst>
                              <p:cond delay="2500"/>
                            </p:stCondLst>
                            <p:childTnLst>
                              <p:par>
                                <p:cTn id="33" presetID="10" presetClass="entr" presetSubtype="0" fill="hold" nodeType="afterEffect">
                                  <p:stCondLst>
                                    <p:cond delay="0"/>
                                  </p:stCondLst>
                                  <p:childTnLst>
                                    <p:set>
                                      <p:cBhvr>
                                        <p:cTn id="34" dur="1" fill="hold">
                                          <p:stCondLst>
                                            <p:cond delay="0"/>
                                          </p:stCondLst>
                                        </p:cTn>
                                        <p:tgtEl>
                                          <p:spTgt spid="9">
                                            <p:txEl>
                                              <p:pRg st="3" end="3"/>
                                            </p:txEl>
                                          </p:spTgt>
                                        </p:tgtEl>
                                        <p:attrNameLst>
                                          <p:attrName>style.visibility</p:attrName>
                                        </p:attrNameLst>
                                      </p:cBhvr>
                                      <p:to>
                                        <p:strVal val="visible"/>
                                      </p:to>
                                    </p:set>
                                    <p:animEffect transition="in" filter="fade">
                                      <p:cBhvr>
                                        <p:cTn id="35" dur="500"/>
                                        <p:tgtEl>
                                          <p:spTgt spid="9">
                                            <p:txEl>
                                              <p:pRg st="3" end="3"/>
                                            </p:txEl>
                                          </p:spTgt>
                                        </p:tgtEl>
                                      </p:cBhvr>
                                    </p:animEffect>
                                  </p:childTnLst>
                                </p:cTn>
                              </p:par>
                            </p:childTnLst>
                          </p:cTn>
                        </p:par>
                        <p:par>
                          <p:cTn id="36" fill="hold">
                            <p:stCondLst>
                              <p:cond delay="3000"/>
                            </p:stCondLst>
                            <p:childTnLst>
                              <p:par>
                                <p:cTn id="37" presetID="10" presetClass="entr" presetSubtype="0" fill="hold" nodeType="afterEffect">
                                  <p:stCondLst>
                                    <p:cond delay="0"/>
                                  </p:stCondLst>
                                  <p:childTnLst>
                                    <p:set>
                                      <p:cBhvr>
                                        <p:cTn id="38" dur="1" fill="hold">
                                          <p:stCondLst>
                                            <p:cond delay="0"/>
                                          </p:stCondLst>
                                        </p:cTn>
                                        <p:tgtEl>
                                          <p:spTgt spid="9">
                                            <p:txEl>
                                              <p:pRg st="4" end="4"/>
                                            </p:txEl>
                                          </p:spTgt>
                                        </p:tgtEl>
                                        <p:attrNameLst>
                                          <p:attrName>style.visibility</p:attrName>
                                        </p:attrNameLst>
                                      </p:cBhvr>
                                      <p:to>
                                        <p:strVal val="visible"/>
                                      </p:to>
                                    </p:set>
                                    <p:animEffect transition="in" filter="fade">
                                      <p:cBhvr>
                                        <p:cTn id="39" dur="500"/>
                                        <p:tgtEl>
                                          <p:spTgt spid="9">
                                            <p:txEl>
                                              <p:pRg st="4" end="4"/>
                                            </p:txEl>
                                          </p:spTgt>
                                        </p:tgtEl>
                                      </p:cBhvr>
                                    </p:animEffect>
                                  </p:childTnLst>
                                </p:cTn>
                              </p:par>
                            </p:childTnLst>
                          </p:cTn>
                        </p:par>
                        <p:par>
                          <p:cTn id="40" fill="hold">
                            <p:stCondLst>
                              <p:cond delay="3500"/>
                            </p:stCondLst>
                            <p:childTnLst>
                              <p:par>
                                <p:cTn id="41" presetID="10" presetClass="entr" presetSubtype="0" fill="hold" nodeType="afterEffect">
                                  <p:stCondLst>
                                    <p:cond delay="0"/>
                                  </p:stCondLst>
                                  <p:childTnLst>
                                    <p:set>
                                      <p:cBhvr>
                                        <p:cTn id="42" dur="1" fill="hold">
                                          <p:stCondLst>
                                            <p:cond delay="0"/>
                                          </p:stCondLst>
                                        </p:cTn>
                                        <p:tgtEl>
                                          <p:spTgt spid="9">
                                            <p:txEl>
                                              <p:pRg st="5" end="5"/>
                                            </p:txEl>
                                          </p:spTgt>
                                        </p:tgtEl>
                                        <p:attrNameLst>
                                          <p:attrName>style.visibility</p:attrName>
                                        </p:attrNameLst>
                                      </p:cBhvr>
                                      <p:to>
                                        <p:strVal val="visible"/>
                                      </p:to>
                                    </p:set>
                                    <p:animEffect transition="in" filter="fade">
                                      <p:cBhvr>
                                        <p:cTn id="43" dur="500"/>
                                        <p:tgtEl>
                                          <p:spTgt spid="9">
                                            <p:txEl>
                                              <p:pRg st="5" end="5"/>
                                            </p:txEl>
                                          </p:spTgt>
                                        </p:tgtEl>
                                      </p:cBhvr>
                                    </p:animEffect>
                                  </p:childTnLst>
                                </p:cTn>
                              </p:par>
                            </p:childTnLst>
                          </p:cTn>
                        </p:par>
                        <p:par>
                          <p:cTn id="44" fill="hold">
                            <p:stCondLst>
                              <p:cond delay="4000"/>
                            </p:stCondLst>
                            <p:childTnLst>
                              <p:par>
                                <p:cTn id="45" presetID="10" presetClass="entr" presetSubtype="0" fill="hold" nodeType="afterEffect">
                                  <p:stCondLst>
                                    <p:cond delay="0"/>
                                  </p:stCondLst>
                                  <p:childTnLst>
                                    <p:set>
                                      <p:cBhvr>
                                        <p:cTn id="46" dur="1" fill="hold">
                                          <p:stCondLst>
                                            <p:cond delay="0"/>
                                          </p:stCondLst>
                                        </p:cTn>
                                        <p:tgtEl>
                                          <p:spTgt spid="9">
                                            <p:txEl>
                                              <p:pRg st="6" end="6"/>
                                            </p:txEl>
                                          </p:spTgt>
                                        </p:tgtEl>
                                        <p:attrNameLst>
                                          <p:attrName>style.visibility</p:attrName>
                                        </p:attrNameLst>
                                      </p:cBhvr>
                                      <p:to>
                                        <p:strVal val="visible"/>
                                      </p:to>
                                    </p:set>
                                    <p:animEffect transition="in" filter="fade">
                                      <p:cBhvr>
                                        <p:cTn id="47" dur="500"/>
                                        <p:tgtEl>
                                          <p:spTgt spid="9">
                                            <p:txEl>
                                              <p:pRg st="6" end="6"/>
                                            </p:txEl>
                                          </p:spTgt>
                                        </p:tgtEl>
                                      </p:cBhvr>
                                    </p:animEffect>
                                  </p:childTnLst>
                                </p:cTn>
                              </p:par>
                            </p:childTnLst>
                          </p:cTn>
                        </p:par>
                        <p:par>
                          <p:cTn id="48" fill="hold">
                            <p:stCondLst>
                              <p:cond delay="4500"/>
                            </p:stCondLst>
                            <p:childTnLst>
                              <p:par>
                                <p:cTn id="49" presetID="10" presetClass="entr" presetSubtype="0" fill="hold" nodeType="afterEffect">
                                  <p:stCondLst>
                                    <p:cond delay="0"/>
                                  </p:stCondLst>
                                  <p:childTnLst>
                                    <p:set>
                                      <p:cBhvr>
                                        <p:cTn id="50" dur="1" fill="hold">
                                          <p:stCondLst>
                                            <p:cond delay="0"/>
                                          </p:stCondLst>
                                        </p:cTn>
                                        <p:tgtEl>
                                          <p:spTgt spid="9">
                                            <p:txEl>
                                              <p:pRg st="7" end="7"/>
                                            </p:txEl>
                                          </p:spTgt>
                                        </p:tgtEl>
                                        <p:attrNameLst>
                                          <p:attrName>style.visibility</p:attrName>
                                        </p:attrNameLst>
                                      </p:cBhvr>
                                      <p:to>
                                        <p:strVal val="visible"/>
                                      </p:to>
                                    </p:set>
                                    <p:animEffect transition="in" filter="fade">
                                      <p:cBhvr>
                                        <p:cTn id="51" dur="500"/>
                                        <p:tgtEl>
                                          <p:spTgt spid="9">
                                            <p:txEl>
                                              <p:pRg st="7" end="7"/>
                                            </p:txEl>
                                          </p:spTgt>
                                        </p:tgtEl>
                                      </p:cBhvr>
                                    </p:animEffect>
                                  </p:childTnLst>
                                </p:cTn>
                              </p:par>
                            </p:childTnLst>
                          </p:cTn>
                        </p:par>
                        <p:par>
                          <p:cTn id="52" fill="hold">
                            <p:stCondLst>
                              <p:cond delay="5000"/>
                            </p:stCondLst>
                            <p:childTnLst>
                              <p:par>
                                <p:cTn id="53" presetID="10" presetClass="entr" presetSubtype="0" fill="hold" nodeType="afterEffect">
                                  <p:stCondLst>
                                    <p:cond delay="0"/>
                                  </p:stCondLst>
                                  <p:childTnLst>
                                    <p:set>
                                      <p:cBhvr>
                                        <p:cTn id="54" dur="1" fill="hold">
                                          <p:stCondLst>
                                            <p:cond delay="0"/>
                                          </p:stCondLst>
                                        </p:cTn>
                                        <p:tgtEl>
                                          <p:spTgt spid="9">
                                            <p:txEl>
                                              <p:pRg st="8" end="8"/>
                                            </p:txEl>
                                          </p:spTgt>
                                        </p:tgtEl>
                                        <p:attrNameLst>
                                          <p:attrName>style.visibility</p:attrName>
                                        </p:attrNameLst>
                                      </p:cBhvr>
                                      <p:to>
                                        <p:strVal val="visible"/>
                                      </p:to>
                                    </p:set>
                                    <p:animEffect transition="in" filter="fade">
                                      <p:cBhvr>
                                        <p:cTn id="55" dur="500"/>
                                        <p:tgtEl>
                                          <p:spTgt spid="9">
                                            <p:txEl>
                                              <p:pRg st="8" end="8"/>
                                            </p:txEl>
                                          </p:spTgt>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9">
                                            <p:txEl>
                                              <p:pRg st="9" end="9"/>
                                            </p:txEl>
                                          </p:spTgt>
                                        </p:tgtEl>
                                        <p:attrNameLst>
                                          <p:attrName>style.visibility</p:attrName>
                                        </p:attrNameLst>
                                      </p:cBhvr>
                                      <p:to>
                                        <p:strVal val="visible"/>
                                      </p:to>
                                    </p:set>
                                    <p:animEffect transition="in" filter="fade">
                                      <p:cBhvr>
                                        <p:cTn id="59"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Connected Components</a:t>
            </a:r>
            <a:endParaRPr lang="en-US" dirty="0"/>
          </a:p>
        </p:txBody>
      </p:sp>
      <p:sp>
        <p:nvSpPr>
          <p:cNvPr id="3" name="Content Placeholder 2"/>
          <p:cNvSpPr>
            <a:spLocks noGrp="1"/>
          </p:cNvSpPr>
          <p:nvPr>
            <p:ph idx="1"/>
          </p:nvPr>
        </p:nvSpPr>
        <p:spPr/>
        <p:txBody>
          <a:bodyPr/>
          <a:lstStyle/>
          <a:p>
            <a:r>
              <a:rPr lang="en-IN" dirty="0"/>
              <a:t>A </a:t>
            </a:r>
            <a:r>
              <a:rPr lang="en-IN" b="1" dirty="0">
                <a:solidFill>
                  <a:srgbClr val="AD1457"/>
                </a:solidFill>
              </a:rPr>
              <a:t>connected component </a:t>
            </a:r>
            <a:r>
              <a:rPr lang="en-IN" dirty="0"/>
              <a:t>(or just component) of an undirected graph is </a:t>
            </a:r>
            <a:r>
              <a:rPr lang="en-IN" b="1" dirty="0"/>
              <a:t>a subgraph in which any two vertices are connected </a:t>
            </a:r>
            <a:r>
              <a:rPr lang="en-IN" dirty="0"/>
              <a:t>to each other by paths.</a:t>
            </a:r>
          </a:p>
          <a:p>
            <a:endParaRPr lang="en-IN" dirty="0"/>
          </a:p>
          <a:p>
            <a:endParaRPr lang="en-IN" dirty="0"/>
          </a:p>
          <a:p>
            <a:endParaRPr lang="en-IN" dirty="0"/>
          </a:p>
          <a:p>
            <a:endParaRPr lang="en-IN" dirty="0"/>
          </a:p>
          <a:p>
            <a:endParaRPr lang="en-IN" dirty="0"/>
          </a:p>
          <a:p>
            <a:endParaRPr lang="en-IN" dirty="0"/>
          </a:p>
          <a:p>
            <a:endParaRPr lang="en-IN" dirty="0" smtClean="0"/>
          </a:p>
          <a:p>
            <a:endParaRPr lang="en-IN" dirty="0"/>
          </a:p>
          <a:p>
            <a:r>
              <a:rPr lang="en-IN" dirty="0" smtClean="0"/>
              <a:t>There </a:t>
            </a:r>
            <a:r>
              <a:rPr lang="en-IN" dirty="0"/>
              <a:t>are two connected components in the above undirected graph. </a:t>
            </a:r>
            <a:r>
              <a:rPr lang="en-IN" b="1" dirty="0">
                <a:solidFill>
                  <a:srgbClr val="AD1457"/>
                </a:solidFill>
              </a:rPr>
              <a:t>0 1 2 </a:t>
            </a:r>
            <a:r>
              <a:rPr lang="en-IN" dirty="0"/>
              <a:t>and </a:t>
            </a:r>
            <a:r>
              <a:rPr lang="en-IN" b="1" dirty="0">
                <a:solidFill>
                  <a:srgbClr val="AD1457"/>
                </a:solidFill>
              </a:rPr>
              <a:t>3 4</a:t>
            </a:r>
          </a:p>
          <a:p>
            <a:endParaRPr lang="en-US" dirty="0"/>
          </a:p>
        </p:txBody>
      </p:sp>
      <p:sp>
        <p:nvSpPr>
          <p:cNvPr id="4" name="Oval 3"/>
          <p:cNvSpPr/>
          <p:nvPr/>
        </p:nvSpPr>
        <p:spPr>
          <a:xfrm>
            <a:off x="4944257" y="2379708"/>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0</a:t>
            </a:r>
            <a:endParaRPr lang="en-US" sz="2400" dirty="0"/>
          </a:p>
        </p:txBody>
      </p:sp>
      <p:sp>
        <p:nvSpPr>
          <p:cNvPr id="5" name="Oval 4"/>
          <p:cNvSpPr/>
          <p:nvPr/>
        </p:nvSpPr>
        <p:spPr>
          <a:xfrm>
            <a:off x="3296653" y="2399951"/>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p>
        </p:txBody>
      </p:sp>
      <p:sp>
        <p:nvSpPr>
          <p:cNvPr id="6" name="Oval 5"/>
          <p:cNvSpPr/>
          <p:nvPr/>
        </p:nvSpPr>
        <p:spPr>
          <a:xfrm>
            <a:off x="3296653" y="3989552"/>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2</a:t>
            </a:r>
            <a:endParaRPr lang="en-US" sz="2400" dirty="0"/>
          </a:p>
        </p:txBody>
      </p:sp>
      <p:sp>
        <p:nvSpPr>
          <p:cNvPr id="7" name="Oval 6"/>
          <p:cNvSpPr/>
          <p:nvPr/>
        </p:nvSpPr>
        <p:spPr>
          <a:xfrm>
            <a:off x="7283313" y="2399951"/>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3</a:t>
            </a:r>
            <a:endParaRPr lang="en-US" sz="2400" dirty="0"/>
          </a:p>
        </p:txBody>
      </p:sp>
      <p:sp>
        <p:nvSpPr>
          <p:cNvPr id="8" name="Oval 7"/>
          <p:cNvSpPr/>
          <p:nvPr/>
        </p:nvSpPr>
        <p:spPr>
          <a:xfrm>
            <a:off x="7283313" y="371010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4</a:t>
            </a:r>
            <a:endParaRPr lang="en-US" sz="2400" dirty="0"/>
          </a:p>
        </p:txBody>
      </p:sp>
      <p:cxnSp>
        <p:nvCxnSpPr>
          <p:cNvPr id="9" name="Straight Connector 8"/>
          <p:cNvCxnSpPr>
            <a:stCxn id="5" idx="4"/>
            <a:endCxn id="6" idx="0"/>
          </p:cNvCxnSpPr>
          <p:nvPr/>
        </p:nvCxnSpPr>
        <p:spPr>
          <a:xfrm>
            <a:off x="3570973" y="2948591"/>
            <a:ext cx="0" cy="1040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5" idx="6"/>
            <a:endCxn id="4" idx="2"/>
          </p:cNvCxnSpPr>
          <p:nvPr/>
        </p:nvCxnSpPr>
        <p:spPr>
          <a:xfrm flipV="1">
            <a:off x="3845293" y="2654028"/>
            <a:ext cx="1098964" cy="202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7" idx="4"/>
            <a:endCxn id="8" idx="0"/>
          </p:cNvCxnSpPr>
          <p:nvPr/>
        </p:nvCxnSpPr>
        <p:spPr>
          <a:xfrm>
            <a:off x="7557633" y="2948591"/>
            <a:ext cx="0" cy="7615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2864605" y="2053916"/>
            <a:ext cx="2772308" cy="2700300"/>
          </a:xfrm>
          <a:prstGeom prst="roundRect">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7077073" y="2161928"/>
            <a:ext cx="1188132" cy="2376264"/>
          </a:xfrm>
          <a:prstGeom prst="roundRect">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4" idx="6"/>
          </p:cNvCxnSpPr>
          <p:nvPr/>
        </p:nvCxnSpPr>
        <p:spPr>
          <a:xfrm flipV="1">
            <a:off x="5492896" y="2641644"/>
            <a:ext cx="1783080"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5581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par>
                          <p:cTn id="43" fill="hold">
                            <p:stCondLst>
                              <p:cond delay="500"/>
                            </p:stCondLst>
                            <p:childTnLst>
                              <p:par>
                                <p:cTn id="44" presetID="22" presetClass="entr" presetSubtype="1"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up)">
                                      <p:cBhvr>
                                        <p:cTn id="46" dur="500"/>
                                        <p:tgtEl>
                                          <p:spTgt spid="12"/>
                                        </p:tgtEl>
                                      </p:cBhvr>
                                    </p:animEffect>
                                  </p:childTnLst>
                                </p:cTn>
                              </p:par>
                            </p:childTnLst>
                          </p:cTn>
                        </p:par>
                        <p:par>
                          <p:cTn id="47" fill="hold">
                            <p:stCondLst>
                              <p:cond delay="1000"/>
                            </p:stCondLst>
                            <p:childTnLst>
                              <p:par>
                                <p:cTn id="48" presetID="22" presetClass="entr" presetSubtype="1" fill="hold" grpId="0" nodeType="after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wipe(up)">
                                      <p:cBhvr>
                                        <p:cTn id="5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2" grpId="0" animBg="1"/>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B20E2A-F2D8-419C-9FD1-95D26342647C}"/>
              </a:ext>
            </a:extLst>
          </p:cNvPr>
          <p:cNvSpPr/>
          <p:nvPr/>
        </p:nvSpPr>
        <p:spPr>
          <a:xfrm>
            <a:off x="6096000" y="0"/>
            <a:ext cx="6096000" cy="6588000"/>
          </a:xfrm>
          <a:prstGeom prst="rect">
            <a:avLst/>
          </a:prstGeom>
          <a:gradFill flip="none" rotWithShape="1">
            <a:gsLst>
              <a:gs pos="55000">
                <a:srgbClr val="B21266"/>
              </a:gs>
              <a:gs pos="30000">
                <a:srgbClr val="A3115D">
                  <a:lumMod val="100000"/>
                </a:srgbClr>
              </a:gs>
              <a:gs pos="100000">
                <a:srgbClr val="ED6D9B"/>
              </a:gs>
            </a:gsLst>
            <a:path path="circle">
              <a:fillToRect r="100000" b="100000"/>
            </a:path>
            <a:tileRect l="-100000" t="-100000"/>
          </a:gradFill>
          <a:ln>
            <a:noFill/>
          </a:ln>
        </p:spPr>
        <p:txBody>
          <a:bodyPr vert="horz" wrap="square" lIns="91440" tIns="45720" rIns="91440" bIns="45720" numCol="1" anchor="t" anchorCtr="0" compatLnSpc="1">
            <a:prstTxWarp prst="textNoShape">
              <a:avLst/>
            </a:prstTxWarp>
          </a:bodyPr>
          <a:lstStyle/>
          <a:p>
            <a:pPr marL="342900" indent="-342900" algn="just">
              <a:buFont typeface="Wingdings" panose="05000000000000000000" pitchFamily="2" charset="2"/>
              <a:buChar char="§"/>
            </a:pPr>
            <a:endParaRPr lang="en-US" sz="2400" dirty="0" smtClean="0">
              <a:solidFill>
                <a:schemeClr val="bg1"/>
              </a:solidFill>
            </a:endParaRPr>
          </a:p>
          <a:p>
            <a:pPr marL="342900" indent="-342900" algn="just">
              <a:buFont typeface="Wingdings" panose="05000000000000000000" pitchFamily="2" charset="2"/>
              <a:buChar char="§"/>
            </a:pPr>
            <a:r>
              <a:rPr lang="en-US" sz="2400" dirty="0">
                <a:solidFill>
                  <a:schemeClr val="bg1"/>
                </a:solidFill>
              </a:rPr>
              <a:t>A directed graph is strongly connected if there is a directed path from any vertex to every other vertex. </a:t>
            </a:r>
          </a:p>
          <a:p>
            <a:pPr marL="342900" indent="-342900" algn="just">
              <a:buFont typeface="Wingdings" panose="05000000000000000000" pitchFamily="2" charset="2"/>
              <a:buChar char="§"/>
            </a:pPr>
            <a:r>
              <a:rPr lang="en-US" sz="2400" dirty="0">
                <a:solidFill>
                  <a:schemeClr val="bg1"/>
                </a:solidFill>
              </a:rPr>
              <a:t>This is same as connectivity in an undirected graph, the only difference </a:t>
            </a:r>
            <a:r>
              <a:rPr lang="en-US" sz="2400" dirty="0" smtClean="0">
                <a:solidFill>
                  <a:schemeClr val="bg1"/>
                </a:solidFill>
              </a:rPr>
              <a:t>is strong </a:t>
            </a:r>
            <a:r>
              <a:rPr lang="en-US" sz="2400" dirty="0">
                <a:solidFill>
                  <a:schemeClr val="bg1"/>
                </a:solidFill>
              </a:rPr>
              <a:t>connectivity applies to directed graphs and there should be directed paths instead of just paths. </a:t>
            </a:r>
            <a:endParaRPr lang="en-US" sz="2400" dirty="0" smtClean="0">
              <a:solidFill>
                <a:schemeClr val="bg1"/>
              </a:solidFill>
            </a:endParaRPr>
          </a:p>
          <a:p>
            <a:pPr marL="342900" indent="-342900" algn="just">
              <a:buFont typeface="Wingdings" panose="05000000000000000000" pitchFamily="2" charset="2"/>
              <a:buChar char="§"/>
            </a:pPr>
            <a:r>
              <a:rPr lang="en-US" sz="2400" dirty="0" smtClean="0">
                <a:solidFill>
                  <a:schemeClr val="bg1"/>
                </a:solidFill>
              </a:rPr>
              <a:t>Similar </a:t>
            </a:r>
            <a:r>
              <a:rPr lang="en-US" sz="2400" dirty="0">
                <a:solidFill>
                  <a:schemeClr val="bg1"/>
                </a:solidFill>
              </a:rPr>
              <a:t>to connected components, a directed graph can be broken down into Strongly Connected Components.</a:t>
            </a:r>
          </a:p>
          <a:p>
            <a:pPr algn="just"/>
            <a:endParaRPr lang="en-US" sz="2800" dirty="0"/>
          </a:p>
        </p:txBody>
      </p:sp>
      <p:sp>
        <p:nvSpPr>
          <p:cNvPr id="5" name="TextBox 4"/>
          <p:cNvSpPr txBox="1"/>
          <p:nvPr/>
        </p:nvSpPr>
        <p:spPr>
          <a:xfrm>
            <a:off x="0" y="41036"/>
            <a:ext cx="6096000" cy="748923"/>
          </a:xfrm>
          <a:prstGeom prst="rect">
            <a:avLst/>
          </a:prstGeom>
          <a:noFill/>
        </p:spPr>
        <p:txBody>
          <a:bodyPr wrap="square" lIns="274320" rtlCol="0" anchor="ctr">
            <a:spAutoFit/>
          </a:bodyPr>
          <a:lstStyle/>
          <a:p>
            <a:pPr>
              <a:lnSpc>
                <a:spcPct val="150000"/>
              </a:lnSpc>
            </a:pPr>
            <a:r>
              <a:rPr lang="en-US" sz="3200" b="1" dirty="0">
                <a:solidFill>
                  <a:srgbClr val="424242"/>
                </a:solidFill>
              </a:rPr>
              <a:t>Connected Components</a:t>
            </a:r>
          </a:p>
        </p:txBody>
      </p:sp>
      <p:pic>
        <p:nvPicPr>
          <p:cNvPr id="7" name="Picture 2" descr="Image result for connected components in grap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675" y="1358154"/>
            <a:ext cx="4316708" cy="3815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35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125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Articulation Point</a:t>
            </a:r>
            <a:endParaRPr lang="en-US" dirty="0"/>
          </a:p>
        </p:txBody>
      </p:sp>
      <p:sp>
        <p:nvSpPr>
          <p:cNvPr id="3" name="Content Placeholder 2"/>
          <p:cNvSpPr>
            <a:spLocks noGrp="1"/>
          </p:cNvSpPr>
          <p:nvPr>
            <p:ph idx="1"/>
          </p:nvPr>
        </p:nvSpPr>
        <p:spPr/>
        <p:txBody>
          <a:bodyPr/>
          <a:lstStyle/>
          <a:p>
            <a:r>
              <a:rPr lang="en-IN" dirty="0"/>
              <a:t>An </a:t>
            </a:r>
            <a:r>
              <a:rPr lang="en-IN" b="1" dirty="0">
                <a:solidFill>
                  <a:srgbClr val="AD1457"/>
                </a:solidFill>
              </a:rPr>
              <a:t>articulation point </a:t>
            </a:r>
            <a:r>
              <a:rPr lang="en-IN" dirty="0"/>
              <a:t>in a connected graph is a </a:t>
            </a:r>
            <a:r>
              <a:rPr lang="en-IN" dirty="0" smtClean="0"/>
              <a:t>vertex, </a:t>
            </a:r>
            <a:r>
              <a:rPr lang="en-IN" dirty="0"/>
              <a:t>that if is deleted (and edges through it</a:t>
            </a:r>
            <a:r>
              <a:rPr lang="en-IN" dirty="0" smtClean="0"/>
              <a:t>) then </a:t>
            </a:r>
            <a:r>
              <a:rPr lang="en-IN" dirty="0"/>
              <a:t>disconnects the graph.</a:t>
            </a:r>
          </a:p>
          <a:p>
            <a:r>
              <a:rPr lang="en-IN" dirty="0"/>
              <a:t>It</a:t>
            </a:r>
            <a:r>
              <a:rPr lang="en-IN" b="1" dirty="0">
                <a:solidFill>
                  <a:schemeClr val="tx2"/>
                </a:solidFill>
              </a:rPr>
              <a:t> </a:t>
            </a:r>
            <a:r>
              <a:rPr lang="en-IN" dirty="0"/>
              <a:t>represent </a:t>
            </a:r>
            <a:r>
              <a:rPr lang="en-IN" dirty="0">
                <a:solidFill>
                  <a:srgbClr val="AD1457"/>
                </a:solidFill>
              </a:rPr>
              <a:t>vulnerabilities</a:t>
            </a:r>
            <a:r>
              <a:rPr lang="en-IN" dirty="0"/>
              <a:t> in a connected network, single points whose failure would </a:t>
            </a:r>
            <a:r>
              <a:rPr lang="en-IN" dirty="0">
                <a:solidFill>
                  <a:srgbClr val="AD1457"/>
                </a:solidFill>
              </a:rPr>
              <a:t>split </a:t>
            </a:r>
            <a:r>
              <a:rPr lang="en-IN" dirty="0"/>
              <a:t>network into two or more disconnected components.</a:t>
            </a:r>
          </a:p>
          <a:p>
            <a:r>
              <a:rPr lang="en-US" dirty="0"/>
              <a:t>For a disconnected undirected graph, an articulation point is </a:t>
            </a:r>
            <a:r>
              <a:rPr lang="en-US" dirty="0">
                <a:solidFill>
                  <a:srgbClr val="AD1457"/>
                </a:solidFill>
              </a:rPr>
              <a:t>a vertex removing </a:t>
            </a:r>
            <a:r>
              <a:rPr lang="en-US" dirty="0" smtClean="0">
                <a:solidFill>
                  <a:srgbClr val="AD1457"/>
                </a:solidFill>
              </a:rPr>
              <a:t>which </a:t>
            </a:r>
            <a:r>
              <a:rPr lang="en-US" dirty="0" smtClean="0"/>
              <a:t>will  </a:t>
            </a:r>
            <a:r>
              <a:rPr lang="en-US" dirty="0"/>
              <a:t>increases number of connected components.</a:t>
            </a:r>
          </a:p>
        </p:txBody>
      </p:sp>
      <p:sp>
        <p:nvSpPr>
          <p:cNvPr id="4" name="Oval 3"/>
          <p:cNvSpPr/>
          <p:nvPr/>
        </p:nvSpPr>
        <p:spPr>
          <a:xfrm>
            <a:off x="1094780" y="3653779"/>
            <a:ext cx="540000" cy="540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1</a:t>
            </a:r>
            <a:endParaRPr lang="en-IN" b="1" dirty="0"/>
          </a:p>
        </p:txBody>
      </p:sp>
      <p:sp>
        <p:nvSpPr>
          <p:cNvPr id="5" name="Oval 4"/>
          <p:cNvSpPr/>
          <p:nvPr/>
        </p:nvSpPr>
        <p:spPr>
          <a:xfrm>
            <a:off x="1094780" y="4791008"/>
            <a:ext cx="540000" cy="540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4</a:t>
            </a:r>
            <a:endParaRPr lang="en-IN" b="1" dirty="0"/>
          </a:p>
        </p:txBody>
      </p:sp>
      <p:sp>
        <p:nvSpPr>
          <p:cNvPr id="6" name="Oval 5"/>
          <p:cNvSpPr/>
          <p:nvPr/>
        </p:nvSpPr>
        <p:spPr>
          <a:xfrm>
            <a:off x="2354920" y="3653779"/>
            <a:ext cx="540000" cy="540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2</a:t>
            </a:r>
            <a:endParaRPr lang="en-IN" b="1" dirty="0"/>
          </a:p>
        </p:txBody>
      </p:sp>
      <p:sp>
        <p:nvSpPr>
          <p:cNvPr id="7" name="Oval 6"/>
          <p:cNvSpPr/>
          <p:nvPr/>
        </p:nvSpPr>
        <p:spPr>
          <a:xfrm>
            <a:off x="3615060" y="3653779"/>
            <a:ext cx="540000" cy="540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3</a:t>
            </a:r>
            <a:endParaRPr lang="en-IN" b="1" dirty="0"/>
          </a:p>
        </p:txBody>
      </p:sp>
      <p:sp>
        <p:nvSpPr>
          <p:cNvPr id="8" name="Oval 7"/>
          <p:cNvSpPr/>
          <p:nvPr/>
        </p:nvSpPr>
        <p:spPr>
          <a:xfrm>
            <a:off x="3617430" y="4791008"/>
            <a:ext cx="540000" cy="540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5</a:t>
            </a:r>
            <a:endParaRPr lang="en-IN" b="1" dirty="0"/>
          </a:p>
        </p:txBody>
      </p:sp>
      <p:cxnSp>
        <p:nvCxnSpPr>
          <p:cNvPr id="9" name="Straight Connector 8"/>
          <p:cNvCxnSpPr>
            <a:stCxn id="4" idx="6"/>
            <a:endCxn id="6" idx="2"/>
          </p:cNvCxnSpPr>
          <p:nvPr/>
        </p:nvCxnSpPr>
        <p:spPr>
          <a:xfrm>
            <a:off x="1634780" y="3923779"/>
            <a:ext cx="72014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6" idx="6"/>
            <a:endCxn id="7" idx="2"/>
          </p:cNvCxnSpPr>
          <p:nvPr/>
        </p:nvCxnSpPr>
        <p:spPr>
          <a:xfrm>
            <a:off x="2894920" y="3923779"/>
            <a:ext cx="72014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4" idx="4"/>
            <a:endCxn id="5" idx="0"/>
          </p:cNvCxnSpPr>
          <p:nvPr/>
        </p:nvCxnSpPr>
        <p:spPr>
          <a:xfrm>
            <a:off x="1364780" y="4193779"/>
            <a:ext cx="0" cy="59722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5" idx="6"/>
            <a:endCxn id="6" idx="3"/>
          </p:cNvCxnSpPr>
          <p:nvPr/>
        </p:nvCxnSpPr>
        <p:spPr>
          <a:xfrm flipV="1">
            <a:off x="1634780" y="4114698"/>
            <a:ext cx="799221" cy="94631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7" idx="4"/>
            <a:endCxn id="8" idx="0"/>
          </p:cNvCxnSpPr>
          <p:nvPr/>
        </p:nvCxnSpPr>
        <p:spPr>
          <a:xfrm>
            <a:off x="3885060" y="4193779"/>
            <a:ext cx="2370" cy="59722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5690686" y="3403172"/>
            <a:ext cx="540000" cy="540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1</a:t>
            </a:r>
            <a:endParaRPr lang="en-IN" b="1" dirty="0"/>
          </a:p>
        </p:txBody>
      </p:sp>
      <p:sp>
        <p:nvSpPr>
          <p:cNvPr id="15" name="Oval 14"/>
          <p:cNvSpPr/>
          <p:nvPr/>
        </p:nvSpPr>
        <p:spPr>
          <a:xfrm>
            <a:off x="5690686" y="4542724"/>
            <a:ext cx="540000" cy="540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2</a:t>
            </a:r>
            <a:endParaRPr lang="en-IN" b="1" dirty="0"/>
          </a:p>
        </p:txBody>
      </p:sp>
      <p:sp>
        <p:nvSpPr>
          <p:cNvPr id="16" name="Oval 15"/>
          <p:cNvSpPr/>
          <p:nvPr/>
        </p:nvSpPr>
        <p:spPr>
          <a:xfrm>
            <a:off x="6775826" y="4013831"/>
            <a:ext cx="540000" cy="540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3</a:t>
            </a:r>
            <a:endParaRPr lang="en-IN" b="1" dirty="0"/>
          </a:p>
        </p:txBody>
      </p:sp>
      <p:sp>
        <p:nvSpPr>
          <p:cNvPr id="17" name="Oval 16"/>
          <p:cNvSpPr/>
          <p:nvPr/>
        </p:nvSpPr>
        <p:spPr>
          <a:xfrm>
            <a:off x="7771918" y="3403172"/>
            <a:ext cx="540000" cy="540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5</a:t>
            </a:r>
            <a:endParaRPr lang="en-IN" b="1" dirty="0"/>
          </a:p>
        </p:txBody>
      </p:sp>
      <p:sp>
        <p:nvSpPr>
          <p:cNvPr id="18" name="Oval 17"/>
          <p:cNvSpPr/>
          <p:nvPr/>
        </p:nvSpPr>
        <p:spPr>
          <a:xfrm>
            <a:off x="8751189" y="4013831"/>
            <a:ext cx="540000" cy="540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7</a:t>
            </a:r>
            <a:endParaRPr lang="en-IN" b="1" dirty="0"/>
          </a:p>
        </p:txBody>
      </p:sp>
      <p:sp>
        <p:nvSpPr>
          <p:cNvPr id="19" name="Oval 18"/>
          <p:cNvSpPr/>
          <p:nvPr/>
        </p:nvSpPr>
        <p:spPr>
          <a:xfrm>
            <a:off x="7771918" y="4614732"/>
            <a:ext cx="540000" cy="540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6</a:t>
            </a:r>
            <a:endParaRPr lang="en-IN" b="1" dirty="0"/>
          </a:p>
        </p:txBody>
      </p:sp>
      <p:sp>
        <p:nvSpPr>
          <p:cNvPr id="20" name="Oval 19"/>
          <p:cNvSpPr/>
          <p:nvPr/>
        </p:nvSpPr>
        <p:spPr>
          <a:xfrm>
            <a:off x="6775826" y="5406820"/>
            <a:ext cx="540000" cy="5400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4</a:t>
            </a:r>
            <a:endParaRPr lang="en-IN" b="1" dirty="0"/>
          </a:p>
        </p:txBody>
      </p:sp>
      <p:cxnSp>
        <p:nvCxnSpPr>
          <p:cNvPr id="21" name="Straight Connector 20"/>
          <p:cNvCxnSpPr>
            <a:stCxn id="14" idx="6"/>
            <a:endCxn id="16" idx="1"/>
          </p:cNvCxnSpPr>
          <p:nvPr/>
        </p:nvCxnSpPr>
        <p:spPr>
          <a:xfrm>
            <a:off x="6230686" y="3673172"/>
            <a:ext cx="624221" cy="41974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4" idx="4"/>
            <a:endCxn id="15" idx="0"/>
          </p:cNvCxnSpPr>
          <p:nvPr/>
        </p:nvCxnSpPr>
        <p:spPr>
          <a:xfrm>
            <a:off x="5960686" y="3943172"/>
            <a:ext cx="0" cy="5995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5" idx="6"/>
            <a:endCxn id="16" idx="3"/>
          </p:cNvCxnSpPr>
          <p:nvPr/>
        </p:nvCxnSpPr>
        <p:spPr>
          <a:xfrm flipV="1">
            <a:off x="6230686" y="4474750"/>
            <a:ext cx="624221" cy="33797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6" idx="7"/>
            <a:endCxn id="17" idx="2"/>
          </p:cNvCxnSpPr>
          <p:nvPr/>
        </p:nvCxnSpPr>
        <p:spPr>
          <a:xfrm flipV="1">
            <a:off x="7236745" y="3673172"/>
            <a:ext cx="535173" cy="41974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6" idx="5"/>
            <a:endCxn id="19" idx="2"/>
          </p:cNvCxnSpPr>
          <p:nvPr/>
        </p:nvCxnSpPr>
        <p:spPr>
          <a:xfrm>
            <a:off x="7236745" y="4474750"/>
            <a:ext cx="535173" cy="40998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6" idx="4"/>
            <a:endCxn id="20" idx="0"/>
          </p:cNvCxnSpPr>
          <p:nvPr/>
        </p:nvCxnSpPr>
        <p:spPr>
          <a:xfrm>
            <a:off x="7045826" y="4553831"/>
            <a:ext cx="0" cy="85298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7" idx="6"/>
            <a:endCxn id="18" idx="1"/>
          </p:cNvCxnSpPr>
          <p:nvPr/>
        </p:nvCxnSpPr>
        <p:spPr>
          <a:xfrm>
            <a:off x="8311918" y="3673172"/>
            <a:ext cx="518352" cy="41974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9" idx="6"/>
            <a:endCxn id="18" idx="3"/>
          </p:cNvCxnSpPr>
          <p:nvPr/>
        </p:nvCxnSpPr>
        <p:spPr>
          <a:xfrm flipV="1">
            <a:off x="8311918" y="4474750"/>
            <a:ext cx="518352" cy="40998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112752" y="5655104"/>
            <a:ext cx="3024336" cy="461665"/>
          </a:xfrm>
          <a:prstGeom prst="rect">
            <a:avLst/>
          </a:prstGeom>
          <a:noFill/>
        </p:spPr>
        <p:txBody>
          <a:bodyPr wrap="square" rtlCol="0">
            <a:spAutoFit/>
          </a:bodyPr>
          <a:lstStyle/>
          <a:p>
            <a:r>
              <a:rPr lang="en-IN" sz="2400" dirty="0" smtClean="0"/>
              <a:t>Articulation Points: 2,3</a:t>
            </a:r>
            <a:endParaRPr lang="en-IN" dirty="0"/>
          </a:p>
        </p:txBody>
      </p:sp>
      <p:sp>
        <p:nvSpPr>
          <p:cNvPr id="30" name="TextBox 29"/>
          <p:cNvSpPr txBox="1"/>
          <p:nvPr/>
        </p:nvSpPr>
        <p:spPr>
          <a:xfrm>
            <a:off x="5671747" y="5996773"/>
            <a:ext cx="3024336" cy="461665"/>
          </a:xfrm>
          <a:prstGeom prst="rect">
            <a:avLst/>
          </a:prstGeom>
          <a:noFill/>
        </p:spPr>
        <p:txBody>
          <a:bodyPr wrap="square" rtlCol="0">
            <a:spAutoFit/>
          </a:bodyPr>
          <a:lstStyle/>
          <a:p>
            <a:r>
              <a:rPr lang="en-IN" sz="2400" dirty="0" smtClean="0"/>
              <a:t>Articulation Points: 3</a:t>
            </a:r>
            <a:endParaRPr lang="en-IN" dirty="0"/>
          </a:p>
        </p:txBody>
      </p:sp>
    </p:spTree>
    <p:extLst>
      <p:ext uri="{BB962C8B-B14F-4D97-AF65-F5344CB8AC3E}">
        <p14:creationId xmlns:p14="http://schemas.microsoft.com/office/powerpoint/2010/main" val="891374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par>
                                <p:cTn id="44" presetID="10" presetClass="entr" presetSubtype="0" fill="hold"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par>
                                <p:cTn id="47" presetID="10"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grpId="1" nodeType="clickEffect">
                                  <p:stCondLst>
                                    <p:cond delay="0"/>
                                  </p:stCondLst>
                                  <p:childTnLst>
                                    <p:animEffect transition="out" filter="fade">
                                      <p:cBhvr>
                                        <p:cTn id="53" dur="500"/>
                                        <p:tgtEl>
                                          <p:spTgt spid="6"/>
                                        </p:tgtEl>
                                      </p:cBhvr>
                                    </p:animEffect>
                                    <p:set>
                                      <p:cBhvr>
                                        <p:cTn id="54" dur="1" fill="hold">
                                          <p:stCondLst>
                                            <p:cond delay="499"/>
                                          </p:stCondLst>
                                        </p:cTn>
                                        <p:tgtEl>
                                          <p:spTgt spid="6"/>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2" nodeType="click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fade">
                                      <p:cBhvr>
                                        <p:cTn id="59" dur="500"/>
                                        <p:tgtEl>
                                          <p:spTgt spid="6"/>
                                        </p:tgtEl>
                                      </p:cBhvr>
                                    </p:animEffect>
                                  </p:childTnLst>
                                </p:cTn>
                              </p:par>
                              <p:par>
                                <p:cTn id="60" presetID="1" presetClass="emph" presetSubtype="2" fill="hold" nodeType="withEffect">
                                  <p:stCondLst>
                                    <p:cond delay="0"/>
                                  </p:stCondLst>
                                  <p:childTnLst>
                                    <p:animClr clrSpc="rgb" dir="cw">
                                      <p:cBhvr>
                                        <p:cTn id="61" dur="10" fill="hold"/>
                                        <p:tgtEl>
                                          <p:spTgt spid="6"/>
                                        </p:tgtEl>
                                        <p:attrNameLst>
                                          <p:attrName>fillcolor</p:attrName>
                                        </p:attrNameLst>
                                      </p:cBhvr>
                                      <p:to>
                                        <a:schemeClr val="accent2"/>
                                      </p:to>
                                    </p:animClr>
                                    <p:set>
                                      <p:cBhvr>
                                        <p:cTn id="62" dur="10" fill="hold"/>
                                        <p:tgtEl>
                                          <p:spTgt spid="6"/>
                                        </p:tgtEl>
                                        <p:attrNameLst>
                                          <p:attrName>fill.type</p:attrName>
                                        </p:attrNameLst>
                                      </p:cBhvr>
                                      <p:to>
                                        <p:strVal val="solid"/>
                                      </p:to>
                                    </p:set>
                                    <p:set>
                                      <p:cBhvr>
                                        <p:cTn id="63" dur="10" fill="hold"/>
                                        <p:tgtEl>
                                          <p:spTgt spid="6"/>
                                        </p:tgtEl>
                                        <p:attrNameLst>
                                          <p:attrName>fill.on</p:attrName>
                                        </p:attrNameLst>
                                      </p:cBhvr>
                                      <p:to>
                                        <p:strVal val="true"/>
                                      </p:to>
                                    </p:se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grpId="1" nodeType="clickEffect">
                                  <p:stCondLst>
                                    <p:cond delay="0"/>
                                  </p:stCondLst>
                                  <p:childTnLst>
                                    <p:animEffect transition="out" filter="fade">
                                      <p:cBhvr>
                                        <p:cTn id="67" dur="500"/>
                                        <p:tgtEl>
                                          <p:spTgt spid="7"/>
                                        </p:tgtEl>
                                      </p:cBhvr>
                                    </p:animEffect>
                                    <p:set>
                                      <p:cBhvr>
                                        <p:cTn id="68" dur="1" fill="hold">
                                          <p:stCondLst>
                                            <p:cond delay="499"/>
                                          </p:stCondLst>
                                        </p:cTn>
                                        <p:tgtEl>
                                          <p:spTgt spid="7"/>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2" nodeType="click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fade">
                                      <p:cBhvr>
                                        <p:cTn id="73" dur="500"/>
                                        <p:tgtEl>
                                          <p:spTgt spid="7"/>
                                        </p:tgtEl>
                                      </p:cBhvr>
                                    </p:animEffect>
                                  </p:childTnLst>
                                </p:cTn>
                              </p:par>
                              <p:par>
                                <p:cTn id="74" presetID="1" presetClass="emph" presetSubtype="2" fill="hold" nodeType="withEffect">
                                  <p:stCondLst>
                                    <p:cond delay="0"/>
                                  </p:stCondLst>
                                  <p:childTnLst>
                                    <p:animClr clrSpc="rgb" dir="cw">
                                      <p:cBhvr>
                                        <p:cTn id="75" dur="10" fill="hold"/>
                                        <p:tgtEl>
                                          <p:spTgt spid="7"/>
                                        </p:tgtEl>
                                        <p:attrNameLst>
                                          <p:attrName>fillcolor</p:attrName>
                                        </p:attrNameLst>
                                      </p:cBhvr>
                                      <p:to>
                                        <a:schemeClr val="accent2"/>
                                      </p:to>
                                    </p:animClr>
                                    <p:set>
                                      <p:cBhvr>
                                        <p:cTn id="76" dur="10" fill="hold"/>
                                        <p:tgtEl>
                                          <p:spTgt spid="7"/>
                                        </p:tgtEl>
                                        <p:attrNameLst>
                                          <p:attrName>fill.type</p:attrName>
                                        </p:attrNameLst>
                                      </p:cBhvr>
                                      <p:to>
                                        <p:strVal val="solid"/>
                                      </p:to>
                                    </p:set>
                                    <p:set>
                                      <p:cBhvr>
                                        <p:cTn id="77" dur="10" fill="hold"/>
                                        <p:tgtEl>
                                          <p:spTgt spid="7"/>
                                        </p:tgtEl>
                                        <p:attrNameLst>
                                          <p:attrName>fill.on</p:attrName>
                                        </p:attrNameLst>
                                      </p:cBhvr>
                                      <p:to>
                                        <p:strVal val="tru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29"/>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4"/>
                                        </p:tgtEl>
                                        <p:attrNameLst>
                                          <p:attrName>style.visibility</p:attrName>
                                        </p:attrNameLst>
                                      </p:cBhvr>
                                      <p:to>
                                        <p:strVal val="visible"/>
                                      </p:to>
                                    </p:set>
                                    <p:animEffect transition="in" filter="fade">
                                      <p:cBhvr>
                                        <p:cTn id="86" dur="500"/>
                                        <p:tgtEl>
                                          <p:spTgt spid="1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5"/>
                                        </p:tgtEl>
                                        <p:attrNameLst>
                                          <p:attrName>style.visibility</p:attrName>
                                        </p:attrNameLst>
                                      </p:cBhvr>
                                      <p:to>
                                        <p:strVal val="visible"/>
                                      </p:to>
                                    </p:set>
                                    <p:animEffect transition="in" filter="fade">
                                      <p:cBhvr>
                                        <p:cTn id="89" dur="500"/>
                                        <p:tgtEl>
                                          <p:spTgt spid="1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6"/>
                                        </p:tgtEl>
                                        <p:attrNameLst>
                                          <p:attrName>style.visibility</p:attrName>
                                        </p:attrNameLst>
                                      </p:cBhvr>
                                      <p:to>
                                        <p:strVal val="visible"/>
                                      </p:to>
                                    </p:set>
                                    <p:animEffect transition="in" filter="fade">
                                      <p:cBhvr>
                                        <p:cTn id="92" dur="500"/>
                                        <p:tgtEl>
                                          <p:spTgt spid="16"/>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7"/>
                                        </p:tgtEl>
                                        <p:attrNameLst>
                                          <p:attrName>style.visibility</p:attrName>
                                        </p:attrNameLst>
                                      </p:cBhvr>
                                      <p:to>
                                        <p:strVal val="visible"/>
                                      </p:to>
                                    </p:set>
                                    <p:animEffect transition="in" filter="fade">
                                      <p:cBhvr>
                                        <p:cTn id="95" dur="500"/>
                                        <p:tgtEl>
                                          <p:spTgt spid="17"/>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8"/>
                                        </p:tgtEl>
                                        <p:attrNameLst>
                                          <p:attrName>style.visibility</p:attrName>
                                        </p:attrNameLst>
                                      </p:cBhvr>
                                      <p:to>
                                        <p:strVal val="visible"/>
                                      </p:to>
                                    </p:set>
                                    <p:animEffect transition="in" filter="fade">
                                      <p:cBhvr>
                                        <p:cTn id="98" dur="500"/>
                                        <p:tgtEl>
                                          <p:spTgt spid="18"/>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9"/>
                                        </p:tgtEl>
                                        <p:attrNameLst>
                                          <p:attrName>style.visibility</p:attrName>
                                        </p:attrNameLst>
                                      </p:cBhvr>
                                      <p:to>
                                        <p:strVal val="visible"/>
                                      </p:to>
                                    </p:set>
                                    <p:animEffect transition="in" filter="fade">
                                      <p:cBhvr>
                                        <p:cTn id="101" dur="500"/>
                                        <p:tgtEl>
                                          <p:spTgt spid="19"/>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0"/>
                                        </p:tgtEl>
                                        <p:attrNameLst>
                                          <p:attrName>style.visibility</p:attrName>
                                        </p:attrNameLst>
                                      </p:cBhvr>
                                      <p:to>
                                        <p:strVal val="visible"/>
                                      </p:to>
                                    </p:set>
                                    <p:animEffect transition="in" filter="fade">
                                      <p:cBhvr>
                                        <p:cTn id="104" dur="500"/>
                                        <p:tgtEl>
                                          <p:spTgt spid="20"/>
                                        </p:tgtEl>
                                      </p:cBhvr>
                                    </p:animEffect>
                                  </p:childTnLst>
                                </p:cTn>
                              </p:par>
                              <p:par>
                                <p:cTn id="105" presetID="10" presetClass="entr" presetSubtype="0" fill="hold" nodeType="withEffect">
                                  <p:stCondLst>
                                    <p:cond delay="0"/>
                                  </p:stCondLst>
                                  <p:childTnLst>
                                    <p:set>
                                      <p:cBhvr>
                                        <p:cTn id="106" dur="1" fill="hold">
                                          <p:stCondLst>
                                            <p:cond delay="0"/>
                                          </p:stCondLst>
                                        </p:cTn>
                                        <p:tgtEl>
                                          <p:spTgt spid="21"/>
                                        </p:tgtEl>
                                        <p:attrNameLst>
                                          <p:attrName>style.visibility</p:attrName>
                                        </p:attrNameLst>
                                      </p:cBhvr>
                                      <p:to>
                                        <p:strVal val="visible"/>
                                      </p:to>
                                    </p:set>
                                    <p:animEffect transition="in" filter="fade">
                                      <p:cBhvr>
                                        <p:cTn id="107" dur="500"/>
                                        <p:tgtEl>
                                          <p:spTgt spid="21"/>
                                        </p:tgtEl>
                                      </p:cBhvr>
                                    </p:animEffect>
                                  </p:childTnLst>
                                </p:cTn>
                              </p:par>
                              <p:par>
                                <p:cTn id="108" presetID="10" presetClass="entr" presetSubtype="0" fill="hold" nodeType="withEffect">
                                  <p:stCondLst>
                                    <p:cond delay="0"/>
                                  </p:stCondLst>
                                  <p:childTnLst>
                                    <p:set>
                                      <p:cBhvr>
                                        <p:cTn id="109" dur="1" fill="hold">
                                          <p:stCondLst>
                                            <p:cond delay="0"/>
                                          </p:stCondLst>
                                        </p:cTn>
                                        <p:tgtEl>
                                          <p:spTgt spid="22"/>
                                        </p:tgtEl>
                                        <p:attrNameLst>
                                          <p:attrName>style.visibility</p:attrName>
                                        </p:attrNameLst>
                                      </p:cBhvr>
                                      <p:to>
                                        <p:strVal val="visible"/>
                                      </p:to>
                                    </p:set>
                                    <p:animEffect transition="in" filter="fade">
                                      <p:cBhvr>
                                        <p:cTn id="110" dur="500"/>
                                        <p:tgtEl>
                                          <p:spTgt spid="22"/>
                                        </p:tgtEl>
                                      </p:cBhvr>
                                    </p:animEffect>
                                  </p:childTnLst>
                                </p:cTn>
                              </p:par>
                              <p:par>
                                <p:cTn id="111" presetID="10" presetClass="entr" presetSubtype="0" fill="hold" nodeType="withEffect">
                                  <p:stCondLst>
                                    <p:cond delay="0"/>
                                  </p:stCondLst>
                                  <p:childTnLst>
                                    <p:set>
                                      <p:cBhvr>
                                        <p:cTn id="112" dur="1" fill="hold">
                                          <p:stCondLst>
                                            <p:cond delay="0"/>
                                          </p:stCondLst>
                                        </p:cTn>
                                        <p:tgtEl>
                                          <p:spTgt spid="23"/>
                                        </p:tgtEl>
                                        <p:attrNameLst>
                                          <p:attrName>style.visibility</p:attrName>
                                        </p:attrNameLst>
                                      </p:cBhvr>
                                      <p:to>
                                        <p:strVal val="visible"/>
                                      </p:to>
                                    </p:set>
                                    <p:animEffect transition="in" filter="fade">
                                      <p:cBhvr>
                                        <p:cTn id="113" dur="500"/>
                                        <p:tgtEl>
                                          <p:spTgt spid="23"/>
                                        </p:tgtEl>
                                      </p:cBhvr>
                                    </p:animEffect>
                                  </p:childTnLst>
                                </p:cTn>
                              </p:par>
                              <p:par>
                                <p:cTn id="114" presetID="10" presetClass="entr" presetSubtype="0" fill="hold" nodeType="withEffect">
                                  <p:stCondLst>
                                    <p:cond delay="0"/>
                                  </p:stCondLst>
                                  <p:childTnLst>
                                    <p:set>
                                      <p:cBhvr>
                                        <p:cTn id="115" dur="1" fill="hold">
                                          <p:stCondLst>
                                            <p:cond delay="0"/>
                                          </p:stCondLst>
                                        </p:cTn>
                                        <p:tgtEl>
                                          <p:spTgt spid="24"/>
                                        </p:tgtEl>
                                        <p:attrNameLst>
                                          <p:attrName>style.visibility</p:attrName>
                                        </p:attrNameLst>
                                      </p:cBhvr>
                                      <p:to>
                                        <p:strVal val="visible"/>
                                      </p:to>
                                    </p:set>
                                    <p:animEffect transition="in" filter="fade">
                                      <p:cBhvr>
                                        <p:cTn id="116" dur="500"/>
                                        <p:tgtEl>
                                          <p:spTgt spid="24"/>
                                        </p:tgtEl>
                                      </p:cBhvr>
                                    </p:animEffect>
                                  </p:childTnLst>
                                </p:cTn>
                              </p:par>
                              <p:par>
                                <p:cTn id="117" presetID="10" presetClass="entr" presetSubtype="0" fill="hold" nodeType="withEffect">
                                  <p:stCondLst>
                                    <p:cond delay="0"/>
                                  </p:stCondLst>
                                  <p:childTnLst>
                                    <p:set>
                                      <p:cBhvr>
                                        <p:cTn id="118" dur="1" fill="hold">
                                          <p:stCondLst>
                                            <p:cond delay="0"/>
                                          </p:stCondLst>
                                        </p:cTn>
                                        <p:tgtEl>
                                          <p:spTgt spid="25"/>
                                        </p:tgtEl>
                                        <p:attrNameLst>
                                          <p:attrName>style.visibility</p:attrName>
                                        </p:attrNameLst>
                                      </p:cBhvr>
                                      <p:to>
                                        <p:strVal val="visible"/>
                                      </p:to>
                                    </p:set>
                                    <p:animEffect transition="in" filter="fade">
                                      <p:cBhvr>
                                        <p:cTn id="119" dur="500"/>
                                        <p:tgtEl>
                                          <p:spTgt spid="25"/>
                                        </p:tgtEl>
                                      </p:cBhvr>
                                    </p:animEffect>
                                  </p:childTnLst>
                                </p:cTn>
                              </p:par>
                              <p:par>
                                <p:cTn id="120" presetID="10" presetClass="entr" presetSubtype="0" fill="hold" nodeType="withEffect">
                                  <p:stCondLst>
                                    <p:cond delay="0"/>
                                  </p:stCondLst>
                                  <p:childTnLst>
                                    <p:set>
                                      <p:cBhvr>
                                        <p:cTn id="121" dur="1" fill="hold">
                                          <p:stCondLst>
                                            <p:cond delay="0"/>
                                          </p:stCondLst>
                                        </p:cTn>
                                        <p:tgtEl>
                                          <p:spTgt spid="26"/>
                                        </p:tgtEl>
                                        <p:attrNameLst>
                                          <p:attrName>style.visibility</p:attrName>
                                        </p:attrNameLst>
                                      </p:cBhvr>
                                      <p:to>
                                        <p:strVal val="visible"/>
                                      </p:to>
                                    </p:set>
                                    <p:animEffect transition="in" filter="fade">
                                      <p:cBhvr>
                                        <p:cTn id="122" dur="500"/>
                                        <p:tgtEl>
                                          <p:spTgt spid="26"/>
                                        </p:tgtEl>
                                      </p:cBhvr>
                                    </p:animEffect>
                                  </p:childTnLst>
                                </p:cTn>
                              </p:par>
                              <p:par>
                                <p:cTn id="123" presetID="10" presetClass="entr" presetSubtype="0" fill="hold" nodeType="withEffect">
                                  <p:stCondLst>
                                    <p:cond delay="0"/>
                                  </p:stCondLst>
                                  <p:childTnLst>
                                    <p:set>
                                      <p:cBhvr>
                                        <p:cTn id="124" dur="1" fill="hold">
                                          <p:stCondLst>
                                            <p:cond delay="0"/>
                                          </p:stCondLst>
                                        </p:cTn>
                                        <p:tgtEl>
                                          <p:spTgt spid="27"/>
                                        </p:tgtEl>
                                        <p:attrNameLst>
                                          <p:attrName>style.visibility</p:attrName>
                                        </p:attrNameLst>
                                      </p:cBhvr>
                                      <p:to>
                                        <p:strVal val="visible"/>
                                      </p:to>
                                    </p:set>
                                    <p:animEffect transition="in" filter="fade">
                                      <p:cBhvr>
                                        <p:cTn id="125" dur="500"/>
                                        <p:tgtEl>
                                          <p:spTgt spid="27"/>
                                        </p:tgtEl>
                                      </p:cBhvr>
                                    </p:animEffect>
                                  </p:childTnLst>
                                </p:cTn>
                              </p:par>
                              <p:par>
                                <p:cTn id="126" presetID="10" presetClass="entr" presetSubtype="0" fill="hold" nodeType="withEffect">
                                  <p:stCondLst>
                                    <p:cond delay="0"/>
                                  </p:stCondLst>
                                  <p:childTnLst>
                                    <p:set>
                                      <p:cBhvr>
                                        <p:cTn id="127" dur="1" fill="hold">
                                          <p:stCondLst>
                                            <p:cond delay="0"/>
                                          </p:stCondLst>
                                        </p:cTn>
                                        <p:tgtEl>
                                          <p:spTgt spid="28"/>
                                        </p:tgtEl>
                                        <p:attrNameLst>
                                          <p:attrName>style.visibility</p:attrName>
                                        </p:attrNameLst>
                                      </p:cBhvr>
                                      <p:to>
                                        <p:strVal val="visible"/>
                                      </p:to>
                                    </p:set>
                                    <p:animEffect transition="in" filter="fade">
                                      <p:cBhvr>
                                        <p:cTn id="128" dur="500"/>
                                        <p:tgtEl>
                                          <p:spTgt spid="28"/>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xit" presetSubtype="0" fill="hold" grpId="1" nodeType="clickEffect">
                                  <p:stCondLst>
                                    <p:cond delay="0"/>
                                  </p:stCondLst>
                                  <p:childTnLst>
                                    <p:animEffect transition="out" filter="fade">
                                      <p:cBhvr>
                                        <p:cTn id="132" dur="500"/>
                                        <p:tgtEl>
                                          <p:spTgt spid="16"/>
                                        </p:tgtEl>
                                      </p:cBhvr>
                                    </p:animEffect>
                                    <p:set>
                                      <p:cBhvr>
                                        <p:cTn id="133" dur="1" fill="hold">
                                          <p:stCondLst>
                                            <p:cond delay="499"/>
                                          </p:stCondLst>
                                        </p:cTn>
                                        <p:tgtEl>
                                          <p:spTgt spid="16"/>
                                        </p:tgtEl>
                                        <p:attrNameLst>
                                          <p:attrName>style.visibility</p:attrName>
                                        </p:attrNameLst>
                                      </p:cBhvr>
                                      <p:to>
                                        <p:strVal val="hidden"/>
                                      </p:to>
                                    </p:se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2" nodeType="clickEffect">
                                  <p:stCondLst>
                                    <p:cond delay="0"/>
                                  </p:stCondLst>
                                  <p:childTnLst>
                                    <p:set>
                                      <p:cBhvr>
                                        <p:cTn id="137" dur="1" fill="hold">
                                          <p:stCondLst>
                                            <p:cond delay="0"/>
                                          </p:stCondLst>
                                        </p:cTn>
                                        <p:tgtEl>
                                          <p:spTgt spid="16"/>
                                        </p:tgtEl>
                                        <p:attrNameLst>
                                          <p:attrName>style.visibility</p:attrName>
                                        </p:attrNameLst>
                                      </p:cBhvr>
                                      <p:to>
                                        <p:strVal val="visible"/>
                                      </p:to>
                                    </p:set>
                                    <p:animEffect transition="in" filter="fade">
                                      <p:cBhvr>
                                        <p:cTn id="138" dur="500"/>
                                        <p:tgtEl>
                                          <p:spTgt spid="16"/>
                                        </p:tgtEl>
                                      </p:cBhvr>
                                    </p:animEffect>
                                  </p:childTnLst>
                                </p:cTn>
                              </p:par>
                              <p:par>
                                <p:cTn id="139" presetID="1" presetClass="emph" presetSubtype="2" fill="hold" nodeType="withEffect">
                                  <p:stCondLst>
                                    <p:cond delay="0"/>
                                  </p:stCondLst>
                                  <p:childTnLst>
                                    <p:animClr clrSpc="rgb" dir="cw">
                                      <p:cBhvr>
                                        <p:cTn id="140" dur="10" fill="hold"/>
                                        <p:tgtEl>
                                          <p:spTgt spid="16"/>
                                        </p:tgtEl>
                                        <p:attrNameLst>
                                          <p:attrName>fillcolor</p:attrName>
                                        </p:attrNameLst>
                                      </p:cBhvr>
                                      <p:to>
                                        <a:schemeClr val="accent2"/>
                                      </p:to>
                                    </p:animClr>
                                    <p:set>
                                      <p:cBhvr>
                                        <p:cTn id="141" dur="10" fill="hold"/>
                                        <p:tgtEl>
                                          <p:spTgt spid="16"/>
                                        </p:tgtEl>
                                        <p:attrNameLst>
                                          <p:attrName>fill.type</p:attrName>
                                        </p:attrNameLst>
                                      </p:cBhvr>
                                      <p:to>
                                        <p:strVal val="solid"/>
                                      </p:to>
                                    </p:set>
                                    <p:set>
                                      <p:cBhvr>
                                        <p:cTn id="142" dur="10" fill="hold"/>
                                        <p:tgtEl>
                                          <p:spTgt spid="16"/>
                                        </p:tgtEl>
                                        <p:attrNameLst>
                                          <p:attrName>fill.on</p:attrName>
                                        </p:attrNameLst>
                                      </p:cBhvr>
                                      <p:to>
                                        <p:strVal val="tru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P spid="6" grpId="2" animBg="1"/>
      <p:bldP spid="7" grpId="0" animBg="1"/>
      <p:bldP spid="7" grpId="1" animBg="1"/>
      <p:bldP spid="7" grpId="2" animBg="1"/>
      <p:bldP spid="8" grpId="0" animBg="1"/>
      <p:bldP spid="14" grpId="0" animBg="1"/>
      <p:bldP spid="15" grpId="0" animBg="1"/>
      <p:bldP spid="16" grpId="0" animBg="1"/>
      <p:bldP spid="16" grpId="1" animBg="1"/>
      <p:bldP spid="16" grpId="2" animBg="1"/>
      <p:bldP spid="17" grpId="0" animBg="1"/>
      <p:bldP spid="18" grpId="0" animBg="1"/>
      <p:bldP spid="19" grpId="0" animBg="1"/>
      <p:bldP spid="20" grpId="0" animBg="1"/>
      <p:bldP spid="29" grpId="0"/>
      <p:bldP spid="3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9EBF344-4A7B-4C4A-AF6D-6441BD040AB3}"/>
              </a:ext>
            </a:extLst>
          </p:cNvPr>
          <p:cNvCxnSpPr>
            <a:cxnSpLocks/>
          </p:cNvCxnSpPr>
          <p:nvPr/>
        </p:nvCxnSpPr>
        <p:spPr>
          <a:xfrm>
            <a:off x="1191446" y="-17287"/>
            <a:ext cx="0" cy="54864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BD1E24D-7739-4C4F-8234-2614FB54ADBC}"/>
              </a:ext>
            </a:extLst>
          </p:cNvPr>
          <p:cNvSpPr/>
          <p:nvPr/>
        </p:nvSpPr>
        <p:spPr>
          <a:xfrm>
            <a:off x="954165" y="534989"/>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id="{F34260FD-CAA3-43A0-977C-7E4B57013872}"/>
              </a:ext>
            </a:extLst>
          </p:cNvPr>
          <p:cNvCxnSpPr>
            <a:cxnSpLocks/>
            <a:stCxn id="6" idx="4"/>
          </p:cNvCxnSpPr>
          <p:nvPr/>
        </p:nvCxnSpPr>
        <p:spPr>
          <a:xfrm>
            <a:off x="1191446" y="1009551"/>
            <a:ext cx="0" cy="50292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A2F9A4-6988-4274-8384-12496EC9D59D}"/>
              </a:ext>
            </a:extLst>
          </p:cNvPr>
          <p:cNvSpPr txBox="1"/>
          <p:nvPr/>
        </p:nvSpPr>
        <p:spPr>
          <a:xfrm>
            <a:off x="1512751" y="530001"/>
            <a:ext cx="6824426" cy="3600986"/>
          </a:xfrm>
          <a:prstGeom prst="rect">
            <a:avLst/>
          </a:prstGeom>
          <a:noFill/>
        </p:spPr>
        <p:txBody>
          <a:bodyPr wrap="square" rtlCol="0">
            <a:spAutoFit/>
          </a:bodyPr>
          <a:lstStyle/>
          <a:p>
            <a:r>
              <a:rPr lang="en-US" sz="2400" b="1" dirty="0">
                <a:solidFill>
                  <a:srgbClr val="AD1457"/>
                </a:solidFill>
              </a:rPr>
              <a:t>Outline</a:t>
            </a:r>
          </a:p>
          <a:p>
            <a:pPr marL="800100" lvl="1" indent="-342900">
              <a:spcBef>
                <a:spcPts val="1200"/>
              </a:spcBef>
              <a:buClr>
                <a:srgbClr val="424242"/>
              </a:buClr>
              <a:buFont typeface="Wingdings" panose="05000000000000000000" pitchFamily="2" charset="2"/>
              <a:buChar char="§"/>
            </a:pPr>
            <a:r>
              <a:rPr lang="en-US" sz="2400" dirty="0" smtClean="0">
                <a:solidFill>
                  <a:srgbClr val="424242"/>
                </a:solidFill>
              </a:rPr>
              <a:t>Backtracking</a:t>
            </a:r>
          </a:p>
          <a:p>
            <a:pPr marL="800100" lvl="1" indent="-342900">
              <a:spcBef>
                <a:spcPts val="1200"/>
              </a:spcBef>
              <a:buClr>
                <a:srgbClr val="424242"/>
              </a:buClr>
              <a:buFont typeface="Wingdings" panose="05000000000000000000" pitchFamily="2" charset="2"/>
              <a:buChar char="§"/>
            </a:pPr>
            <a:r>
              <a:rPr lang="en-US" sz="2400" dirty="0" smtClean="0">
                <a:solidFill>
                  <a:srgbClr val="424242"/>
                </a:solidFill>
              </a:rPr>
              <a:t>The N - </a:t>
            </a:r>
            <a:r>
              <a:rPr lang="en-US" sz="2400" dirty="0">
                <a:solidFill>
                  <a:srgbClr val="424242"/>
                </a:solidFill>
              </a:rPr>
              <a:t>queens problem </a:t>
            </a:r>
            <a:endParaRPr lang="en-US" sz="2400" dirty="0" smtClean="0">
              <a:solidFill>
                <a:srgbClr val="424242"/>
              </a:solidFill>
            </a:endParaRPr>
          </a:p>
          <a:p>
            <a:pPr marL="800100" lvl="1" indent="-342900">
              <a:spcBef>
                <a:spcPts val="1200"/>
              </a:spcBef>
              <a:buClr>
                <a:srgbClr val="424242"/>
              </a:buClr>
              <a:buFont typeface="Wingdings" panose="05000000000000000000" pitchFamily="2" charset="2"/>
              <a:buChar char="§"/>
            </a:pPr>
            <a:r>
              <a:rPr lang="en-US" sz="2400" dirty="0" smtClean="0">
                <a:solidFill>
                  <a:srgbClr val="424242"/>
                </a:solidFill>
              </a:rPr>
              <a:t>Branch &amp; Bound</a:t>
            </a:r>
            <a:endParaRPr lang="en-US" sz="2400" dirty="0">
              <a:solidFill>
                <a:srgbClr val="424242"/>
              </a:solidFill>
            </a:endParaRPr>
          </a:p>
          <a:p>
            <a:pPr marL="800100" lvl="1" indent="-342900">
              <a:spcBef>
                <a:spcPts val="1200"/>
              </a:spcBef>
              <a:buClr>
                <a:srgbClr val="424242"/>
              </a:buClr>
              <a:buFont typeface="Wingdings" panose="05000000000000000000" pitchFamily="2" charset="2"/>
              <a:buChar char="§"/>
            </a:pPr>
            <a:r>
              <a:rPr lang="en-US" sz="2400" dirty="0">
                <a:solidFill>
                  <a:srgbClr val="424242"/>
                </a:solidFill>
              </a:rPr>
              <a:t>Knapsack problem</a:t>
            </a:r>
          </a:p>
          <a:p>
            <a:pPr marL="800100" lvl="1" indent="-342900">
              <a:spcBef>
                <a:spcPts val="1200"/>
              </a:spcBef>
              <a:buClr>
                <a:srgbClr val="424242"/>
              </a:buClr>
              <a:buFont typeface="Wingdings" panose="05000000000000000000" pitchFamily="2" charset="2"/>
              <a:buChar char="§"/>
            </a:pPr>
            <a:r>
              <a:rPr lang="en-US" sz="2400" dirty="0">
                <a:solidFill>
                  <a:srgbClr val="424242"/>
                </a:solidFill>
              </a:rPr>
              <a:t>Travelling Salesman problem</a:t>
            </a:r>
          </a:p>
          <a:p>
            <a:pPr marL="800100" lvl="1" indent="-342900">
              <a:spcBef>
                <a:spcPts val="1200"/>
              </a:spcBef>
              <a:buClr>
                <a:srgbClr val="424242"/>
              </a:buClr>
              <a:buFont typeface="Wingdings" panose="05000000000000000000" pitchFamily="2" charset="2"/>
              <a:buChar char="§"/>
            </a:pPr>
            <a:r>
              <a:rPr lang="en-US" sz="2400" dirty="0">
                <a:solidFill>
                  <a:srgbClr val="424242"/>
                </a:solidFill>
              </a:rPr>
              <a:t>Minimax principle </a:t>
            </a:r>
          </a:p>
        </p:txBody>
      </p:sp>
    </p:spTree>
    <p:extLst>
      <p:ext uri="{BB962C8B-B14F-4D97-AF65-F5344CB8AC3E}">
        <p14:creationId xmlns:p14="http://schemas.microsoft.com/office/powerpoint/2010/main" val="7321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9">
                                            <p:txEl>
                                              <p:pRg st="1" end="1"/>
                                            </p:txEl>
                                          </p:spTgt>
                                        </p:tgtEl>
                                        <p:attrNameLst>
                                          <p:attrName>style.visibility</p:attrName>
                                        </p:attrNameLst>
                                      </p:cBhvr>
                                      <p:to>
                                        <p:strVal val="visible"/>
                                      </p:to>
                                    </p:set>
                                    <p:animEffect transition="in" filter="fade">
                                      <p:cBhvr>
                                        <p:cTn id="27" dur="500"/>
                                        <p:tgtEl>
                                          <p:spTgt spid="9">
                                            <p:txEl>
                                              <p:pRg st="1" end="1"/>
                                            </p:txEl>
                                          </p:spTgt>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animEffect transition="in" filter="fade">
                                      <p:cBhvr>
                                        <p:cTn id="31" dur="500"/>
                                        <p:tgtEl>
                                          <p:spTgt spid="9">
                                            <p:txEl>
                                              <p:pRg st="2" end="2"/>
                                            </p:txEl>
                                          </p:spTgt>
                                        </p:tgtEl>
                                      </p:cBhvr>
                                    </p:animEffect>
                                  </p:childTnLst>
                                </p:cTn>
                              </p:par>
                            </p:childTnLst>
                          </p:cTn>
                        </p:par>
                        <p:par>
                          <p:cTn id="32" fill="hold">
                            <p:stCondLst>
                              <p:cond delay="2500"/>
                            </p:stCondLst>
                            <p:childTnLst>
                              <p:par>
                                <p:cTn id="33" presetID="10" presetClass="entr" presetSubtype="0" fill="hold" nodeType="afterEffect">
                                  <p:stCondLst>
                                    <p:cond delay="0"/>
                                  </p:stCondLst>
                                  <p:childTnLst>
                                    <p:set>
                                      <p:cBhvr>
                                        <p:cTn id="34" dur="1" fill="hold">
                                          <p:stCondLst>
                                            <p:cond delay="0"/>
                                          </p:stCondLst>
                                        </p:cTn>
                                        <p:tgtEl>
                                          <p:spTgt spid="9">
                                            <p:txEl>
                                              <p:pRg st="3" end="3"/>
                                            </p:txEl>
                                          </p:spTgt>
                                        </p:tgtEl>
                                        <p:attrNameLst>
                                          <p:attrName>style.visibility</p:attrName>
                                        </p:attrNameLst>
                                      </p:cBhvr>
                                      <p:to>
                                        <p:strVal val="visible"/>
                                      </p:to>
                                    </p:set>
                                    <p:animEffect transition="in" filter="fade">
                                      <p:cBhvr>
                                        <p:cTn id="35" dur="500"/>
                                        <p:tgtEl>
                                          <p:spTgt spid="9">
                                            <p:txEl>
                                              <p:pRg st="3" end="3"/>
                                            </p:txEl>
                                          </p:spTgt>
                                        </p:tgtEl>
                                      </p:cBhvr>
                                    </p:animEffect>
                                  </p:childTnLst>
                                </p:cTn>
                              </p:par>
                            </p:childTnLst>
                          </p:cTn>
                        </p:par>
                        <p:par>
                          <p:cTn id="36" fill="hold">
                            <p:stCondLst>
                              <p:cond delay="3000"/>
                            </p:stCondLst>
                            <p:childTnLst>
                              <p:par>
                                <p:cTn id="37" presetID="10" presetClass="entr" presetSubtype="0" fill="hold" nodeType="afterEffect">
                                  <p:stCondLst>
                                    <p:cond delay="0"/>
                                  </p:stCondLst>
                                  <p:childTnLst>
                                    <p:set>
                                      <p:cBhvr>
                                        <p:cTn id="38" dur="1" fill="hold">
                                          <p:stCondLst>
                                            <p:cond delay="0"/>
                                          </p:stCondLst>
                                        </p:cTn>
                                        <p:tgtEl>
                                          <p:spTgt spid="9">
                                            <p:txEl>
                                              <p:pRg st="4" end="4"/>
                                            </p:txEl>
                                          </p:spTgt>
                                        </p:tgtEl>
                                        <p:attrNameLst>
                                          <p:attrName>style.visibility</p:attrName>
                                        </p:attrNameLst>
                                      </p:cBhvr>
                                      <p:to>
                                        <p:strVal val="visible"/>
                                      </p:to>
                                    </p:set>
                                    <p:animEffect transition="in" filter="fade">
                                      <p:cBhvr>
                                        <p:cTn id="39" dur="500"/>
                                        <p:tgtEl>
                                          <p:spTgt spid="9">
                                            <p:txEl>
                                              <p:pRg st="4" end="4"/>
                                            </p:txEl>
                                          </p:spTgt>
                                        </p:tgtEl>
                                      </p:cBhvr>
                                    </p:animEffect>
                                  </p:childTnLst>
                                </p:cTn>
                              </p:par>
                            </p:childTnLst>
                          </p:cTn>
                        </p:par>
                        <p:par>
                          <p:cTn id="40" fill="hold">
                            <p:stCondLst>
                              <p:cond delay="3500"/>
                            </p:stCondLst>
                            <p:childTnLst>
                              <p:par>
                                <p:cTn id="41" presetID="10" presetClass="entr" presetSubtype="0" fill="hold" nodeType="afterEffect">
                                  <p:stCondLst>
                                    <p:cond delay="0"/>
                                  </p:stCondLst>
                                  <p:childTnLst>
                                    <p:set>
                                      <p:cBhvr>
                                        <p:cTn id="42" dur="1" fill="hold">
                                          <p:stCondLst>
                                            <p:cond delay="0"/>
                                          </p:stCondLst>
                                        </p:cTn>
                                        <p:tgtEl>
                                          <p:spTgt spid="9">
                                            <p:txEl>
                                              <p:pRg st="5" end="5"/>
                                            </p:txEl>
                                          </p:spTgt>
                                        </p:tgtEl>
                                        <p:attrNameLst>
                                          <p:attrName>style.visibility</p:attrName>
                                        </p:attrNameLst>
                                      </p:cBhvr>
                                      <p:to>
                                        <p:strVal val="visible"/>
                                      </p:to>
                                    </p:set>
                                    <p:animEffect transition="in" filter="fade">
                                      <p:cBhvr>
                                        <p:cTn id="43" dur="500"/>
                                        <p:tgtEl>
                                          <p:spTgt spid="9">
                                            <p:txEl>
                                              <p:pRg st="5" end="5"/>
                                            </p:txEl>
                                          </p:spTgt>
                                        </p:tgtEl>
                                      </p:cBhvr>
                                    </p:animEffect>
                                  </p:childTnLst>
                                </p:cTn>
                              </p:par>
                            </p:childTnLst>
                          </p:cTn>
                        </p:par>
                        <p:par>
                          <p:cTn id="44" fill="hold">
                            <p:stCondLst>
                              <p:cond delay="4000"/>
                            </p:stCondLst>
                            <p:childTnLst>
                              <p:par>
                                <p:cTn id="45" presetID="10" presetClass="entr" presetSubtype="0" fill="hold" nodeType="afterEffect">
                                  <p:stCondLst>
                                    <p:cond delay="0"/>
                                  </p:stCondLst>
                                  <p:childTnLst>
                                    <p:set>
                                      <p:cBhvr>
                                        <p:cTn id="46" dur="1" fill="hold">
                                          <p:stCondLst>
                                            <p:cond delay="0"/>
                                          </p:stCondLst>
                                        </p:cTn>
                                        <p:tgtEl>
                                          <p:spTgt spid="9">
                                            <p:txEl>
                                              <p:pRg st="6" end="6"/>
                                            </p:txEl>
                                          </p:spTgt>
                                        </p:tgtEl>
                                        <p:attrNameLst>
                                          <p:attrName>style.visibility</p:attrName>
                                        </p:attrNameLst>
                                      </p:cBhvr>
                                      <p:to>
                                        <p:strVal val="visible"/>
                                      </p:to>
                                    </p:set>
                                    <p:animEffect transition="in" filter="fade">
                                      <p:cBhvr>
                                        <p:cTn id="47" dur="50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Backtracking</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408671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D89F5-5B5E-433B-9F30-926FC69004CC}"/>
              </a:ext>
            </a:extLst>
          </p:cNvPr>
          <p:cNvSpPr>
            <a:spLocks noGrp="1"/>
          </p:cNvSpPr>
          <p:nvPr>
            <p:ph type="title"/>
          </p:nvPr>
        </p:nvSpPr>
        <p:spPr/>
        <p:txBody>
          <a:bodyPr/>
          <a:lstStyle/>
          <a:p>
            <a:r>
              <a:rPr lang="en-US" dirty="0" smtClean="0"/>
              <a:t>Introduction </a:t>
            </a:r>
            <a:endParaRPr lang="en-US" dirty="0"/>
          </a:p>
        </p:txBody>
      </p:sp>
      <p:sp>
        <p:nvSpPr>
          <p:cNvPr id="3" name="Content Placeholder 2">
            <a:extLst>
              <a:ext uri="{FF2B5EF4-FFF2-40B4-BE49-F238E27FC236}">
                <a16:creationId xmlns:a16="http://schemas.microsoft.com/office/drawing/2014/main" id="{61CDA448-B041-4E3F-9DEF-CDD490E06B76}"/>
              </a:ext>
            </a:extLst>
          </p:cNvPr>
          <p:cNvSpPr>
            <a:spLocks noGrp="1"/>
          </p:cNvSpPr>
          <p:nvPr>
            <p:ph idx="1"/>
          </p:nvPr>
        </p:nvSpPr>
        <p:spPr/>
        <p:txBody>
          <a:bodyPr/>
          <a:lstStyle/>
          <a:p>
            <a:r>
              <a:rPr lang="en-US" dirty="0"/>
              <a:t>Backtracking can be defined as a general algorithmic technique that considers </a:t>
            </a:r>
            <a:r>
              <a:rPr lang="en-US" b="1" dirty="0">
                <a:solidFill>
                  <a:srgbClr val="AD1457"/>
                </a:solidFill>
              </a:rPr>
              <a:t>searching every possible combination</a:t>
            </a:r>
            <a:r>
              <a:rPr lang="en-US" dirty="0"/>
              <a:t> in order to solve an optimization problem.</a:t>
            </a:r>
          </a:p>
          <a:p>
            <a:r>
              <a:rPr lang="en-US" dirty="0"/>
              <a:t>It is a </a:t>
            </a:r>
            <a:r>
              <a:rPr lang="en-US" dirty="0">
                <a:solidFill>
                  <a:srgbClr val="AD1457"/>
                </a:solidFill>
              </a:rPr>
              <a:t>recursive </a:t>
            </a:r>
            <a:r>
              <a:rPr lang="en-US" dirty="0"/>
              <a:t>technique.</a:t>
            </a:r>
          </a:p>
          <a:p>
            <a:r>
              <a:rPr lang="en-US" dirty="0"/>
              <a:t>It </a:t>
            </a:r>
            <a:r>
              <a:rPr lang="en-US" dirty="0" smtClean="0"/>
              <a:t>generates a </a:t>
            </a:r>
            <a:r>
              <a:rPr lang="en-US" dirty="0">
                <a:solidFill>
                  <a:srgbClr val="AD1457"/>
                </a:solidFill>
              </a:rPr>
              <a:t>state space tree </a:t>
            </a:r>
            <a:r>
              <a:rPr lang="en-US" dirty="0"/>
              <a:t>for all possible solutions.</a:t>
            </a:r>
          </a:p>
          <a:p>
            <a:r>
              <a:rPr lang="en-US" dirty="0"/>
              <a:t>It traverse </a:t>
            </a:r>
            <a:r>
              <a:rPr lang="en-US" dirty="0" smtClean="0"/>
              <a:t>the state </a:t>
            </a:r>
            <a:r>
              <a:rPr lang="en-US" dirty="0"/>
              <a:t>space tree in the </a:t>
            </a:r>
            <a:r>
              <a:rPr lang="en-US" dirty="0">
                <a:solidFill>
                  <a:srgbClr val="AD1457"/>
                </a:solidFill>
              </a:rPr>
              <a:t>depth first order</a:t>
            </a:r>
            <a:r>
              <a:rPr lang="en-US" dirty="0"/>
              <a:t>.</a:t>
            </a:r>
          </a:p>
          <a:p>
            <a:r>
              <a:rPr lang="en-US" dirty="0"/>
              <a:t>So, in a backtracking we attempt solving a sub-problem, and if we don't reach the desired solution, </a:t>
            </a:r>
            <a:r>
              <a:rPr lang="en-US" dirty="0">
                <a:solidFill>
                  <a:srgbClr val="AD1457"/>
                </a:solidFill>
              </a:rPr>
              <a:t>then undo whatever we did </a:t>
            </a:r>
            <a:r>
              <a:rPr lang="en-US" dirty="0"/>
              <a:t>for solving that sub-problem, and try solving another sub-problem.</a:t>
            </a:r>
          </a:p>
          <a:p>
            <a:r>
              <a:rPr lang="en-US" dirty="0"/>
              <a:t>All the solutions require a </a:t>
            </a:r>
            <a:r>
              <a:rPr lang="en-US" dirty="0">
                <a:solidFill>
                  <a:srgbClr val="AD1457"/>
                </a:solidFill>
              </a:rPr>
              <a:t>set of constraints </a:t>
            </a:r>
            <a:r>
              <a:rPr lang="en-US" dirty="0"/>
              <a:t>divided into two categories: explicit and implicit constraints.</a:t>
            </a:r>
          </a:p>
          <a:p>
            <a:endParaRPr lang="en-US" b="1" dirty="0"/>
          </a:p>
          <a:p>
            <a:pPr lvl="1"/>
            <a:endParaRPr lang="en-US" sz="2200" b="1" i="1" dirty="0"/>
          </a:p>
          <a:p>
            <a:pPr lvl="4"/>
            <a:endParaRPr lang="en-US" b="1" i="1" dirty="0" smtClean="0"/>
          </a:p>
          <a:p>
            <a:pPr lvl="1"/>
            <a:endParaRPr lang="en-US" b="1" i="1" dirty="0" smtClean="0"/>
          </a:p>
          <a:p>
            <a:pPr lvl="1"/>
            <a:endParaRPr lang="en-US" b="1" i="1" dirty="0"/>
          </a:p>
          <a:p>
            <a:pPr marL="457200" lvl="1" indent="0">
              <a:buNone/>
            </a:pPr>
            <a:endParaRPr lang="en-US" b="1" i="1" dirty="0"/>
          </a:p>
          <a:p>
            <a:pPr lvl="1"/>
            <a:endParaRPr lang="en-US" dirty="0" smtClean="0"/>
          </a:p>
          <a:p>
            <a:pPr lvl="1"/>
            <a:endParaRPr lang="en-US" dirty="0"/>
          </a:p>
          <a:p>
            <a:pPr lvl="1"/>
            <a:endParaRPr lang="en-US" dirty="0" smtClean="0"/>
          </a:p>
          <a:p>
            <a:pPr marL="457200" lvl="1" indent="0">
              <a:buNone/>
            </a:pPr>
            <a:endParaRPr lang="en-US" dirty="0" smtClean="0"/>
          </a:p>
        </p:txBody>
      </p:sp>
    </p:spTree>
    <p:extLst>
      <p:ext uri="{BB962C8B-B14F-4D97-AF65-F5344CB8AC3E}">
        <p14:creationId xmlns:p14="http://schemas.microsoft.com/office/powerpoint/2010/main" val="410882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 - </a:t>
            </a:r>
            <a:r>
              <a:rPr lang="en-US" dirty="0" smtClean="0"/>
              <a:t>Queen </a:t>
            </a:r>
            <a:r>
              <a:rPr lang="en-US" dirty="0"/>
              <a:t>Problem</a:t>
            </a:r>
          </a:p>
        </p:txBody>
      </p:sp>
      <p:sp>
        <p:nvSpPr>
          <p:cNvPr id="3" name="Content Placeholder 2"/>
          <p:cNvSpPr>
            <a:spLocks noGrp="1"/>
          </p:cNvSpPr>
          <p:nvPr>
            <p:ph idx="1"/>
          </p:nvPr>
        </p:nvSpPr>
        <p:spPr/>
        <p:txBody>
          <a:bodyPr/>
          <a:lstStyle/>
          <a:p>
            <a:r>
              <a:rPr lang="en-US" dirty="0"/>
              <a:t>The 𝑁 - queen is the problem of </a:t>
            </a:r>
            <a:r>
              <a:rPr lang="en-US" dirty="0">
                <a:solidFill>
                  <a:srgbClr val="AD1457"/>
                </a:solidFill>
              </a:rPr>
              <a:t>placing N chess queens </a:t>
            </a:r>
            <a:r>
              <a:rPr lang="en-US" dirty="0"/>
              <a:t>on an 𝑁×𝑁 chessboard so </a:t>
            </a:r>
            <a:r>
              <a:rPr lang="en-US" dirty="0" smtClean="0"/>
              <a:t>that, </a:t>
            </a:r>
            <a:r>
              <a:rPr lang="en-US" dirty="0"/>
              <a:t>no two queens attack each other.</a:t>
            </a:r>
          </a:p>
          <a:p>
            <a:r>
              <a:rPr lang="en-US" dirty="0"/>
              <a:t>Two queens of </a:t>
            </a:r>
            <a:r>
              <a:rPr lang="en-US" dirty="0">
                <a:solidFill>
                  <a:srgbClr val="AD1457"/>
                </a:solidFill>
              </a:rPr>
              <a:t>same row, same column or the same diagonal </a:t>
            </a:r>
            <a:r>
              <a:rPr lang="en-US" dirty="0"/>
              <a:t>can attack each other.</a:t>
            </a:r>
          </a:p>
          <a:p>
            <a:r>
              <a:rPr lang="en-US" dirty="0"/>
              <a:t>K-Promising solution: A solution is called k-promising if it arranges the k - queens </a:t>
            </a:r>
            <a:r>
              <a:rPr lang="en-US" dirty="0" smtClean="0"/>
              <a:t>in such </a:t>
            </a:r>
            <a:r>
              <a:rPr lang="en-US" dirty="0"/>
              <a:t>a way that, they can not threat each other.</a:t>
            </a:r>
          </a:p>
          <a:p>
            <a:endParaRPr lang="en-US" dirty="0"/>
          </a:p>
        </p:txBody>
      </p:sp>
      <p:graphicFrame>
        <p:nvGraphicFramePr>
          <p:cNvPr id="4" name="Table 3"/>
          <p:cNvGraphicFramePr>
            <a:graphicFrameLocks noGrp="1"/>
          </p:cNvGraphicFramePr>
          <p:nvPr>
            <p:extLst/>
          </p:nvPr>
        </p:nvGraphicFramePr>
        <p:xfrm>
          <a:off x="2327511" y="3491589"/>
          <a:ext cx="1141140" cy="914400"/>
        </p:xfrm>
        <a:graphic>
          <a:graphicData uri="http://schemas.openxmlformats.org/drawingml/2006/table">
            <a:tbl>
              <a:tblPr firstRow="1" bandRow="1">
                <a:tableStyleId>{5940675A-B579-460E-94D1-54222C63F5DA}</a:tableStyleId>
              </a:tblPr>
              <a:tblGrid>
                <a:gridCol w="570570">
                  <a:extLst>
                    <a:ext uri="{9D8B030D-6E8A-4147-A177-3AD203B41FA5}">
                      <a16:colId xmlns:a16="http://schemas.microsoft.com/office/drawing/2014/main" val="181233263"/>
                    </a:ext>
                  </a:extLst>
                </a:gridCol>
                <a:gridCol w="570570">
                  <a:extLst>
                    <a:ext uri="{9D8B030D-6E8A-4147-A177-3AD203B41FA5}">
                      <a16:colId xmlns:a16="http://schemas.microsoft.com/office/drawing/2014/main" val="2229902150"/>
                    </a:ext>
                  </a:extLst>
                </a:gridCol>
              </a:tblGrid>
              <a:tr h="305146">
                <a:tc>
                  <a:txBody>
                    <a:bodyPr/>
                    <a:lstStyle/>
                    <a:p>
                      <a:pPr algn="ctr"/>
                      <a:r>
                        <a:rPr lang="en-IN" sz="2400" dirty="0" smtClean="0"/>
                        <a:t>Q</a:t>
                      </a:r>
                      <a:endParaRPr lang="en-IN" sz="2400" dirty="0"/>
                    </a:p>
                  </a:txBody>
                  <a:tcPr anchor="ctr"/>
                </a:tc>
                <a:tc>
                  <a:txBody>
                    <a:bodyPr/>
                    <a:lstStyle/>
                    <a:p>
                      <a:endParaRPr lang="en-IN" dirty="0"/>
                    </a:p>
                  </a:txBody>
                  <a:tcPr/>
                </a:tc>
                <a:extLst>
                  <a:ext uri="{0D108BD9-81ED-4DB2-BD59-A6C34878D82A}">
                    <a16:rowId xmlns:a16="http://schemas.microsoft.com/office/drawing/2014/main" val="3924688838"/>
                  </a:ext>
                </a:extLst>
              </a:tr>
              <a:tr h="305146">
                <a:tc>
                  <a:txBody>
                    <a:bodyPr/>
                    <a:lstStyle/>
                    <a:p>
                      <a:endParaRPr lang="en-IN" sz="2400" dirty="0"/>
                    </a:p>
                  </a:txBody>
                  <a:tcPr/>
                </a:tc>
                <a:tc>
                  <a:txBody>
                    <a:bodyPr/>
                    <a:lstStyle/>
                    <a:p>
                      <a:endParaRPr lang="en-IN" dirty="0"/>
                    </a:p>
                  </a:txBody>
                  <a:tcPr/>
                </a:tc>
                <a:extLst>
                  <a:ext uri="{0D108BD9-81ED-4DB2-BD59-A6C34878D82A}">
                    <a16:rowId xmlns:a16="http://schemas.microsoft.com/office/drawing/2014/main" val="479645466"/>
                  </a:ext>
                </a:extLst>
              </a:tr>
            </a:tbl>
          </a:graphicData>
        </a:graphic>
      </p:graphicFrame>
      <p:sp>
        <p:nvSpPr>
          <p:cNvPr id="5" name="TextBox 4"/>
          <p:cNvSpPr txBox="1"/>
          <p:nvPr/>
        </p:nvSpPr>
        <p:spPr>
          <a:xfrm>
            <a:off x="2051987" y="4405989"/>
            <a:ext cx="1692188" cy="769441"/>
          </a:xfrm>
          <a:prstGeom prst="rect">
            <a:avLst/>
          </a:prstGeom>
          <a:noFill/>
        </p:spPr>
        <p:txBody>
          <a:bodyPr wrap="square" rtlCol="0">
            <a:spAutoFit/>
          </a:bodyPr>
          <a:lstStyle/>
          <a:p>
            <a:pPr algn="ctr"/>
            <a:r>
              <a:rPr lang="en-IN" sz="2200" dirty="0"/>
              <a:t>1</a:t>
            </a:r>
            <a:r>
              <a:rPr lang="en-IN" sz="2200" dirty="0" smtClean="0"/>
              <a:t> - Promising Solution</a:t>
            </a:r>
            <a:endParaRPr lang="en-IN" sz="2200" dirty="0"/>
          </a:p>
        </p:txBody>
      </p:sp>
      <p:graphicFrame>
        <p:nvGraphicFramePr>
          <p:cNvPr id="6" name="Table 5"/>
          <p:cNvGraphicFramePr>
            <a:graphicFrameLocks noGrp="1"/>
          </p:cNvGraphicFramePr>
          <p:nvPr>
            <p:extLst/>
          </p:nvPr>
        </p:nvGraphicFramePr>
        <p:xfrm>
          <a:off x="8761090" y="3491589"/>
          <a:ext cx="1141140" cy="914400"/>
        </p:xfrm>
        <a:graphic>
          <a:graphicData uri="http://schemas.openxmlformats.org/drawingml/2006/table">
            <a:tbl>
              <a:tblPr firstRow="1" bandRow="1">
                <a:tableStyleId>{5940675A-B579-460E-94D1-54222C63F5DA}</a:tableStyleId>
              </a:tblPr>
              <a:tblGrid>
                <a:gridCol w="570570">
                  <a:extLst>
                    <a:ext uri="{9D8B030D-6E8A-4147-A177-3AD203B41FA5}">
                      <a16:colId xmlns:a16="http://schemas.microsoft.com/office/drawing/2014/main" val="181233263"/>
                    </a:ext>
                  </a:extLst>
                </a:gridCol>
                <a:gridCol w="570570">
                  <a:extLst>
                    <a:ext uri="{9D8B030D-6E8A-4147-A177-3AD203B41FA5}">
                      <a16:colId xmlns:a16="http://schemas.microsoft.com/office/drawing/2014/main" val="2229902150"/>
                    </a:ext>
                  </a:extLst>
                </a:gridCol>
              </a:tblGrid>
              <a:tr h="305146">
                <a:tc>
                  <a:txBody>
                    <a:bodyPr/>
                    <a:lstStyle/>
                    <a:p>
                      <a:pPr algn="ctr"/>
                      <a:endParaRPr lang="en-IN" sz="2400" dirty="0"/>
                    </a:p>
                  </a:txBody>
                  <a:tcPr anchor="ctr"/>
                </a:tc>
                <a:tc>
                  <a:txBody>
                    <a:bodyPr/>
                    <a:lstStyle/>
                    <a:p>
                      <a:endParaRPr lang="en-IN"/>
                    </a:p>
                  </a:txBody>
                  <a:tcPr/>
                </a:tc>
                <a:extLst>
                  <a:ext uri="{0D108BD9-81ED-4DB2-BD59-A6C34878D82A}">
                    <a16:rowId xmlns:a16="http://schemas.microsoft.com/office/drawing/2014/main" val="3924688838"/>
                  </a:ext>
                </a:extLst>
              </a:tr>
              <a:tr h="305146">
                <a:tc>
                  <a:txBody>
                    <a:bodyPr/>
                    <a:lstStyle/>
                    <a:p>
                      <a:endParaRPr lang="en-IN" sz="2400" dirty="0"/>
                    </a:p>
                  </a:txBody>
                  <a:tcPr/>
                </a:tc>
                <a:tc>
                  <a:txBody>
                    <a:bodyPr/>
                    <a:lstStyle/>
                    <a:p>
                      <a:endParaRPr lang="en-IN" dirty="0"/>
                    </a:p>
                  </a:txBody>
                  <a:tcPr/>
                </a:tc>
                <a:extLst>
                  <a:ext uri="{0D108BD9-81ED-4DB2-BD59-A6C34878D82A}">
                    <a16:rowId xmlns:a16="http://schemas.microsoft.com/office/drawing/2014/main" val="479645466"/>
                  </a:ext>
                </a:extLst>
              </a:tr>
            </a:tbl>
          </a:graphicData>
        </a:graphic>
      </p:graphicFrame>
      <p:sp>
        <p:nvSpPr>
          <p:cNvPr id="7" name="TextBox 6"/>
          <p:cNvSpPr txBox="1"/>
          <p:nvPr/>
        </p:nvSpPr>
        <p:spPr>
          <a:xfrm>
            <a:off x="8485566" y="4405989"/>
            <a:ext cx="1692188" cy="769441"/>
          </a:xfrm>
          <a:prstGeom prst="rect">
            <a:avLst/>
          </a:prstGeom>
          <a:noFill/>
        </p:spPr>
        <p:txBody>
          <a:bodyPr wrap="square" rtlCol="0">
            <a:spAutoFit/>
          </a:bodyPr>
          <a:lstStyle/>
          <a:p>
            <a:pPr algn="ctr"/>
            <a:r>
              <a:rPr lang="en-IN" sz="2200" dirty="0" smtClean="0"/>
              <a:t>0 - Promising Solution</a:t>
            </a:r>
            <a:endParaRPr lang="en-IN" sz="2200" dirty="0"/>
          </a:p>
        </p:txBody>
      </p:sp>
      <p:graphicFrame>
        <p:nvGraphicFramePr>
          <p:cNvPr id="8" name="Table 7"/>
          <p:cNvGraphicFramePr>
            <a:graphicFrameLocks noGrp="1"/>
          </p:cNvGraphicFramePr>
          <p:nvPr>
            <p:extLst/>
          </p:nvPr>
        </p:nvGraphicFramePr>
        <p:xfrm>
          <a:off x="4379520" y="3491589"/>
          <a:ext cx="1141140" cy="914400"/>
        </p:xfrm>
        <a:graphic>
          <a:graphicData uri="http://schemas.openxmlformats.org/drawingml/2006/table">
            <a:tbl>
              <a:tblPr firstRow="1" bandRow="1">
                <a:tableStyleId>{5940675A-B579-460E-94D1-54222C63F5DA}</a:tableStyleId>
              </a:tblPr>
              <a:tblGrid>
                <a:gridCol w="570570">
                  <a:extLst>
                    <a:ext uri="{9D8B030D-6E8A-4147-A177-3AD203B41FA5}">
                      <a16:colId xmlns:a16="http://schemas.microsoft.com/office/drawing/2014/main" val="181233263"/>
                    </a:ext>
                  </a:extLst>
                </a:gridCol>
                <a:gridCol w="570570">
                  <a:extLst>
                    <a:ext uri="{9D8B030D-6E8A-4147-A177-3AD203B41FA5}">
                      <a16:colId xmlns:a16="http://schemas.microsoft.com/office/drawing/2014/main" val="2229902150"/>
                    </a:ext>
                  </a:extLst>
                </a:gridCol>
              </a:tblGrid>
              <a:tr h="305146">
                <a:tc>
                  <a:txBody>
                    <a:bodyPr/>
                    <a:lstStyle/>
                    <a:p>
                      <a:pPr algn="ctr"/>
                      <a:r>
                        <a:rPr lang="en-IN" sz="2400" dirty="0" smtClean="0"/>
                        <a:t>Q</a:t>
                      </a:r>
                      <a:endParaRPr lang="en-IN" sz="2400" dirty="0"/>
                    </a:p>
                  </a:txBody>
                  <a:tcPr anchor="ctr"/>
                </a:tc>
                <a:tc>
                  <a:txBody>
                    <a:bodyPr/>
                    <a:lstStyle/>
                    <a:p>
                      <a:endParaRPr lang="en-IN" dirty="0"/>
                    </a:p>
                  </a:txBody>
                  <a:tcPr/>
                </a:tc>
                <a:extLst>
                  <a:ext uri="{0D108BD9-81ED-4DB2-BD59-A6C34878D82A}">
                    <a16:rowId xmlns:a16="http://schemas.microsoft.com/office/drawing/2014/main" val="3924688838"/>
                  </a:ext>
                </a:extLst>
              </a:tr>
              <a:tr h="305146">
                <a:tc>
                  <a:txBody>
                    <a:bodyPr/>
                    <a:lstStyle/>
                    <a:p>
                      <a:pPr algn="ctr"/>
                      <a:r>
                        <a:rPr lang="en-IN" sz="2400" dirty="0" smtClean="0"/>
                        <a:t>Q</a:t>
                      </a:r>
                      <a:endParaRPr lang="en-IN" sz="2400" dirty="0"/>
                    </a:p>
                  </a:txBody>
                  <a:tcPr/>
                </a:tc>
                <a:tc>
                  <a:txBody>
                    <a:bodyPr/>
                    <a:lstStyle/>
                    <a:p>
                      <a:endParaRPr lang="en-IN" dirty="0"/>
                    </a:p>
                  </a:txBody>
                  <a:tcPr/>
                </a:tc>
                <a:extLst>
                  <a:ext uri="{0D108BD9-81ED-4DB2-BD59-A6C34878D82A}">
                    <a16:rowId xmlns:a16="http://schemas.microsoft.com/office/drawing/2014/main" val="479645466"/>
                  </a:ext>
                </a:extLst>
              </a:tr>
            </a:tbl>
          </a:graphicData>
        </a:graphic>
      </p:graphicFrame>
      <p:sp>
        <p:nvSpPr>
          <p:cNvPr id="9" name="TextBox 8"/>
          <p:cNvSpPr txBox="1"/>
          <p:nvPr/>
        </p:nvSpPr>
        <p:spPr>
          <a:xfrm>
            <a:off x="4103996" y="4405989"/>
            <a:ext cx="1692188" cy="769441"/>
          </a:xfrm>
          <a:prstGeom prst="rect">
            <a:avLst/>
          </a:prstGeom>
          <a:noFill/>
        </p:spPr>
        <p:txBody>
          <a:bodyPr wrap="square" rtlCol="0">
            <a:spAutoFit/>
          </a:bodyPr>
          <a:lstStyle/>
          <a:p>
            <a:pPr algn="ctr"/>
            <a:r>
              <a:rPr lang="en-IN" sz="2200" dirty="0"/>
              <a:t>0</a:t>
            </a:r>
            <a:r>
              <a:rPr lang="en-IN" sz="2200" dirty="0" smtClean="0"/>
              <a:t> - Promising Solution</a:t>
            </a:r>
            <a:endParaRPr lang="en-IN" sz="2200" dirty="0"/>
          </a:p>
        </p:txBody>
      </p:sp>
      <p:graphicFrame>
        <p:nvGraphicFramePr>
          <p:cNvPr id="10" name="Table 9"/>
          <p:cNvGraphicFramePr>
            <a:graphicFrameLocks noGrp="1"/>
          </p:cNvGraphicFramePr>
          <p:nvPr>
            <p:extLst/>
          </p:nvPr>
        </p:nvGraphicFramePr>
        <p:xfrm>
          <a:off x="6573849" y="3491589"/>
          <a:ext cx="1141140" cy="914400"/>
        </p:xfrm>
        <a:graphic>
          <a:graphicData uri="http://schemas.openxmlformats.org/drawingml/2006/table">
            <a:tbl>
              <a:tblPr firstRow="1" bandRow="1">
                <a:tableStyleId>{5940675A-B579-460E-94D1-54222C63F5DA}</a:tableStyleId>
              </a:tblPr>
              <a:tblGrid>
                <a:gridCol w="570570">
                  <a:extLst>
                    <a:ext uri="{9D8B030D-6E8A-4147-A177-3AD203B41FA5}">
                      <a16:colId xmlns:a16="http://schemas.microsoft.com/office/drawing/2014/main" val="181233263"/>
                    </a:ext>
                  </a:extLst>
                </a:gridCol>
                <a:gridCol w="570570">
                  <a:extLst>
                    <a:ext uri="{9D8B030D-6E8A-4147-A177-3AD203B41FA5}">
                      <a16:colId xmlns:a16="http://schemas.microsoft.com/office/drawing/2014/main" val="2229902150"/>
                    </a:ext>
                  </a:extLst>
                </a:gridCol>
              </a:tblGrid>
              <a:tr h="305146">
                <a:tc>
                  <a:txBody>
                    <a:bodyPr/>
                    <a:lstStyle/>
                    <a:p>
                      <a:pPr algn="ctr"/>
                      <a:r>
                        <a:rPr lang="en-IN" sz="2400" dirty="0" smtClean="0"/>
                        <a:t>Q</a:t>
                      </a:r>
                      <a:endParaRPr lang="en-IN" sz="2400" dirty="0"/>
                    </a:p>
                  </a:txBody>
                  <a:tcPr anchor="ctr"/>
                </a:tc>
                <a:tc>
                  <a:txBody>
                    <a:bodyPr/>
                    <a:lstStyle/>
                    <a:p>
                      <a:endParaRPr lang="en-IN"/>
                    </a:p>
                  </a:txBody>
                  <a:tcPr/>
                </a:tc>
                <a:extLst>
                  <a:ext uri="{0D108BD9-81ED-4DB2-BD59-A6C34878D82A}">
                    <a16:rowId xmlns:a16="http://schemas.microsoft.com/office/drawing/2014/main" val="3924688838"/>
                  </a:ext>
                </a:extLst>
              </a:tr>
              <a:tr h="305146">
                <a:tc>
                  <a:txBody>
                    <a:bodyPr/>
                    <a:lstStyle/>
                    <a:p>
                      <a:endParaRPr lang="en-IN" sz="2400" dirty="0"/>
                    </a:p>
                  </a:txBody>
                  <a:tcPr/>
                </a:tc>
                <a:tc>
                  <a:txBody>
                    <a:bodyPr/>
                    <a:lstStyle/>
                    <a:p>
                      <a:pPr algn="ctr"/>
                      <a:r>
                        <a:rPr lang="en-IN" sz="2400" dirty="0" smtClean="0"/>
                        <a:t>Q</a:t>
                      </a:r>
                      <a:endParaRPr lang="en-IN" sz="2400" dirty="0"/>
                    </a:p>
                  </a:txBody>
                  <a:tcPr/>
                </a:tc>
                <a:extLst>
                  <a:ext uri="{0D108BD9-81ED-4DB2-BD59-A6C34878D82A}">
                    <a16:rowId xmlns:a16="http://schemas.microsoft.com/office/drawing/2014/main" val="479645466"/>
                  </a:ext>
                </a:extLst>
              </a:tr>
            </a:tbl>
          </a:graphicData>
        </a:graphic>
      </p:graphicFrame>
      <p:sp>
        <p:nvSpPr>
          <p:cNvPr id="11" name="TextBox 10"/>
          <p:cNvSpPr txBox="1"/>
          <p:nvPr/>
        </p:nvSpPr>
        <p:spPr>
          <a:xfrm>
            <a:off x="6298325" y="4405989"/>
            <a:ext cx="1692188" cy="769441"/>
          </a:xfrm>
          <a:prstGeom prst="rect">
            <a:avLst/>
          </a:prstGeom>
          <a:noFill/>
        </p:spPr>
        <p:txBody>
          <a:bodyPr wrap="square" rtlCol="0">
            <a:spAutoFit/>
          </a:bodyPr>
          <a:lstStyle/>
          <a:p>
            <a:pPr algn="ctr"/>
            <a:r>
              <a:rPr lang="en-IN" sz="2200" dirty="0" smtClean="0"/>
              <a:t>0 - Promising Solution</a:t>
            </a:r>
            <a:endParaRPr lang="en-IN" sz="2200" dirty="0"/>
          </a:p>
        </p:txBody>
      </p:sp>
    </p:spTree>
    <p:extLst>
      <p:ext uri="{BB962C8B-B14F-4D97-AF65-F5344CB8AC3E}">
        <p14:creationId xmlns:p14="http://schemas.microsoft.com/office/powerpoint/2010/main" val="875045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4 - Queen Problem </a:t>
            </a:r>
          </a:p>
        </p:txBody>
      </p:sp>
      <p:graphicFrame>
        <p:nvGraphicFramePr>
          <p:cNvPr id="4" name="Content Placeholder 3"/>
          <p:cNvGraphicFramePr>
            <a:graphicFrameLocks noGrp="1"/>
          </p:cNvGraphicFramePr>
          <p:nvPr>
            <p:ph idx="1"/>
            <p:extLst/>
          </p:nvPr>
        </p:nvGraphicFramePr>
        <p:xfrm>
          <a:off x="661918" y="809053"/>
          <a:ext cx="2875993" cy="2286000"/>
        </p:xfrm>
        <a:graphic>
          <a:graphicData uri="http://schemas.openxmlformats.org/drawingml/2006/table">
            <a:tbl>
              <a:tblPr/>
              <a:tblGrid>
                <a:gridCol w="574584">
                  <a:extLst>
                    <a:ext uri="{9D8B030D-6E8A-4147-A177-3AD203B41FA5}">
                      <a16:colId xmlns:a16="http://schemas.microsoft.com/office/drawing/2014/main" val="3901345283"/>
                    </a:ext>
                  </a:extLst>
                </a:gridCol>
                <a:gridCol w="576121">
                  <a:extLst>
                    <a:ext uri="{9D8B030D-6E8A-4147-A177-3AD203B41FA5}">
                      <a16:colId xmlns:a16="http://schemas.microsoft.com/office/drawing/2014/main" val="2125101465"/>
                    </a:ext>
                  </a:extLst>
                </a:gridCol>
                <a:gridCol w="574584">
                  <a:extLst>
                    <a:ext uri="{9D8B030D-6E8A-4147-A177-3AD203B41FA5}">
                      <a16:colId xmlns:a16="http://schemas.microsoft.com/office/drawing/2014/main" val="4134223693"/>
                    </a:ext>
                  </a:extLst>
                </a:gridCol>
                <a:gridCol w="576120">
                  <a:extLst>
                    <a:ext uri="{9D8B030D-6E8A-4147-A177-3AD203B41FA5}">
                      <a16:colId xmlns:a16="http://schemas.microsoft.com/office/drawing/2014/main" val="3296346271"/>
                    </a:ext>
                  </a:extLst>
                </a:gridCol>
                <a:gridCol w="574584">
                  <a:extLst>
                    <a:ext uri="{9D8B030D-6E8A-4147-A177-3AD203B41FA5}">
                      <a16:colId xmlns:a16="http://schemas.microsoft.com/office/drawing/2014/main" val="1144392257"/>
                    </a:ext>
                  </a:extLst>
                </a:gridCol>
              </a:tblGrid>
              <a:tr h="426770">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rPr>
                        <a:t>1</a:t>
                      </a: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rPr>
                        <a:t>2</a:t>
                      </a: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rPr>
                        <a:t>3</a:t>
                      </a: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rPr>
                        <a:t>4</a:t>
                      </a: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89786686"/>
                  </a:ext>
                </a:extLst>
              </a:tr>
              <a:tr h="426770">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rPr>
                        <a:t>Q</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17278954"/>
                  </a:ext>
                </a:extLst>
              </a:tr>
              <a:tr h="426770">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08085560"/>
                  </a:ext>
                </a:extLst>
              </a:tr>
              <a:tr h="426770">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80114434"/>
                  </a:ext>
                </a:extLst>
              </a:tr>
              <a:tr h="426770">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82688077"/>
                  </a:ext>
                </a:extLst>
              </a:tr>
            </a:tbl>
          </a:graphicData>
        </a:graphic>
      </p:graphicFrame>
      <p:sp>
        <p:nvSpPr>
          <p:cNvPr id="5" name="TextBox 4"/>
          <p:cNvSpPr txBox="1"/>
          <p:nvPr/>
        </p:nvSpPr>
        <p:spPr>
          <a:xfrm>
            <a:off x="1559650" y="3083003"/>
            <a:ext cx="1679680" cy="430887"/>
          </a:xfrm>
          <a:prstGeom prst="rect">
            <a:avLst/>
          </a:prstGeom>
          <a:noFill/>
        </p:spPr>
        <p:txBody>
          <a:bodyPr wrap="square" rtlCol="0">
            <a:spAutoFit/>
          </a:bodyPr>
          <a:lstStyle/>
          <a:p>
            <a:pPr algn="ctr"/>
            <a:r>
              <a:rPr lang="en-IN" sz="2200" dirty="0">
                <a:solidFill>
                  <a:srgbClr val="AD1457"/>
                </a:solidFill>
              </a:rPr>
              <a:t>1</a:t>
            </a:r>
            <a:r>
              <a:rPr lang="en-IN" sz="2200" dirty="0" smtClean="0">
                <a:solidFill>
                  <a:srgbClr val="AD1457"/>
                </a:solidFill>
              </a:rPr>
              <a:t> - Promising</a:t>
            </a:r>
            <a:endParaRPr lang="en-IN" sz="2200" dirty="0">
              <a:solidFill>
                <a:srgbClr val="AD1457"/>
              </a:solidFill>
            </a:endParaRPr>
          </a:p>
        </p:txBody>
      </p:sp>
      <p:graphicFrame>
        <p:nvGraphicFramePr>
          <p:cNvPr id="6" name="Content Placeholder 3"/>
          <p:cNvGraphicFramePr>
            <a:graphicFrameLocks/>
          </p:cNvGraphicFramePr>
          <p:nvPr>
            <p:extLst/>
          </p:nvPr>
        </p:nvGraphicFramePr>
        <p:xfrm>
          <a:off x="4476430" y="816089"/>
          <a:ext cx="2875993" cy="2286000"/>
        </p:xfrm>
        <a:graphic>
          <a:graphicData uri="http://schemas.openxmlformats.org/drawingml/2006/table">
            <a:tbl>
              <a:tblPr/>
              <a:tblGrid>
                <a:gridCol w="574584">
                  <a:extLst>
                    <a:ext uri="{9D8B030D-6E8A-4147-A177-3AD203B41FA5}">
                      <a16:colId xmlns:a16="http://schemas.microsoft.com/office/drawing/2014/main" val="3901345283"/>
                    </a:ext>
                  </a:extLst>
                </a:gridCol>
                <a:gridCol w="576121">
                  <a:extLst>
                    <a:ext uri="{9D8B030D-6E8A-4147-A177-3AD203B41FA5}">
                      <a16:colId xmlns:a16="http://schemas.microsoft.com/office/drawing/2014/main" val="2125101465"/>
                    </a:ext>
                  </a:extLst>
                </a:gridCol>
                <a:gridCol w="574584">
                  <a:extLst>
                    <a:ext uri="{9D8B030D-6E8A-4147-A177-3AD203B41FA5}">
                      <a16:colId xmlns:a16="http://schemas.microsoft.com/office/drawing/2014/main" val="4134223693"/>
                    </a:ext>
                  </a:extLst>
                </a:gridCol>
                <a:gridCol w="576120">
                  <a:extLst>
                    <a:ext uri="{9D8B030D-6E8A-4147-A177-3AD203B41FA5}">
                      <a16:colId xmlns:a16="http://schemas.microsoft.com/office/drawing/2014/main" val="3296346271"/>
                    </a:ext>
                  </a:extLst>
                </a:gridCol>
                <a:gridCol w="574584">
                  <a:extLst>
                    <a:ext uri="{9D8B030D-6E8A-4147-A177-3AD203B41FA5}">
                      <a16:colId xmlns:a16="http://schemas.microsoft.com/office/drawing/2014/main" val="1144392257"/>
                    </a:ext>
                  </a:extLst>
                </a:gridCol>
              </a:tblGrid>
              <a:tr h="426770">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rPr>
                        <a:t>1</a:t>
                      </a: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rPr>
                        <a:t>2</a:t>
                      </a: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rPr>
                        <a:t>3</a:t>
                      </a: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rPr>
                        <a:t>4</a:t>
                      </a: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89786686"/>
                  </a:ext>
                </a:extLst>
              </a:tr>
              <a:tr h="426770">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rPr>
                        <a:t>Q</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17278954"/>
                  </a:ext>
                </a:extLst>
              </a:tr>
              <a:tr h="426770">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rPr>
                        <a:t>Q</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rPr>
                        <a:t>Q</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rPr>
                        <a:t>Q</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08085560"/>
                  </a:ext>
                </a:extLst>
              </a:tr>
              <a:tr h="426770">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rPr>
                        <a:t>Q</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rPr>
                        <a:t>Q</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rPr>
                        <a:t>Q</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rPr>
                        <a:t>Q</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80114434"/>
                  </a:ext>
                </a:extLst>
              </a:tr>
              <a:tr h="426770">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82688077"/>
                  </a:ext>
                </a:extLst>
              </a:tr>
            </a:tbl>
          </a:graphicData>
        </a:graphic>
      </p:graphicFrame>
      <p:sp>
        <p:nvSpPr>
          <p:cNvPr id="7" name="Rectangle 6"/>
          <p:cNvSpPr/>
          <p:nvPr/>
        </p:nvSpPr>
        <p:spPr>
          <a:xfrm>
            <a:off x="5082911" y="1760076"/>
            <a:ext cx="504056" cy="396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3"/>
          <p:cNvSpPr/>
          <p:nvPr/>
        </p:nvSpPr>
        <p:spPr>
          <a:xfrm>
            <a:off x="5661884" y="1760076"/>
            <a:ext cx="504056" cy="396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4"/>
          <p:cNvSpPr/>
          <p:nvPr/>
        </p:nvSpPr>
        <p:spPr>
          <a:xfrm>
            <a:off x="6240857" y="1760076"/>
            <a:ext cx="504056" cy="396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Multiply 1"/>
          <p:cNvSpPr/>
          <p:nvPr/>
        </p:nvSpPr>
        <p:spPr>
          <a:xfrm>
            <a:off x="5145918" y="1770799"/>
            <a:ext cx="378042" cy="418485"/>
          </a:xfrm>
          <a:prstGeom prst="mathMultiply">
            <a:avLst>
              <a:gd name="adj1" fmla="val 1650"/>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Multiply 2"/>
          <p:cNvSpPr/>
          <p:nvPr/>
        </p:nvSpPr>
        <p:spPr>
          <a:xfrm>
            <a:off x="5720449" y="1770798"/>
            <a:ext cx="378042" cy="418485"/>
          </a:xfrm>
          <a:prstGeom prst="mathMultiply">
            <a:avLst>
              <a:gd name="adj1" fmla="val 1650"/>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p:cNvSpPr txBox="1"/>
          <p:nvPr/>
        </p:nvSpPr>
        <p:spPr>
          <a:xfrm>
            <a:off x="5348001" y="3091068"/>
            <a:ext cx="1679680" cy="430887"/>
          </a:xfrm>
          <a:prstGeom prst="rect">
            <a:avLst/>
          </a:prstGeom>
          <a:noFill/>
        </p:spPr>
        <p:txBody>
          <a:bodyPr wrap="square" rtlCol="0">
            <a:spAutoFit/>
          </a:bodyPr>
          <a:lstStyle/>
          <a:p>
            <a:pPr algn="ctr"/>
            <a:r>
              <a:rPr lang="en-IN" sz="2200" dirty="0">
                <a:solidFill>
                  <a:srgbClr val="AD1457"/>
                </a:solidFill>
              </a:rPr>
              <a:t>2</a:t>
            </a:r>
            <a:r>
              <a:rPr lang="en-IN" sz="2200" dirty="0" smtClean="0">
                <a:solidFill>
                  <a:srgbClr val="AD1457"/>
                </a:solidFill>
              </a:rPr>
              <a:t> - Promising</a:t>
            </a:r>
            <a:endParaRPr lang="en-IN" sz="2200" dirty="0">
              <a:solidFill>
                <a:srgbClr val="AD1457"/>
              </a:solidFill>
            </a:endParaRPr>
          </a:p>
        </p:txBody>
      </p:sp>
      <p:sp>
        <p:nvSpPr>
          <p:cNvPr id="13" name="Rectangle 5"/>
          <p:cNvSpPr/>
          <p:nvPr/>
        </p:nvSpPr>
        <p:spPr>
          <a:xfrm>
            <a:off x="5079814" y="2222448"/>
            <a:ext cx="504056" cy="396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6"/>
          <p:cNvSpPr/>
          <p:nvPr/>
        </p:nvSpPr>
        <p:spPr>
          <a:xfrm>
            <a:off x="5657442" y="2228549"/>
            <a:ext cx="504056" cy="396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7"/>
          <p:cNvSpPr/>
          <p:nvPr/>
        </p:nvSpPr>
        <p:spPr>
          <a:xfrm>
            <a:off x="6247485" y="2233060"/>
            <a:ext cx="504056" cy="396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8"/>
          <p:cNvSpPr/>
          <p:nvPr/>
        </p:nvSpPr>
        <p:spPr>
          <a:xfrm>
            <a:off x="6819568" y="2233060"/>
            <a:ext cx="504056" cy="396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Multiply 3"/>
          <p:cNvSpPr/>
          <p:nvPr/>
        </p:nvSpPr>
        <p:spPr>
          <a:xfrm>
            <a:off x="5142821" y="2215769"/>
            <a:ext cx="378042" cy="418485"/>
          </a:xfrm>
          <a:prstGeom prst="mathMultiply">
            <a:avLst>
              <a:gd name="adj1" fmla="val 1650"/>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Multiply 4"/>
          <p:cNvSpPr/>
          <p:nvPr/>
        </p:nvSpPr>
        <p:spPr>
          <a:xfrm>
            <a:off x="5720449" y="2228052"/>
            <a:ext cx="378042" cy="418485"/>
          </a:xfrm>
          <a:prstGeom prst="mathMultiply">
            <a:avLst>
              <a:gd name="adj1" fmla="val 1650"/>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Multiply 5"/>
          <p:cNvSpPr/>
          <p:nvPr/>
        </p:nvSpPr>
        <p:spPr>
          <a:xfrm>
            <a:off x="6310829" y="2226218"/>
            <a:ext cx="378042" cy="418485"/>
          </a:xfrm>
          <a:prstGeom prst="mathMultiply">
            <a:avLst>
              <a:gd name="adj1" fmla="val 1650"/>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Multiply 6"/>
          <p:cNvSpPr/>
          <p:nvPr/>
        </p:nvSpPr>
        <p:spPr>
          <a:xfrm>
            <a:off x="6885742" y="2210619"/>
            <a:ext cx="378042" cy="418485"/>
          </a:xfrm>
          <a:prstGeom prst="mathMultiply">
            <a:avLst>
              <a:gd name="adj1" fmla="val 1650"/>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21" name="Content Placeholder 3"/>
          <p:cNvGraphicFramePr>
            <a:graphicFrameLocks/>
          </p:cNvGraphicFramePr>
          <p:nvPr>
            <p:extLst/>
          </p:nvPr>
        </p:nvGraphicFramePr>
        <p:xfrm>
          <a:off x="8146585" y="843833"/>
          <a:ext cx="2875993" cy="2286000"/>
        </p:xfrm>
        <a:graphic>
          <a:graphicData uri="http://schemas.openxmlformats.org/drawingml/2006/table">
            <a:tbl>
              <a:tblPr/>
              <a:tblGrid>
                <a:gridCol w="574584">
                  <a:extLst>
                    <a:ext uri="{9D8B030D-6E8A-4147-A177-3AD203B41FA5}">
                      <a16:colId xmlns:a16="http://schemas.microsoft.com/office/drawing/2014/main" val="3901345283"/>
                    </a:ext>
                  </a:extLst>
                </a:gridCol>
                <a:gridCol w="576121">
                  <a:extLst>
                    <a:ext uri="{9D8B030D-6E8A-4147-A177-3AD203B41FA5}">
                      <a16:colId xmlns:a16="http://schemas.microsoft.com/office/drawing/2014/main" val="2125101465"/>
                    </a:ext>
                  </a:extLst>
                </a:gridCol>
                <a:gridCol w="574584">
                  <a:extLst>
                    <a:ext uri="{9D8B030D-6E8A-4147-A177-3AD203B41FA5}">
                      <a16:colId xmlns:a16="http://schemas.microsoft.com/office/drawing/2014/main" val="4134223693"/>
                    </a:ext>
                  </a:extLst>
                </a:gridCol>
                <a:gridCol w="576120">
                  <a:extLst>
                    <a:ext uri="{9D8B030D-6E8A-4147-A177-3AD203B41FA5}">
                      <a16:colId xmlns:a16="http://schemas.microsoft.com/office/drawing/2014/main" val="3296346271"/>
                    </a:ext>
                  </a:extLst>
                </a:gridCol>
                <a:gridCol w="574584">
                  <a:extLst>
                    <a:ext uri="{9D8B030D-6E8A-4147-A177-3AD203B41FA5}">
                      <a16:colId xmlns:a16="http://schemas.microsoft.com/office/drawing/2014/main" val="1144392257"/>
                    </a:ext>
                  </a:extLst>
                </a:gridCol>
              </a:tblGrid>
              <a:tr h="426770">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rPr>
                        <a:t>1</a:t>
                      </a: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rPr>
                        <a:t>2</a:t>
                      </a: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rPr>
                        <a:t>3</a:t>
                      </a: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rPr>
                        <a:t>4</a:t>
                      </a: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89786686"/>
                  </a:ext>
                </a:extLst>
              </a:tr>
              <a:tr h="426770">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rPr>
                        <a:t>Q</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17278954"/>
                  </a:ext>
                </a:extLst>
              </a:tr>
              <a:tr h="426770">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rPr>
                        <a:t>Q</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08085560"/>
                  </a:ext>
                </a:extLst>
              </a:tr>
              <a:tr h="426770">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rPr>
                        <a:t>Q</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rPr>
                        <a:t>Q</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rPr>
                        <a:t>Q</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rPr>
                        <a:t>Q</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80114434"/>
                  </a:ext>
                </a:extLst>
              </a:tr>
              <a:tr h="426770">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rPr>
                        <a:t>Q</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rPr>
                        <a:t>Q</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82688077"/>
                  </a:ext>
                </a:extLst>
              </a:tr>
            </a:tbl>
          </a:graphicData>
        </a:graphic>
      </p:graphicFrame>
      <p:sp>
        <p:nvSpPr>
          <p:cNvPr id="22" name="Rectangle 9"/>
          <p:cNvSpPr/>
          <p:nvPr/>
        </p:nvSpPr>
        <p:spPr>
          <a:xfrm>
            <a:off x="8747467" y="1773143"/>
            <a:ext cx="504056" cy="396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10"/>
          <p:cNvSpPr/>
          <p:nvPr/>
        </p:nvSpPr>
        <p:spPr>
          <a:xfrm>
            <a:off x="8754738" y="2223686"/>
            <a:ext cx="504056" cy="396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11"/>
          <p:cNvSpPr/>
          <p:nvPr/>
        </p:nvSpPr>
        <p:spPr>
          <a:xfrm>
            <a:off x="9337663" y="2244718"/>
            <a:ext cx="504056" cy="396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12"/>
          <p:cNvSpPr/>
          <p:nvPr/>
        </p:nvSpPr>
        <p:spPr>
          <a:xfrm>
            <a:off x="9908910" y="2240914"/>
            <a:ext cx="504056" cy="396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13"/>
          <p:cNvSpPr/>
          <p:nvPr/>
        </p:nvSpPr>
        <p:spPr>
          <a:xfrm>
            <a:off x="10480984" y="2232830"/>
            <a:ext cx="504056" cy="396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Multiply 8"/>
          <p:cNvSpPr/>
          <p:nvPr/>
        </p:nvSpPr>
        <p:spPr>
          <a:xfrm>
            <a:off x="8812852" y="2249957"/>
            <a:ext cx="378042" cy="418485"/>
          </a:xfrm>
          <a:prstGeom prst="mathMultiply">
            <a:avLst>
              <a:gd name="adj1" fmla="val 1650"/>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Multiply 9"/>
          <p:cNvSpPr/>
          <p:nvPr/>
        </p:nvSpPr>
        <p:spPr>
          <a:xfrm>
            <a:off x="9400517" y="2244718"/>
            <a:ext cx="378042" cy="418485"/>
          </a:xfrm>
          <a:prstGeom prst="mathMultiply">
            <a:avLst>
              <a:gd name="adj1" fmla="val 1650"/>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Multiply 10"/>
          <p:cNvSpPr/>
          <p:nvPr/>
        </p:nvSpPr>
        <p:spPr>
          <a:xfrm>
            <a:off x="9972070" y="2241093"/>
            <a:ext cx="378042" cy="418485"/>
          </a:xfrm>
          <a:prstGeom prst="mathMultiply">
            <a:avLst>
              <a:gd name="adj1" fmla="val 1650"/>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13"/>
          <p:cNvSpPr/>
          <p:nvPr/>
        </p:nvSpPr>
        <p:spPr>
          <a:xfrm>
            <a:off x="8755331" y="2693568"/>
            <a:ext cx="504056" cy="396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14"/>
          <p:cNvSpPr/>
          <p:nvPr/>
        </p:nvSpPr>
        <p:spPr>
          <a:xfrm>
            <a:off x="9325636" y="2689469"/>
            <a:ext cx="504056" cy="3960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Multiply 9"/>
          <p:cNvSpPr/>
          <p:nvPr/>
        </p:nvSpPr>
        <p:spPr>
          <a:xfrm>
            <a:off x="8819239" y="2690177"/>
            <a:ext cx="378042" cy="418485"/>
          </a:xfrm>
          <a:prstGeom prst="mathMultiply">
            <a:avLst>
              <a:gd name="adj1" fmla="val 1650"/>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p:cNvSpPr txBox="1"/>
          <p:nvPr/>
        </p:nvSpPr>
        <p:spPr>
          <a:xfrm>
            <a:off x="8347165" y="3136179"/>
            <a:ext cx="3043645" cy="430887"/>
          </a:xfrm>
          <a:prstGeom prst="rect">
            <a:avLst/>
          </a:prstGeom>
          <a:noFill/>
        </p:spPr>
        <p:txBody>
          <a:bodyPr wrap="square" rtlCol="0">
            <a:spAutoFit/>
          </a:bodyPr>
          <a:lstStyle/>
          <a:p>
            <a:pPr algn="ctr"/>
            <a:r>
              <a:rPr lang="en-IN" sz="2200" dirty="0">
                <a:solidFill>
                  <a:srgbClr val="AD1457"/>
                </a:solidFill>
              </a:rPr>
              <a:t>4</a:t>
            </a:r>
            <a:r>
              <a:rPr lang="en-IN" sz="2200" dirty="0" smtClean="0">
                <a:solidFill>
                  <a:srgbClr val="AD1457"/>
                </a:solidFill>
              </a:rPr>
              <a:t> – Promising </a:t>
            </a:r>
            <a:r>
              <a:rPr lang="en-IN" sz="2200" b="1" dirty="0" smtClean="0">
                <a:solidFill>
                  <a:srgbClr val="AD1457"/>
                </a:solidFill>
              </a:rPr>
              <a:t>&lt;3, 1, 4, 2&gt;</a:t>
            </a:r>
            <a:endParaRPr lang="en-IN" sz="2200" b="1" dirty="0">
              <a:solidFill>
                <a:srgbClr val="AD1457"/>
              </a:solidFill>
            </a:endParaRPr>
          </a:p>
        </p:txBody>
      </p:sp>
      <p:sp>
        <p:nvSpPr>
          <p:cNvPr id="34" name="TextBox 33"/>
          <p:cNvSpPr txBox="1"/>
          <p:nvPr/>
        </p:nvSpPr>
        <p:spPr>
          <a:xfrm>
            <a:off x="365759" y="4123373"/>
            <a:ext cx="7420087" cy="830997"/>
          </a:xfrm>
          <a:prstGeom prst="rect">
            <a:avLst/>
          </a:prstGeom>
          <a:noFill/>
        </p:spPr>
        <p:txBody>
          <a:bodyPr wrap="square" rtlCol="0">
            <a:spAutoFit/>
          </a:bodyPr>
          <a:lstStyle/>
          <a:p>
            <a:pPr marL="342900" indent="-342900">
              <a:buFont typeface="Wingdings" panose="05000000000000000000" pitchFamily="2" charset="2"/>
              <a:buChar char="§"/>
            </a:pPr>
            <a:r>
              <a:rPr lang="en-IN" sz="2400" dirty="0" smtClean="0"/>
              <a:t>Above 4-promising solution can be written as </a:t>
            </a:r>
            <a:r>
              <a:rPr lang="en-IN" sz="2400" b="1" dirty="0" smtClean="0">
                <a:solidFill>
                  <a:srgbClr val="AD1457"/>
                </a:solidFill>
              </a:rPr>
              <a:t>&lt;3, 1, 4, 2&gt; </a:t>
            </a:r>
          </a:p>
          <a:p>
            <a:pPr marL="342900" indent="-342900">
              <a:buFont typeface="Wingdings" panose="05000000000000000000" pitchFamily="2" charset="2"/>
              <a:buChar char="§"/>
            </a:pPr>
            <a:r>
              <a:rPr lang="en-IN" sz="2400" dirty="0" smtClean="0"/>
              <a:t>Another possible solution is  </a:t>
            </a:r>
            <a:r>
              <a:rPr lang="en-IN" sz="2400" b="1" dirty="0" smtClean="0">
                <a:solidFill>
                  <a:srgbClr val="AD1457"/>
                </a:solidFill>
              </a:rPr>
              <a:t>&lt;2, 4, 1, 3&gt; </a:t>
            </a:r>
            <a:endParaRPr lang="en-IN" sz="2400" b="1" dirty="0">
              <a:solidFill>
                <a:srgbClr val="AD1457"/>
              </a:solidFill>
            </a:endParaRPr>
          </a:p>
        </p:txBody>
      </p:sp>
      <p:graphicFrame>
        <p:nvGraphicFramePr>
          <p:cNvPr id="35" name="Content Placeholder 3"/>
          <p:cNvGraphicFramePr>
            <a:graphicFrameLocks/>
          </p:cNvGraphicFramePr>
          <p:nvPr>
            <p:extLst/>
          </p:nvPr>
        </p:nvGraphicFramePr>
        <p:xfrm>
          <a:off x="8146585" y="3657573"/>
          <a:ext cx="2875993" cy="2286000"/>
        </p:xfrm>
        <a:graphic>
          <a:graphicData uri="http://schemas.openxmlformats.org/drawingml/2006/table">
            <a:tbl>
              <a:tblPr/>
              <a:tblGrid>
                <a:gridCol w="574584">
                  <a:extLst>
                    <a:ext uri="{9D8B030D-6E8A-4147-A177-3AD203B41FA5}">
                      <a16:colId xmlns:a16="http://schemas.microsoft.com/office/drawing/2014/main" val="3901345283"/>
                    </a:ext>
                  </a:extLst>
                </a:gridCol>
                <a:gridCol w="576121">
                  <a:extLst>
                    <a:ext uri="{9D8B030D-6E8A-4147-A177-3AD203B41FA5}">
                      <a16:colId xmlns:a16="http://schemas.microsoft.com/office/drawing/2014/main" val="2125101465"/>
                    </a:ext>
                  </a:extLst>
                </a:gridCol>
                <a:gridCol w="574584">
                  <a:extLst>
                    <a:ext uri="{9D8B030D-6E8A-4147-A177-3AD203B41FA5}">
                      <a16:colId xmlns:a16="http://schemas.microsoft.com/office/drawing/2014/main" val="4134223693"/>
                    </a:ext>
                  </a:extLst>
                </a:gridCol>
                <a:gridCol w="576120">
                  <a:extLst>
                    <a:ext uri="{9D8B030D-6E8A-4147-A177-3AD203B41FA5}">
                      <a16:colId xmlns:a16="http://schemas.microsoft.com/office/drawing/2014/main" val="3296346271"/>
                    </a:ext>
                  </a:extLst>
                </a:gridCol>
                <a:gridCol w="574584">
                  <a:extLst>
                    <a:ext uri="{9D8B030D-6E8A-4147-A177-3AD203B41FA5}">
                      <a16:colId xmlns:a16="http://schemas.microsoft.com/office/drawing/2014/main" val="1144392257"/>
                    </a:ext>
                  </a:extLst>
                </a:gridCol>
              </a:tblGrid>
              <a:tr h="426770">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rPr>
                        <a:t> </a:t>
                      </a: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rPr>
                        <a:t>1</a:t>
                      </a: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rPr>
                        <a:t>2</a:t>
                      </a: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rPr>
                        <a:t>3</a:t>
                      </a: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rPr>
                        <a:t>4</a:t>
                      </a: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89786686"/>
                  </a:ext>
                </a:extLst>
              </a:tr>
              <a:tr h="426770">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rPr>
                        <a:t>1</a:t>
                      </a:r>
                    </a:p>
                  </a:txBody>
                  <a:tcPr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rPr>
                        <a:t>Q</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17278954"/>
                  </a:ext>
                </a:extLst>
              </a:tr>
              <a:tr h="426770">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rPr>
                        <a:t>2</a:t>
                      </a:r>
                    </a:p>
                  </a:txBody>
                  <a:tcPr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rPr>
                        <a:t>Q</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08085560"/>
                  </a:ext>
                </a:extLst>
              </a:tr>
              <a:tr h="426770">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rPr>
                        <a:t>3</a:t>
                      </a:r>
                    </a:p>
                  </a:txBody>
                  <a:tcPr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rPr>
                        <a:t>Q</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80114434"/>
                  </a:ext>
                </a:extLst>
              </a:tr>
              <a:tr h="426770">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rPr>
                        <a:t>4</a:t>
                      </a:r>
                    </a:p>
                  </a:txBody>
                  <a:tcPr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rPr>
                        <a:t>Q</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82688077"/>
                  </a:ext>
                </a:extLst>
              </a:tr>
            </a:tbl>
          </a:graphicData>
        </a:graphic>
      </p:graphicFrame>
      <p:sp>
        <p:nvSpPr>
          <p:cNvPr id="36" name="TextBox 35"/>
          <p:cNvSpPr txBox="1"/>
          <p:nvPr/>
        </p:nvSpPr>
        <p:spPr>
          <a:xfrm>
            <a:off x="8290048" y="5972222"/>
            <a:ext cx="3084422" cy="430887"/>
          </a:xfrm>
          <a:prstGeom prst="rect">
            <a:avLst/>
          </a:prstGeom>
          <a:noFill/>
        </p:spPr>
        <p:txBody>
          <a:bodyPr wrap="square" rtlCol="0">
            <a:spAutoFit/>
          </a:bodyPr>
          <a:lstStyle/>
          <a:p>
            <a:pPr algn="ctr"/>
            <a:r>
              <a:rPr lang="en-IN" sz="2200" dirty="0">
                <a:solidFill>
                  <a:srgbClr val="AD1457"/>
                </a:solidFill>
              </a:rPr>
              <a:t>4</a:t>
            </a:r>
            <a:r>
              <a:rPr lang="en-IN" sz="2200" dirty="0" smtClean="0">
                <a:solidFill>
                  <a:srgbClr val="AD1457"/>
                </a:solidFill>
              </a:rPr>
              <a:t> – Promising </a:t>
            </a:r>
            <a:r>
              <a:rPr lang="en-IN" sz="2200" b="1" dirty="0" smtClean="0">
                <a:solidFill>
                  <a:srgbClr val="AD1457"/>
                </a:solidFill>
              </a:rPr>
              <a:t>&lt;2, 4, 1, 3&gt;   </a:t>
            </a:r>
            <a:endParaRPr lang="en-IN" sz="2200" b="1" dirty="0">
              <a:solidFill>
                <a:srgbClr val="AD1457"/>
              </a:solidFill>
            </a:endParaRPr>
          </a:p>
        </p:txBody>
      </p:sp>
      <p:cxnSp>
        <p:nvCxnSpPr>
          <p:cNvPr id="37" name="Straight Connector 36"/>
          <p:cNvCxnSpPr/>
          <p:nvPr/>
        </p:nvCxnSpPr>
        <p:spPr>
          <a:xfrm flipH="1">
            <a:off x="4258490" y="857793"/>
            <a:ext cx="0" cy="283464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7963989" y="831667"/>
            <a:ext cx="0" cy="283464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444137" y="3683726"/>
            <a:ext cx="1143000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600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wipe(down)">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1"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1"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par>
                                <p:cTn id="53" presetID="1" presetClass="exit" presetSubtype="0" fill="hold" grpId="1" nodeType="withEffect">
                                  <p:stCondLst>
                                    <p:cond delay="0"/>
                                  </p:stCondLst>
                                  <p:childTnLst>
                                    <p:set>
                                      <p:cBhvr>
                                        <p:cTn id="54" dur="1" fill="hold">
                                          <p:stCondLst>
                                            <p:cond delay="0"/>
                                          </p:stCondLst>
                                        </p:cTn>
                                        <p:tgtEl>
                                          <p:spTgt spid="11"/>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0" nodeType="clickEffect">
                                  <p:stCondLst>
                                    <p:cond delay="0"/>
                                  </p:stCondLst>
                                  <p:childTnLst>
                                    <p:set>
                                      <p:cBhvr>
                                        <p:cTn id="58" dur="1" fill="hold">
                                          <p:stCondLst>
                                            <p:cond delay="0"/>
                                          </p:stCondLst>
                                        </p:cTn>
                                        <p:tgtEl>
                                          <p:spTgt spid="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0" nodeType="clickEffect">
                                  <p:stCondLst>
                                    <p:cond delay="0"/>
                                  </p:stCondLst>
                                  <p:childTnLst>
                                    <p:set>
                                      <p:cBhvr>
                                        <p:cTn id="62" dur="1" fill="hold">
                                          <p:stCondLst>
                                            <p:cond delay="0"/>
                                          </p:stCondLst>
                                        </p:cTn>
                                        <p:tgtEl>
                                          <p:spTgt spid="13"/>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1" nodeType="click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fade">
                                      <p:cBhvr>
                                        <p:cTn id="72" dur="500"/>
                                        <p:tgtEl>
                                          <p:spTgt spid="13"/>
                                        </p:tgtEl>
                                      </p:cBhvr>
                                    </p:animEffect>
                                  </p:childTnLst>
                                </p:cTn>
                              </p:par>
                              <p:par>
                                <p:cTn id="73" presetID="1" presetClass="exit" presetSubtype="0" fill="hold" grpId="1" nodeType="withEffect">
                                  <p:stCondLst>
                                    <p:cond delay="0"/>
                                  </p:stCondLst>
                                  <p:childTnLst>
                                    <p:set>
                                      <p:cBhvr>
                                        <p:cTn id="74" dur="1" fill="hold">
                                          <p:stCondLst>
                                            <p:cond delay="0"/>
                                          </p:stCondLst>
                                        </p:cTn>
                                        <p:tgtEl>
                                          <p:spTgt spid="17"/>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0" nodeType="clickEffect">
                                  <p:stCondLst>
                                    <p:cond delay="0"/>
                                  </p:stCondLst>
                                  <p:childTnLst>
                                    <p:set>
                                      <p:cBhvr>
                                        <p:cTn id="78" dur="1" fill="hold">
                                          <p:stCondLst>
                                            <p:cond delay="0"/>
                                          </p:stCondLst>
                                        </p:cTn>
                                        <p:tgtEl>
                                          <p:spTgt spid="14"/>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fade">
                                      <p:cBhvr>
                                        <p:cTn id="83" dur="500"/>
                                        <p:tgtEl>
                                          <p:spTgt spid="18"/>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1" nodeType="clickEffect">
                                  <p:stCondLst>
                                    <p:cond delay="0"/>
                                  </p:stCondLst>
                                  <p:childTnLst>
                                    <p:set>
                                      <p:cBhvr>
                                        <p:cTn id="87" dur="1" fill="hold">
                                          <p:stCondLst>
                                            <p:cond delay="0"/>
                                          </p:stCondLst>
                                        </p:cTn>
                                        <p:tgtEl>
                                          <p:spTgt spid="14"/>
                                        </p:tgtEl>
                                        <p:attrNameLst>
                                          <p:attrName>style.visibility</p:attrName>
                                        </p:attrNameLst>
                                      </p:cBhvr>
                                      <p:to>
                                        <p:strVal val="visible"/>
                                      </p:to>
                                    </p:set>
                                    <p:animEffect transition="in" filter="fade">
                                      <p:cBhvr>
                                        <p:cTn id="88" dur="500"/>
                                        <p:tgtEl>
                                          <p:spTgt spid="14"/>
                                        </p:tgtEl>
                                      </p:cBhvr>
                                    </p:animEffect>
                                  </p:childTnLst>
                                </p:cTn>
                              </p:par>
                              <p:par>
                                <p:cTn id="89" presetID="1" presetClass="exit" presetSubtype="0" fill="hold" grpId="1" nodeType="withEffect">
                                  <p:stCondLst>
                                    <p:cond delay="0"/>
                                  </p:stCondLst>
                                  <p:childTnLst>
                                    <p:set>
                                      <p:cBhvr>
                                        <p:cTn id="90" dur="1" fill="hold">
                                          <p:stCondLst>
                                            <p:cond delay="0"/>
                                          </p:stCondLst>
                                        </p:cTn>
                                        <p:tgtEl>
                                          <p:spTgt spid="18"/>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0" nodeType="clickEffect">
                                  <p:stCondLst>
                                    <p:cond delay="0"/>
                                  </p:stCondLst>
                                  <p:childTnLst>
                                    <p:set>
                                      <p:cBhvr>
                                        <p:cTn id="94" dur="1" fill="hold">
                                          <p:stCondLst>
                                            <p:cond delay="0"/>
                                          </p:stCondLst>
                                        </p:cTn>
                                        <p:tgtEl>
                                          <p:spTgt spid="15"/>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9"/>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1" nodeType="clickEffect">
                                  <p:stCondLst>
                                    <p:cond delay="0"/>
                                  </p:stCondLst>
                                  <p:childTnLst>
                                    <p:set>
                                      <p:cBhvr>
                                        <p:cTn id="102" dur="1" fill="hold">
                                          <p:stCondLst>
                                            <p:cond delay="0"/>
                                          </p:stCondLst>
                                        </p:cTn>
                                        <p:tgtEl>
                                          <p:spTgt spid="15"/>
                                        </p:tgtEl>
                                        <p:attrNameLst>
                                          <p:attrName>style.visibility</p:attrName>
                                        </p:attrNameLst>
                                      </p:cBhvr>
                                      <p:to>
                                        <p:strVal val="visible"/>
                                      </p:to>
                                    </p:set>
                                  </p:childTnLst>
                                </p:cTn>
                              </p:par>
                              <p:par>
                                <p:cTn id="103" presetID="1" presetClass="exit" presetSubtype="0" fill="hold" grpId="1" nodeType="withEffect">
                                  <p:stCondLst>
                                    <p:cond delay="0"/>
                                  </p:stCondLst>
                                  <p:childTnLst>
                                    <p:set>
                                      <p:cBhvr>
                                        <p:cTn id="104" dur="1" fill="hold">
                                          <p:stCondLst>
                                            <p:cond delay="0"/>
                                          </p:stCondLst>
                                        </p:cTn>
                                        <p:tgtEl>
                                          <p:spTgt spid="19"/>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0" nodeType="clickEffect">
                                  <p:stCondLst>
                                    <p:cond delay="0"/>
                                  </p:stCondLst>
                                  <p:childTnLst>
                                    <p:set>
                                      <p:cBhvr>
                                        <p:cTn id="108" dur="1" fill="hold">
                                          <p:stCondLst>
                                            <p:cond delay="0"/>
                                          </p:stCondLst>
                                        </p:cTn>
                                        <p:tgtEl>
                                          <p:spTgt spid="16"/>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20"/>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1" nodeType="clickEffect">
                                  <p:stCondLst>
                                    <p:cond delay="0"/>
                                  </p:stCondLst>
                                  <p:childTnLst>
                                    <p:set>
                                      <p:cBhvr>
                                        <p:cTn id="116" dur="1" fill="hold">
                                          <p:stCondLst>
                                            <p:cond delay="0"/>
                                          </p:stCondLst>
                                        </p:cTn>
                                        <p:tgtEl>
                                          <p:spTgt spid="16"/>
                                        </p:tgtEl>
                                        <p:attrNameLst>
                                          <p:attrName>style.visibility</p:attrName>
                                        </p:attrNameLst>
                                      </p:cBhvr>
                                      <p:to>
                                        <p:strVal val="visible"/>
                                      </p:to>
                                    </p:set>
                                  </p:childTnLst>
                                </p:cTn>
                              </p:par>
                              <p:par>
                                <p:cTn id="117" presetID="1" presetClass="exit" presetSubtype="0" fill="hold" grpId="1" nodeType="withEffect">
                                  <p:stCondLst>
                                    <p:cond delay="0"/>
                                  </p:stCondLst>
                                  <p:childTnLst>
                                    <p:set>
                                      <p:cBhvr>
                                        <p:cTn id="118" dur="1" fill="hold">
                                          <p:stCondLst>
                                            <p:cond delay="0"/>
                                          </p:stCondLst>
                                        </p:cTn>
                                        <p:tgtEl>
                                          <p:spTgt spid="20"/>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12"/>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22" presetClass="entr" presetSubtype="4" fill="hold" nodeType="clickEffect">
                                  <p:stCondLst>
                                    <p:cond delay="0"/>
                                  </p:stCondLst>
                                  <p:childTnLst>
                                    <p:set>
                                      <p:cBhvr>
                                        <p:cTn id="126" dur="1" fill="hold">
                                          <p:stCondLst>
                                            <p:cond delay="0"/>
                                          </p:stCondLst>
                                        </p:cTn>
                                        <p:tgtEl>
                                          <p:spTgt spid="38"/>
                                        </p:tgtEl>
                                        <p:attrNameLst>
                                          <p:attrName>style.visibility</p:attrName>
                                        </p:attrNameLst>
                                      </p:cBhvr>
                                      <p:to>
                                        <p:strVal val="visible"/>
                                      </p:to>
                                    </p:set>
                                    <p:animEffect transition="in" filter="wipe(down)">
                                      <p:cBhvr>
                                        <p:cTn id="127" dur="500"/>
                                        <p:tgtEl>
                                          <p:spTgt spid="38"/>
                                        </p:tgtEl>
                                      </p:cBhvr>
                                    </p:animEffec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nodeType="clickEffect">
                                  <p:stCondLst>
                                    <p:cond delay="0"/>
                                  </p:stCondLst>
                                  <p:childTnLst>
                                    <p:set>
                                      <p:cBhvr>
                                        <p:cTn id="131" dur="1" fill="hold">
                                          <p:stCondLst>
                                            <p:cond delay="0"/>
                                          </p:stCondLst>
                                        </p:cTn>
                                        <p:tgtEl>
                                          <p:spTgt spid="21"/>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1" presetClass="exit" presetSubtype="0" fill="hold" grpId="0" nodeType="clickEffect">
                                  <p:stCondLst>
                                    <p:cond delay="0"/>
                                  </p:stCondLst>
                                  <p:childTnLst>
                                    <p:set>
                                      <p:cBhvr>
                                        <p:cTn id="135" dur="1" fill="hold">
                                          <p:stCondLst>
                                            <p:cond delay="0"/>
                                          </p:stCondLst>
                                        </p:cTn>
                                        <p:tgtEl>
                                          <p:spTgt spid="22"/>
                                        </p:tgtEl>
                                        <p:attrNameLst>
                                          <p:attrName>style.visibility</p:attrName>
                                        </p:attrNameLst>
                                      </p:cBhvr>
                                      <p:to>
                                        <p:strVal val="hidden"/>
                                      </p:to>
                                    </p:set>
                                  </p:childTnLst>
                                </p:cTn>
                              </p:par>
                            </p:childTnLst>
                          </p:cTn>
                        </p:par>
                      </p:childTnLst>
                    </p:cTn>
                  </p:par>
                  <p:par>
                    <p:cTn id="136" fill="hold">
                      <p:stCondLst>
                        <p:cond delay="indefinite"/>
                      </p:stCondLst>
                      <p:childTnLst>
                        <p:par>
                          <p:cTn id="137" fill="hold">
                            <p:stCondLst>
                              <p:cond delay="0"/>
                            </p:stCondLst>
                            <p:childTnLst>
                              <p:par>
                                <p:cTn id="138" presetID="1" presetClass="exit" presetSubtype="0" fill="hold" grpId="0" nodeType="clickEffect">
                                  <p:stCondLst>
                                    <p:cond delay="0"/>
                                  </p:stCondLst>
                                  <p:childTnLst>
                                    <p:set>
                                      <p:cBhvr>
                                        <p:cTn id="139" dur="1" fill="hold">
                                          <p:stCondLst>
                                            <p:cond delay="0"/>
                                          </p:stCondLst>
                                        </p:cTn>
                                        <p:tgtEl>
                                          <p:spTgt spid="23"/>
                                        </p:tgtEl>
                                        <p:attrNameLst>
                                          <p:attrName>style.visibility</p:attrName>
                                        </p:attrNameLst>
                                      </p:cBhvr>
                                      <p:to>
                                        <p:strVal val="hidden"/>
                                      </p:to>
                                    </p:set>
                                  </p:childTnLst>
                                </p:cTn>
                              </p:par>
                            </p:childTnLst>
                          </p:cTn>
                        </p:par>
                      </p:childTnLst>
                    </p:cTn>
                  </p:par>
                  <p:par>
                    <p:cTn id="140" fill="hold">
                      <p:stCondLst>
                        <p:cond delay="indefinite"/>
                      </p:stCondLst>
                      <p:childTnLst>
                        <p:par>
                          <p:cTn id="141" fill="hold">
                            <p:stCondLst>
                              <p:cond delay="0"/>
                            </p:stCondLst>
                            <p:childTnLst>
                              <p:par>
                                <p:cTn id="142" presetID="1" presetClass="entr" presetSubtype="0" fill="hold" grpId="0" nodeType="clickEffect">
                                  <p:stCondLst>
                                    <p:cond delay="0"/>
                                  </p:stCondLst>
                                  <p:childTnLst>
                                    <p:set>
                                      <p:cBhvr>
                                        <p:cTn id="143" dur="1" fill="hold">
                                          <p:stCondLst>
                                            <p:cond delay="0"/>
                                          </p:stCondLst>
                                        </p:cTn>
                                        <p:tgtEl>
                                          <p:spTgt spid="27"/>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1" presetClass="entr" presetSubtype="0" fill="hold" grpId="1" nodeType="clickEffect">
                                  <p:stCondLst>
                                    <p:cond delay="0"/>
                                  </p:stCondLst>
                                  <p:childTnLst>
                                    <p:set>
                                      <p:cBhvr>
                                        <p:cTn id="147" dur="1" fill="hold">
                                          <p:stCondLst>
                                            <p:cond delay="0"/>
                                          </p:stCondLst>
                                        </p:cTn>
                                        <p:tgtEl>
                                          <p:spTgt spid="23"/>
                                        </p:tgtEl>
                                        <p:attrNameLst>
                                          <p:attrName>style.visibility</p:attrName>
                                        </p:attrNameLst>
                                      </p:cBhvr>
                                      <p:to>
                                        <p:strVal val="visible"/>
                                      </p:to>
                                    </p:set>
                                  </p:childTnLst>
                                </p:cTn>
                              </p:par>
                              <p:par>
                                <p:cTn id="148" presetID="1" presetClass="exit" presetSubtype="0" fill="hold" grpId="1" nodeType="withEffect">
                                  <p:stCondLst>
                                    <p:cond delay="0"/>
                                  </p:stCondLst>
                                  <p:childTnLst>
                                    <p:set>
                                      <p:cBhvr>
                                        <p:cTn id="149" dur="1" fill="hold">
                                          <p:stCondLst>
                                            <p:cond delay="0"/>
                                          </p:stCondLst>
                                        </p:cTn>
                                        <p:tgtEl>
                                          <p:spTgt spid="27"/>
                                        </p:tgtEl>
                                        <p:attrNameLst>
                                          <p:attrName>style.visibility</p:attrName>
                                        </p:attrNameLst>
                                      </p:cBhvr>
                                      <p:to>
                                        <p:strVal val="hidden"/>
                                      </p:to>
                                    </p:set>
                                  </p:childTnLst>
                                </p:cTn>
                              </p:par>
                            </p:childTnLst>
                          </p:cTn>
                        </p:par>
                      </p:childTnLst>
                    </p:cTn>
                  </p:par>
                  <p:par>
                    <p:cTn id="150" fill="hold">
                      <p:stCondLst>
                        <p:cond delay="indefinite"/>
                      </p:stCondLst>
                      <p:childTnLst>
                        <p:par>
                          <p:cTn id="151" fill="hold">
                            <p:stCondLst>
                              <p:cond delay="0"/>
                            </p:stCondLst>
                            <p:childTnLst>
                              <p:par>
                                <p:cTn id="152" presetID="1" presetClass="exit" presetSubtype="0" fill="hold" grpId="0" nodeType="clickEffect">
                                  <p:stCondLst>
                                    <p:cond delay="0"/>
                                  </p:stCondLst>
                                  <p:childTnLst>
                                    <p:set>
                                      <p:cBhvr>
                                        <p:cTn id="153" dur="1" fill="hold">
                                          <p:stCondLst>
                                            <p:cond delay="0"/>
                                          </p:stCondLst>
                                        </p:cTn>
                                        <p:tgtEl>
                                          <p:spTgt spid="24"/>
                                        </p:tgtEl>
                                        <p:attrNameLst>
                                          <p:attrName>style.visibility</p:attrName>
                                        </p:attrNameLst>
                                      </p:cBhvr>
                                      <p:to>
                                        <p:strVal val="hidden"/>
                                      </p:to>
                                    </p:set>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grpId="0" nodeType="clickEffect">
                                  <p:stCondLst>
                                    <p:cond delay="0"/>
                                  </p:stCondLst>
                                  <p:childTnLst>
                                    <p:set>
                                      <p:cBhvr>
                                        <p:cTn id="157" dur="1" fill="hold">
                                          <p:stCondLst>
                                            <p:cond delay="0"/>
                                          </p:stCondLst>
                                        </p:cTn>
                                        <p:tgtEl>
                                          <p:spTgt spid="28"/>
                                        </p:tgtEl>
                                        <p:attrNameLst>
                                          <p:attrName>style.visibility</p:attrName>
                                        </p:attrNameLst>
                                      </p:cBhvr>
                                      <p:to>
                                        <p:strVal val="visible"/>
                                      </p:to>
                                    </p:set>
                                    <p:animEffect transition="in" filter="fade">
                                      <p:cBhvr>
                                        <p:cTn id="158" dur="500"/>
                                        <p:tgtEl>
                                          <p:spTgt spid="28"/>
                                        </p:tgtEl>
                                      </p:cBhvr>
                                    </p:animEffec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28"/>
                                        </p:tgtEl>
                                        <p:attrNameLst>
                                          <p:attrName>style.visibility</p:attrName>
                                        </p:attrNameLst>
                                      </p:cBhvr>
                                      <p:to>
                                        <p:strVal val="hidden"/>
                                      </p:to>
                                    </p:set>
                                  </p:childTnLst>
                                </p:cTn>
                              </p:par>
                              <p:par>
                                <p:cTn id="163" presetID="10" presetClass="entr" presetSubtype="0" fill="hold" grpId="1" nodeType="withEffect">
                                  <p:stCondLst>
                                    <p:cond delay="0"/>
                                  </p:stCondLst>
                                  <p:childTnLst>
                                    <p:set>
                                      <p:cBhvr>
                                        <p:cTn id="164" dur="1" fill="hold">
                                          <p:stCondLst>
                                            <p:cond delay="0"/>
                                          </p:stCondLst>
                                        </p:cTn>
                                        <p:tgtEl>
                                          <p:spTgt spid="24"/>
                                        </p:tgtEl>
                                        <p:attrNameLst>
                                          <p:attrName>style.visibility</p:attrName>
                                        </p:attrNameLst>
                                      </p:cBhvr>
                                      <p:to>
                                        <p:strVal val="visible"/>
                                      </p:to>
                                    </p:set>
                                    <p:animEffect transition="in" filter="fade">
                                      <p:cBhvr>
                                        <p:cTn id="165" dur="500"/>
                                        <p:tgtEl>
                                          <p:spTgt spid="24"/>
                                        </p:tgtEl>
                                      </p:cBhvr>
                                    </p:animEffect>
                                  </p:childTnLst>
                                </p:cTn>
                              </p:par>
                            </p:childTnLst>
                          </p:cTn>
                        </p:par>
                      </p:childTnLst>
                    </p:cTn>
                  </p:par>
                  <p:par>
                    <p:cTn id="166" fill="hold">
                      <p:stCondLst>
                        <p:cond delay="indefinite"/>
                      </p:stCondLst>
                      <p:childTnLst>
                        <p:par>
                          <p:cTn id="167" fill="hold">
                            <p:stCondLst>
                              <p:cond delay="0"/>
                            </p:stCondLst>
                            <p:childTnLst>
                              <p:par>
                                <p:cTn id="168" presetID="1" presetClass="exit" presetSubtype="0" fill="hold" grpId="0" nodeType="clickEffect">
                                  <p:stCondLst>
                                    <p:cond delay="0"/>
                                  </p:stCondLst>
                                  <p:childTnLst>
                                    <p:set>
                                      <p:cBhvr>
                                        <p:cTn id="169" dur="1" fill="hold">
                                          <p:stCondLst>
                                            <p:cond delay="0"/>
                                          </p:stCondLst>
                                        </p:cTn>
                                        <p:tgtEl>
                                          <p:spTgt spid="25"/>
                                        </p:tgtEl>
                                        <p:attrNameLst>
                                          <p:attrName>style.visibility</p:attrName>
                                        </p:attrNameLst>
                                      </p:cBhvr>
                                      <p:to>
                                        <p:strVal val="hidden"/>
                                      </p:to>
                                    </p:set>
                                  </p:childTnLst>
                                </p:cTn>
                              </p:par>
                            </p:childTnLst>
                          </p:cTn>
                        </p:par>
                      </p:childTnLst>
                    </p:cTn>
                  </p:par>
                  <p:par>
                    <p:cTn id="170" fill="hold">
                      <p:stCondLst>
                        <p:cond delay="indefinite"/>
                      </p:stCondLst>
                      <p:childTnLst>
                        <p:par>
                          <p:cTn id="171" fill="hold">
                            <p:stCondLst>
                              <p:cond delay="0"/>
                            </p:stCondLst>
                            <p:childTnLst>
                              <p:par>
                                <p:cTn id="172" presetID="10" presetClass="entr" presetSubtype="0" fill="hold" grpId="0" nodeType="clickEffect">
                                  <p:stCondLst>
                                    <p:cond delay="0"/>
                                  </p:stCondLst>
                                  <p:childTnLst>
                                    <p:set>
                                      <p:cBhvr>
                                        <p:cTn id="173" dur="1" fill="hold">
                                          <p:stCondLst>
                                            <p:cond delay="0"/>
                                          </p:stCondLst>
                                        </p:cTn>
                                        <p:tgtEl>
                                          <p:spTgt spid="29"/>
                                        </p:tgtEl>
                                        <p:attrNameLst>
                                          <p:attrName>style.visibility</p:attrName>
                                        </p:attrNameLst>
                                      </p:cBhvr>
                                      <p:to>
                                        <p:strVal val="visible"/>
                                      </p:to>
                                    </p:set>
                                    <p:animEffect transition="in" filter="fade">
                                      <p:cBhvr>
                                        <p:cTn id="174" dur="500"/>
                                        <p:tgtEl>
                                          <p:spTgt spid="29"/>
                                        </p:tgtEl>
                                      </p:cBhvr>
                                    </p:animEffect>
                                  </p:childTnLst>
                                </p:cTn>
                              </p:par>
                            </p:childTnLst>
                          </p:cTn>
                        </p:par>
                      </p:childTnLst>
                    </p:cTn>
                  </p:par>
                  <p:par>
                    <p:cTn id="175" fill="hold">
                      <p:stCondLst>
                        <p:cond delay="indefinite"/>
                      </p:stCondLst>
                      <p:childTnLst>
                        <p:par>
                          <p:cTn id="176" fill="hold">
                            <p:stCondLst>
                              <p:cond delay="0"/>
                            </p:stCondLst>
                            <p:childTnLst>
                              <p:par>
                                <p:cTn id="177" presetID="10" presetClass="entr" presetSubtype="0" fill="hold" grpId="1" nodeType="clickEffect">
                                  <p:stCondLst>
                                    <p:cond delay="0"/>
                                  </p:stCondLst>
                                  <p:childTnLst>
                                    <p:set>
                                      <p:cBhvr>
                                        <p:cTn id="178" dur="1" fill="hold">
                                          <p:stCondLst>
                                            <p:cond delay="0"/>
                                          </p:stCondLst>
                                        </p:cTn>
                                        <p:tgtEl>
                                          <p:spTgt spid="25"/>
                                        </p:tgtEl>
                                        <p:attrNameLst>
                                          <p:attrName>style.visibility</p:attrName>
                                        </p:attrNameLst>
                                      </p:cBhvr>
                                      <p:to>
                                        <p:strVal val="visible"/>
                                      </p:to>
                                    </p:set>
                                    <p:animEffect transition="in" filter="fade">
                                      <p:cBhvr>
                                        <p:cTn id="179" dur="500"/>
                                        <p:tgtEl>
                                          <p:spTgt spid="25"/>
                                        </p:tgtEl>
                                      </p:cBhvr>
                                    </p:animEffect>
                                  </p:childTnLst>
                                </p:cTn>
                              </p:par>
                              <p:par>
                                <p:cTn id="180" presetID="1" presetClass="exit" presetSubtype="0" fill="hold" grpId="1" nodeType="withEffect">
                                  <p:stCondLst>
                                    <p:cond delay="0"/>
                                  </p:stCondLst>
                                  <p:childTnLst>
                                    <p:set>
                                      <p:cBhvr>
                                        <p:cTn id="181" dur="1" fill="hold">
                                          <p:stCondLst>
                                            <p:cond delay="0"/>
                                          </p:stCondLst>
                                        </p:cTn>
                                        <p:tgtEl>
                                          <p:spTgt spid="29"/>
                                        </p:tgtEl>
                                        <p:attrNameLst>
                                          <p:attrName>style.visibility</p:attrName>
                                        </p:attrNameLst>
                                      </p:cBhvr>
                                      <p:to>
                                        <p:strVal val="hidden"/>
                                      </p:to>
                                    </p:set>
                                  </p:childTnLst>
                                </p:cTn>
                              </p:par>
                            </p:childTnLst>
                          </p:cTn>
                        </p:par>
                      </p:childTnLst>
                    </p:cTn>
                  </p:par>
                  <p:par>
                    <p:cTn id="182" fill="hold">
                      <p:stCondLst>
                        <p:cond delay="indefinite"/>
                      </p:stCondLst>
                      <p:childTnLst>
                        <p:par>
                          <p:cTn id="183" fill="hold">
                            <p:stCondLst>
                              <p:cond delay="0"/>
                            </p:stCondLst>
                            <p:childTnLst>
                              <p:par>
                                <p:cTn id="184" presetID="1" presetClass="exit" presetSubtype="0" fill="hold" grpId="0" nodeType="clickEffect">
                                  <p:stCondLst>
                                    <p:cond delay="0"/>
                                  </p:stCondLst>
                                  <p:childTnLst>
                                    <p:set>
                                      <p:cBhvr>
                                        <p:cTn id="185" dur="1" fill="hold">
                                          <p:stCondLst>
                                            <p:cond delay="0"/>
                                          </p:stCondLst>
                                        </p:cTn>
                                        <p:tgtEl>
                                          <p:spTgt spid="26"/>
                                        </p:tgtEl>
                                        <p:attrNameLst>
                                          <p:attrName>style.visibility</p:attrName>
                                        </p:attrNameLst>
                                      </p:cBhvr>
                                      <p:to>
                                        <p:strVal val="hidden"/>
                                      </p:to>
                                    </p:set>
                                  </p:childTnLst>
                                </p:cTn>
                              </p:par>
                            </p:childTnLst>
                          </p:cTn>
                        </p:par>
                      </p:childTnLst>
                    </p:cTn>
                  </p:par>
                  <p:par>
                    <p:cTn id="186" fill="hold">
                      <p:stCondLst>
                        <p:cond delay="indefinite"/>
                      </p:stCondLst>
                      <p:childTnLst>
                        <p:par>
                          <p:cTn id="187" fill="hold">
                            <p:stCondLst>
                              <p:cond delay="0"/>
                            </p:stCondLst>
                            <p:childTnLst>
                              <p:par>
                                <p:cTn id="188" presetID="1" presetClass="exit" presetSubtype="0" fill="hold" grpId="0" nodeType="clickEffect">
                                  <p:stCondLst>
                                    <p:cond delay="0"/>
                                  </p:stCondLst>
                                  <p:childTnLst>
                                    <p:set>
                                      <p:cBhvr>
                                        <p:cTn id="189" dur="1" fill="hold">
                                          <p:stCondLst>
                                            <p:cond delay="0"/>
                                          </p:stCondLst>
                                        </p:cTn>
                                        <p:tgtEl>
                                          <p:spTgt spid="30"/>
                                        </p:tgtEl>
                                        <p:attrNameLst>
                                          <p:attrName>style.visibility</p:attrName>
                                        </p:attrNameLst>
                                      </p:cBhvr>
                                      <p:to>
                                        <p:strVal val="hidden"/>
                                      </p:to>
                                    </p:set>
                                  </p:childTnLst>
                                </p:cTn>
                              </p:par>
                            </p:childTnLst>
                          </p:cTn>
                        </p:par>
                      </p:childTnLst>
                    </p:cTn>
                  </p:par>
                  <p:par>
                    <p:cTn id="190" fill="hold">
                      <p:stCondLst>
                        <p:cond delay="indefinite"/>
                      </p:stCondLst>
                      <p:childTnLst>
                        <p:par>
                          <p:cTn id="191" fill="hold">
                            <p:stCondLst>
                              <p:cond delay="0"/>
                            </p:stCondLst>
                            <p:childTnLst>
                              <p:par>
                                <p:cTn id="192" presetID="10" presetClass="entr" presetSubtype="0" fill="hold" grpId="0" nodeType="clickEffect">
                                  <p:stCondLst>
                                    <p:cond delay="0"/>
                                  </p:stCondLst>
                                  <p:childTnLst>
                                    <p:set>
                                      <p:cBhvr>
                                        <p:cTn id="193" dur="1" fill="hold">
                                          <p:stCondLst>
                                            <p:cond delay="0"/>
                                          </p:stCondLst>
                                        </p:cTn>
                                        <p:tgtEl>
                                          <p:spTgt spid="32"/>
                                        </p:tgtEl>
                                        <p:attrNameLst>
                                          <p:attrName>style.visibility</p:attrName>
                                        </p:attrNameLst>
                                      </p:cBhvr>
                                      <p:to>
                                        <p:strVal val="visible"/>
                                      </p:to>
                                    </p:set>
                                    <p:animEffect transition="in" filter="fade">
                                      <p:cBhvr>
                                        <p:cTn id="194" dur="500"/>
                                        <p:tgtEl>
                                          <p:spTgt spid="32"/>
                                        </p:tgtEl>
                                      </p:cBhvr>
                                    </p:animEffect>
                                  </p:childTnLst>
                                </p:cTn>
                              </p:par>
                            </p:childTnLst>
                          </p:cTn>
                        </p:par>
                      </p:childTnLst>
                    </p:cTn>
                  </p:par>
                  <p:par>
                    <p:cTn id="195" fill="hold">
                      <p:stCondLst>
                        <p:cond delay="indefinite"/>
                      </p:stCondLst>
                      <p:childTnLst>
                        <p:par>
                          <p:cTn id="196" fill="hold">
                            <p:stCondLst>
                              <p:cond delay="0"/>
                            </p:stCondLst>
                            <p:childTnLst>
                              <p:par>
                                <p:cTn id="197" presetID="10" presetClass="entr" presetSubtype="0" fill="hold" grpId="1" nodeType="clickEffect">
                                  <p:stCondLst>
                                    <p:cond delay="0"/>
                                  </p:stCondLst>
                                  <p:childTnLst>
                                    <p:set>
                                      <p:cBhvr>
                                        <p:cTn id="198" dur="1" fill="hold">
                                          <p:stCondLst>
                                            <p:cond delay="0"/>
                                          </p:stCondLst>
                                        </p:cTn>
                                        <p:tgtEl>
                                          <p:spTgt spid="30"/>
                                        </p:tgtEl>
                                        <p:attrNameLst>
                                          <p:attrName>style.visibility</p:attrName>
                                        </p:attrNameLst>
                                      </p:cBhvr>
                                      <p:to>
                                        <p:strVal val="visible"/>
                                      </p:to>
                                    </p:set>
                                    <p:animEffect transition="in" filter="fade">
                                      <p:cBhvr>
                                        <p:cTn id="199" dur="500"/>
                                        <p:tgtEl>
                                          <p:spTgt spid="30"/>
                                        </p:tgtEl>
                                      </p:cBhvr>
                                    </p:animEffect>
                                  </p:childTnLst>
                                </p:cTn>
                              </p:par>
                              <p:par>
                                <p:cTn id="200" presetID="1" presetClass="exit" presetSubtype="0" fill="hold" grpId="1" nodeType="withEffect">
                                  <p:stCondLst>
                                    <p:cond delay="0"/>
                                  </p:stCondLst>
                                  <p:childTnLst>
                                    <p:set>
                                      <p:cBhvr>
                                        <p:cTn id="201" dur="1" fill="hold">
                                          <p:stCondLst>
                                            <p:cond delay="0"/>
                                          </p:stCondLst>
                                        </p:cTn>
                                        <p:tgtEl>
                                          <p:spTgt spid="32"/>
                                        </p:tgtEl>
                                        <p:attrNameLst>
                                          <p:attrName>style.visibility</p:attrName>
                                        </p:attrNameLst>
                                      </p:cBhvr>
                                      <p:to>
                                        <p:strVal val="hidden"/>
                                      </p:to>
                                    </p:set>
                                  </p:childTnLst>
                                </p:cTn>
                              </p:par>
                            </p:childTnLst>
                          </p:cTn>
                        </p:par>
                      </p:childTnLst>
                    </p:cTn>
                  </p:par>
                  <p:par>
                    <p:cTn id="202" fill="hold">
                      <p:stCondLst>
                        <p:cond delay="indefinite"/>
                      </p:stCondLst>
                      <p:childTnLst>
                        <p:par>
                          <p:cTn id="203" fill="hold">
                            <p:stCondLst>
                              <p:cond delay="0"/>
                            </p:stCondLst>
                            <p:childTnLst>
                              <p:par>
                                <p:cTn id="204" presetID="1" presetClass="exit" presetSubtype="0" fill="hold" grpId="0" nodeType="clickEffect">
                                  <p:stCondLst>
                                    <p:cond delay="0"/>
                                  </p:stCondLst>
                                  <p:childTnLst>
                                    <p:set>
                                      <p:cBhvr>
                                        <p:cTn id="205" dur="1" fill="hold">
                                          <p:stCondLst>
                                            <p:cond delay="0"/>
                                          </p:stCondLst>
                                        </p:cTn>
                                        <p:tgtEl>
                                          <p:spTgt spid="31"/>
                                        </p:tgtEl>
                                        <p:attrNameLst>
                                          <p:attrName>style.visibility</p:attrName>
                                        </p:attrNameLst>
                                      </p:cBhvr>
                                      <p:to>
                                        <p:strVal val="hidden"/>
                                      </p:to>
                                    </p:set>
                                  </p:childTnLst>
                                </p:cTn>
                              </p:par>
                            </p:childTnLst>
                          </p:cTn>
                        </p:par>
                      </p:childTnLst>
                    </p:cTn>
                  </p:par>
                  <p:par>
                    <p:cTn id="206" fill="hold">
                      <p:stCondLst>
                        <p:cond delay="indefinite"/>
                      </p:stCondLst>
                      <p:childTnLst>
                        <p:par>
                          <p:cTn id="207" fill="hold">
                            <p:stCondLst>
                              <p:cond delay="0"/>
                            </p:stCondLst>
                            <p:childTnLst>
                              <p:par>
                                <p:cTn id="208" presetID="10" presetClass="entr" presetSubtype="0" fill="hold" grpId="0" nodeType="clickEffect">
                                  <p:stCondLst>
                                    <p:cond delay="0"/>
                                  </p:stCondLst>
                                  <p:childTnLst>
                                    <p:set>
                                      <p:cBhvr>
                                        <p:cTn id="209" dur="1" fill="hold">
                                          <p:stCondLst>
                                            <p:cond delay="0"/>
                                          </p:stCondLst>
                                        </p:cTn>
                                        <p:tgtEl>
                                          <p:spTgt spid="33"/>
                                        </p:tgtEl>
                                        <p:attrNameLst>
                                          <p:attrName>style.visibility</p:attrName>
                                        </p:attrNameLst>
                                      </p:cBhvr>
                                      <p:to>
                                        <p:strVal val="visible"/>
                                      </p:to>
                                    </p:set>
                                    <p:animEffect transition="in" filter="fade">
                                      <p:cBhvr>
                                        <p:cTn id="210" dur="500"/>
                                        <p:tgtEl>
                                          <p:spTgt spid="33"/>
                                        </p:tgtEl>
                                      </p:cBhvr>
                                    </p:animEffect>
                                  </p:childTnLst>
                                </p:cTn>
                              </p:par>
                            </p:childTnLst>
                          </p:cTn>
                        </p:par>
                        <p:par>
                          <p:cTn id="211" fill="hold">
                            <p:stCondLst>
                              <p:cond delay="500"/>
                            </p:stCondLst>
                            <p:childTnLst>
                              <p:par>
                                <p:cTn id="212" presetID="22" presetClass="entr" presetSubtype="8" fill="hold" nodeType="afterEffect">
                                  <p:stCondLst>
                                    <p:cond delay="0"/>
                                  </p:stCondLst>
                                  <p:childTnLst>
                                    <p:set>
                                      <p:cBhvr>
                                        <p:cTn id="213" dur="1" fill="hold">
                                          <p:stCondLst>
                                            <p:cond delay="0"/>
                                          </p:stCondLst>
                                        </p:cTn>
                                        <p:tgtEl>
                                          <p:spTgt spid="39"/>
                                        </p:tgtEl>
                                        <p:attrNameLst>
                                          <p:attrName>style.visibility</p:attrName>
                                        </p:attrNameLst>
                                      </p:cBhvr>
                                      <p:to>
                                        <p:strVal val="visible"/>
                                      </p:to>
                                    </p:set>
                                    <p:animEffect transition="in" filter="wipe(left)">
                                      <p:cBhvr>
                                        <p:cTn id="214" dur="1000"/>
                                        <p:tgtEl>
                                          <p:spTgt spid="39"/>
                                        </p:tgtEl>
                                      </p:cBhvr>
                                    </p:animEffect>
                                  </p:childTnLst>
                                </p:cTn>
                              </p:par>
                            </p:childTnLst>
                          </p:cTn>
                        </p:par>
                      </p:childTnLst>
                    </p:cTn>
                  </p:par>
                  <p:par>
                    <p:cTn id="215" fill="hold">
                      <p:stCondLst>
                        <p:cond delay="indefinite"/>
                      </p:stCondLst>
                      <p:childTnLst>
                        <p:par>
                          <p:cTn id="216" fill="hold">
                            <p:stCondLst>
                              <p:cond delay="0"/>
                            </p:stCondLst>
                            <p:childTnLst>
                              <p:par>
                                <p:cTn id="217" presetID="10" presetClass="entr" presetSubtype="0" fill="hold" nodeType="clickEffect">
                                  <p:stCondLst>
                                    <p:cond delay="0"/>
                                  </p:stCondLst>
                                  <p:childTnLst>
                                    <p:set>
                                      <p:cBhvr>
                                        <p:cTn id="218" dur="1" fill="hold">
                                          <p:stCondLst>
                                            <p:cond delay="0"/>
                                          </p:stCondLst>
                                        </p:cTn>
                                        <p:tgtEl>
                                          <p:spTgt spid="34">
                                            <p:txEl>
                                              <p:pRg st="0" end="0"/>
                                            </p:txEl>
                                          </p:spTgt>
                                        </p:tgtEl>
                                        <p:attrNameLst>
                                          <p:attrName>style.visibility</p:attrName>
                                        </p:attrNameLst>
                                      </p:cBhvr>
                                      <p:to>
                                        <p:strVal val="visible"/>
                                      </p:to>
                                    </p:set>
                                    <p:animEffect transition="in" filter="fade">
                                      <p:cBhvr>
                                        <p:cTn id="219" dur="500"/>
                                        <p:tgtEl>
                                          <p:spTgt spid="34">
                                            <p:txEl>
                                              <p:pRg st="0" end="0"/>
                                            </p:txEl>
                                          </p:spTgt>
                                        </p:tgtEl>
                                      </p:cBhvr>
                                    </p:animEffect>
                                  </p:childTnLst>
                                </p:cTn>
                              </p:par>
                            </p:childTnLst>
                          </p:cTn>
                        </p:par>
                      </p:childTnLst>
                    </p:cTn>
                  </p:par>
                  <p:par>
                    <p:cTn id="220" fill="hold">
                      <p:stCondLst>
                        <p:cond delay="indefinite"/>
                      </p:stCondLst>
                      <p:childTnLst>
                        <p:par>
                          <p:cTn id="221" fill="hold">
                            <p:stCondLst>
                              <p:cond delay="0"/>
                            </p:stCondLst>
                            <p:childTnLst>
                              <p:par>
                                <p:cTn id="222" presetID="10" presetClass="entr" presetSubtype="0" fill="hold" nodeType="clickEffect">
                                  <p:stCondLst>
                                    <p:cond delay="0"/>
                                  </p:stCondLst>
                                  <p:childTnLst>
                                    <p:set>
                                      <p:cBhvr>
                                        <p:cTn id="223" dur="1" fill="hold">
                                          <p:stCondLst>
                                            <p:cond delay="0"/>
                                          </p:stCondLst>
                                        </p:cTn>
                                        <p:tgtEl>
                                          <p:spTgt spid="34">
                                            <p:txEl>
                                              <p:pRg st="1" end="1"/>
                                            </p:txEl>
                                          </p:spTgt>
                                        </p:tgtEl>
                                        <p:attrNameLst>
                                          <p:attrName>style.visibility</p:attrName>
                                        </p:attrNameLst>
                                      </p:cBhvr>
                                      <p:to>
                                        <p:strVal val="visible"/>
                                      </p:to>
                                    </p:set>
                                    <p:animEffect transition="in" filter="fade">
                                      <p:cBhvr>
                                        <p:cTn id="224" dur="500"/>
                                        <p:tgtEl>
                                          <p:spTgt spid="34">
                                            <p:txEl>
                                              <p:pRg st="1" end="1"/>
                                            </p:txEl>
                                          </p:spTgt>
                                        </p:tgtEl>
                                      </p:cBhvr>
                                    </p:animEffect>
                                  </p:childTnLst>
                                </p:cTn>
                              </p:par>
                            </p:childTnLst>
                          </p:cTn>
                        </p:par>
                        <p:par>
                          <p:cTn id="225" fill="hold">
                            <p:stCondLst>
                              <p:cond delay="500"/>
                            </p:stCondLst>
                            <p:childTnLst>
                              <p:par>
                                <p:cTn id="226" presetID="10" presetClass="entr" presetSubtype="0" fill="hold" nodeType="afterEffect">
                                  <p:stCondLst>
                                    <p:cond delay="0"/>
                                  </p:stCondLst>
                                  <p:childTnLst>
                                    <p:set>
                                      <p:cBhvr>
                                        <p:cTn id="227" dur="1" fill="hold">
                                          <p:stCondLst>
                                            <p:cond delay="0"/>
                                          </p:stCondLst>
                                        </p:cTn>
                                        <p:tgtEl>
                                          <p:spTgt spid="35"/>
                                        </p:tgtEl>
                                        <p:attrNameLst>
                                          <p:attrName>style.visibility</p:attrName>
                                        </p:attrNameLst>
                                      </p:cBhvr>
                                      <p:to>
                                        <p:strVal val="visible"/>
                                      </p:to>
                                    </p:set>
                                    <p:animEffect transition="in" filter="fade">
                                      <p:cBhvr>
                                        <p:cTn id="228" dur="500"/>
                                        <p:tgtEl>
                                          <p:spTgt spid="35"/>
                                        </p:tgtEl>
                                      </p:cBhvr>
                                    </p:animEffect>
                                  </p:childTnLst>
                                </p:cTn>
                              </p:par>
                              <p:par>
                                <p:cTn id="229" presetID="10" presetClass="entr" presetSubtype="0" fill="hold" grpId="0" nodeType="withEffect">
                                  <p:stCondLst>
                                    <p:cond delay="0"/>
                                  </p:stCondLst>
                                  <p:childTnLst>
                                    <p:set>
                                      <p:cBhvr>
                                        <p:cTn id="230" dur="1" fill="hold">
                                          <p:stCondLst>
                                            <p:cond delay="0"/>
                                          </p:stCondLst>
                                        </p:cTn>
                                        <p:tgtEl>
                                          <p:spTgt spid="36"/>
                                        </p:tgtEl>
                                        <p:attrNameLst>
                                          <p:attrName>style.visibility</p:attrName>
                                        </p:attrNameLst>
                                      </p:cBhvr>
                                      <p:to>
                                        <p:strVal val="visible"/>
                                      </p:to>
                                    </p:set>
                                    <p:animEffect transition="in" filter="fade">
                                      <p:cBhvr>
                                        <p:cTn id="23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7" grpId="1" animBg="1"/>
      <p:bldP spid="8" grpId="0" animBg="1"/>
      <p:bldP spid="8" grpId="1" animBg="1"/>
      <p:bldP spid="9" grpId="0" animBg="1"/>
      <p:bldP spid="10" grpId="0" animBg="1"/>
      <p:bldP spid="10" grpId="1" animBg="1"/>
      <p:bldP spid="11" grpId="0" animBg="1"/>
      <p:bldP spid="11" grpId="1" animBg="1"/>
      <p:bldP spid="12" grpId="0"/>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2" grpId="0" animBg="1"/>
      <p:bldP spid="23" grpId="0" animBg="1"/>
      <p:bldP spid="23" grpId="1" animBg="1"/>
      <p:bldP spid="24" grpId="0" animBg="1"/>
      <p:bldP spid="24" grpId="1" animBg="1"/>
      <p:bldP spid="25" grpId="0" animBg="1"/>
      <p:bldP spid="25" grpId="1" animBg="1"/>
      <p:bldP spid="26" grpId="0" animBg="1"/>
      <p:bldP spid="27" grpId="0" animBg="1"/>
      <p:bldP spid="27" grpId="1" animBg="1"/>
      <p:bldP spid="28" grpId="0" animBg="1"/>
      <p:bldP spid="28" grpId="1" animBg="1"/>
      <p:bldP spid="29" grpId="0" animBg="1"/>
      <p:bldP spid="29" grpId="1" animBg="1"/>
      <p:bldP spid="30" grpId="0" animBg="1"/>
      <p:bldP spid="30" grpId="1" animBg="1"/>
      <p:bldP spid="31" grpId="0" animBg="1"/>
      <p:bldP spid="32" grpId="0" animBg="1"/>
      <p:bldP spid="32" grpId="1" animBg="1"/>
      <p:bldP spid="33" grpId="0"/>
      <p:bldP spid="3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 - Queen Problem</a:t>
            </a:r>
          </a:p>
        </p:txBody>
      </p:sp>
      <p:graphicFrame>
        <p:nvGraphicFramePr>
          <p:cNvPr id="4" name="Content Placeholder 3"/>
          <p:cNvGraphicFramePr>
            <a:graphicFrameLocks noGrp="1"/>
          </p:cNvGraphicFramePr>
          <p:nvPr>
            <p:ph idx="1"/>
            <p:extLst/>
          </p:nvPr>
        </p:nvGraphicFramePr>
        <p:xfrm>
          <a:off x="3833242" y="1003663"/>
          <a:ext cx="4525516" cy="5394960"/>
        </p:xfrm>
        <a:graphic>
          <a:graphicData uri="http://schemas.openxmlformats.org/drawingml/2006/table">
            <a:tbl>
              <a:tblPr firstRow="1" bandRow="1">
                <a:tableStyleId>{5C22544A-7EE6-4342-B048-85BDC9FD1C3A}</a:tableStyleId>
              </a:tblPr>
              <a:tblGrid>
                <a:gridCol w="2262758">
                  <a:extLst>
                    <a:ext uri="{9D8B030D-6E8A-4147-A177-3AD203B41FA5}">
                      <a16:colId xmlns:a16="http://schemas.microsoft.com/office/drawing/2014/main" val="3447454615"/>
                    </a:ext>
                  </a:extLst>
                </a:gridCol>
                <a:gridCol w="2262758">
                  <a:extLst>
                    <a:ext uri="{9D8B030D-6E8A-4147-A177-3AD203B41FA5}">
                      <a16:colId xmlns:a16="http://schemas.microsoft.com/office/drawing/2014/main" val="3929746018"/>
                    </a:ext>
                  </a:extLst>
                </a:gridCol>
              </a:tblGrid>
              <a:tr h="450789">
                <a:tc>
                  <a:txBody>
                    <a:bodyPr/>
                    <a:lstStyle/>
                    <a:p>
                      <a:pPr algn="ctr"/>
                      <a:r>
                        <a:rPr lang="en-IN" sz="2400" dirty="0" smtClean="0">
                          <a:solidFill>
                            <a:srgbClr val="C00000"/>
                          </a:solidFill>
                        </a:rPr>
                        <a:t>Number</a:t>
                      </a:r>
                      <a:r>
                        <a:rPr lang="en-IN" sz="2400" baseline="0" dirty="0" smtClean="0">
                          <a:solidFill>
                            <a:srgbClr val="C00000"/>
                          </a:solidFill>
                        </a:rPr>
                        <a:t> of Queens</a:t>
                      </a:r>
                      <a:endParaRPr lang="en-IN" sz="2400"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2">
                        <a:lumMod val="85000"/>
                      </a:schemeClr>
                    </a:solidFill>
                  </a:tcPr>
                </a:tc>
                <a:tc>
                  <a:txBody>
                    <a:bodyPr/>
                    <a:lstStyle/>
                    <a:p>
                      <a:pPr algn="ctr"/>
                      <a:r>
                        <a:rPr lang="en-IN" sz="2400" dirty="0" smtClean="0">
                          <a:solidFill>
                            <a:srgbClr val="C00000"/>
                          </a:solidFill>
                        </a:rPr>
                        <a:t>Possible Solutions</a:t>
                      </a:r>
                      <a:endParaRPr lang="en-IN" sz="2400"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solidFill>
                      <a:schemeClr val="bg2">
                        <a:lumMod val="85000"/>
                      </a:schemeClr>
                    </a:solidFill>
                  </a:tcPr>
                </a:tc>
                <a:extLst>
                  <a:ext uri="{0D108BD9-81ED-4DB2-BD59-A6C34878D82A}">
                    <a16:rowId xmlns:a16="http://schemas.microsoft.com/office/drawing/2014/main" val="907579888"/>
                  </a:ext>
                </a:extLst>
              </a:tr>
              <a:tr h="450789">
                <a:tc>
                  <a:txBody>
                    <a:bodyPr/>
                    <a:lstStyle/>
                    <a:p>
                      <a:pPr algn="ctr"/>
                      <a:r>
                        <a:rPr lang="en-IN" sz="2400" dirty="0" smtClean="0"/>
                        <a:t>1</a:t>
                      </a:r>
                      <a:endParaRPr lang="en-IN"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IN" sz="2400" dirty="0" smtClean="0"/>
                        <a:t>1</a:t>
                      </a:r>
                      <a:endParaRPr lang="en-IN"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3059491248"/>
                  </a:ext>
                </a:extLst>
              </a:tr>
              <a:tr h="450789">
                <a:tc>
                  <a:txBody>
                    <a:bodyPr/>
                    <a:lstStyle/>
                    <a:p>
                      <a:pPr algn="ctr"/>
                      <a:r>
                        <a:rPr lang="en-IN" sz="2400" dirty="0" smtClean="0"/>
                        <a:t>2</a:t>
                      </a:r>
                      <a:endParaRPr lang="en-IN"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IN" sz="2400" dirty="0" smtClean="0"/>
                        <a:t>0</a:t>
                      </a:r>
                      <a:endParaRPr lang="en-IN"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2336649960"/>
                  </a:ext>
                </a:extLst>
              </a:tr>
              <a:tr h="450789">
                <a:tc>
                  <a:txBody>
                    <a:bodyPr/>
                    <a:lstStyle/>
                    <a:p>
                      <a:pPr algn="ctr"/>
                      <a:r>
                        <a:rPr lang="en-IN" sz="2400" dirty="0" smtClean="0"/>
                        <a:t>3</a:t>
                      </a:r>
                      <a:endParaRPr lang="en-IN"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IN" sz="2400" dirty="0" smtClean="0"/>
                        <a:t>0</a:t>
                      </a:r>
                      <a:endParaRPr lang="en-IN"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1029208249"/>
                  </a:ext>
                </a:extLst>
              </a:tr>
              <a:tr h="450789">
                <a:tc>
                  <a:txBody>
                    <a:bodyPr/>
                    <a:lstStyle/>
                    <a:p>
                      <a:pPr algn="ctr"/>
                      <a:r>
                        <a:rPr lang="en-IN" sz="2400" dirty="0" smtClean="0"/>
                        <a:t>4</a:t>
                      </a:r>
                      <a:endParaRPr lang="en-IN"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IN" sz="2400" dirty="0" smtClean="0"/>
                        <a:t>2</a:t>
                      </a:r>
                      <a:endParaRPr lang="en-IN"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2149352217"/>
                  </a:ext>
                </a:extLst>
              </a:tr>
              <a:tr h="450789">
                <a:tc>
                  <a:txBody>
                    <a:bodyPr/>
                    <a:lstStyle/>
                    <a:p>
                      <a:pPr algn="ctr"/>
                      <a:r>
                        <a:rPr lang="en-IN" sz="2400" dirty="0" smtClean="0"/>
                        <a:t>5</a:t>
                      </a:r>
                      <a:endParaRPr lang="en-IN"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IN" sz="2400" dirty="0" smtClean="0"/>
                        <a:t>10</a:t>
                      </a:r>
                      <a:endParaRPr lang="en-IN"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865750590"/>
                  </a:ext>
                </a:extLst>
              </a:tr>
              <a:tr h="450789">
                <a:tc>
                  <a:txBody>
                    <a:bodyPr/>
                    <a:lstStyle/>
                    <a:p>
                      <a:pPr algn="ctr"/>
                      <a:r>
                        <a:rPr lang="en-IN" sz="2400" dirty="0" smtClean="0"/>
                        <a:t>6</a:t>
                      </a:r>
                      <a:endParaRPr lang="en-IN"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IN" sz="2400" dirty="0" smtClean="0"/>
                        <a:t>4</a:t>
                      </a:r>
                      <a:endParaRPr lang="en-IN"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2977111852"/>
                  </a:ext>
                </a:extLst>
              </a:tr>
              <a:tr h="450789">
                <a:tc>
                  <a:txBody>
                    <a:bodyPr/>
                    <a:lstStyle/>
                    <a:p>
                      <a:pPr algn="ctr"/>
                      <a:r>
                        <a:rPr lang="en-IN" sz="2400" dirty="0" smtClean="0"/>
                        <a:t>7</a:t>
                      </a:r>
                      <a:endParaRPr lang="en-IN"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IN" sz="2400" dirty="0" smtClean="0"/>
                        <a:t>40</a:t>
                      </a:r>
                      <a:endParaRPr lang="en-IN"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3052643001"/>
                  </a:ext>
                </a:extLst>
              </a:tr>
              <a:tr h="450789">
                <a:tc>
                  <a:txBody>
                    <a:bodyPr/>
                    <a:lstStyle/>
                    <a:p>
                      <a:pPr algn="ctr"/>
                      <a:r>
                        <a:rPr lang="en-IN" sz="2400" dirty="0" smtClean="0"/>
                        <a:t>8</a:t>
                      </a:r>
                      <a:endParaRPr lang="en-IN"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IN" sz="2400" dirty="0" smtClean="0"/>
                        <a:t>92</a:t>
                      </a:r>
                      <a:endParaRPr lang="en-IN"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1876774889"/>
                  </a:ext>
                </a:extLst>
              </a:tr>
              <a:tr h="450789">
                <a:tc>
                  <a:txBody>
                    <a:bodyPr/>
                    <a:lstStyle/>
                    <a:p>
                      <a:pPr algn="ctr"/>
                      <a:r>
                        <a:rPr lang="en-IN" sz="2400" dirty="0" smtClean="0"/>
                        <a:t>9</a:t>
                      </a:r>
                      <a:endParaRPr lang="en-IN"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IN" sz="2400" dirty="0" smtClean="0"/>
                        <a:t>352</a:t>
                      </a:r>
                      <a:endParaRPr lang="en-IN"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652152810"/>
                  </a:ext>
                </a:extLst>
              </a:tr>
              <a:tr h="450789">
                <a:tc>
                  <a:txBody>
                    <a:bodyPr/>
                    <a:lstStyle/>
                    <a:p>
                      <a:pPr algn="ctr"/>
                      <a:r>
                        <a:rPr lang="en-IN" sz="2400" dirty="0" smtClean="0"/>
                        <a:t>10</a:t>
                      </a:r>
                      <a:endParaRPr lang="en-IN"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IN" sz="2400" dirty="0" smtClean="0"/>
                        <a:t>724</a:t>
                      </a:r>
                      <a:endParaRPr lang="en-IN"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1907488016"/>
                  </a:ext>
                </a:extLst>
              </a:tr>
            </a:tbl>
          </a:graphicData>
        </a:graphic>
      </p:graphicFrame>
    </p:spTree>
    <p:extLst>
      <p:ext uri="{BB962C8B-B14F-4D97-AF65-F5344CB8AC3E}">
        <p14:creationId xmlns:p14="http://schemas.microsoft.com/office/powerpoint/2010/main" val="1863580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N - Queen Problem </a:t>
            </a:r>
            <a:r>
              <a:rPr lang="en-IN" dirty="0" smtClean="0"/>
              <a:t>Solution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1180" y="863444"/>
                <a:ext cx="8020043" cy="5590565"/>
              </a:xfrm>
            </p:spPr>
            <p:txBody>
              <a:bodyPr/>
              <a:lstStyle/>
              <a:p>
                <a:r>
                  <a:rPr lang="en-US" dirty="0"/>
                  <a:t>Here, </a:t>
                </a:r>
                <a:r>
                  <a:rPr lang="en-US" dirty="0" smtClean="0"/>
                  <a:t>suppose queen </a:t>
                </a:r>
                <a:r>
                  <a:rPr lang="en-US" dirty="0"/>
                  <a:t>position is </a:t>
                </a:r>
                <a14:m>
                  <m:oMath xmlns:m="http://schemas.openxmlformats.org/officeDocument/2006/math">
                    <m:r>
                      <a:rPr lang="en-US" b="1" i="1" dirty="0" smtClean="0">
                        <a:solidFill>
                          <a:srgbClr val="AD1457"/>
                        </a:solidFill>
                        <a:latin typeface="Cambria Math" panose="02040503050406030204" pitchFamily="18" charset="0"/>
                      </a:rPr>
                      <m:t>(</m:t>
                    </m:r>
                    <m:r>
                      <a:rPr lang="en-US" b="1" i="1" dirty="0" smtClean="0">
                        <a:solidFill>
                          <a:srgbClr val="AD1457"/>
                        </a:solidFill>
                        <a:latin typeface="Cambria Math" panose="02040503050406030204" pitchFamily="18" charset="0"/>
                      </a:rPr>
                      <m:t>𝟐</m:t>
                    </m:r>
                    <m:r>
                      <a:rPr lang="en-US" b="1" i="1" dirty="0" smtClean="0">
                        <a:solidFill>
                          <a:srgbClr val="AD1457"/>
                        </a:solidFill>
                        <a:latin typeface="Cambria Math" panose="02040503050406030204" pitchFamily="18" charset="0"/>
                      </a:rPr>
                      <m:t>, </m:t>
                    </m:r>
                    <m:r>
                      <a:rPr lang="en-US" b="1" i="1" dirty="0" smtClean="0">
                        <a:solidFill>
                          <a:srgbClr val="AD1457"/>
                        </a:solidFill>
                        <a:latin typeface="Cambria Math" panose="02040503050406030204" pitchFamily="18" charset="0"/>
                      </a:rPr>
                      <m:t>𝟑</m:t>
                    </m:r>
                    <m:r>
                      <a:rPr lang="en-US" b="1" i="1" dirty="0" smtClean="0">
                        <a:solidFill>
                          <a:srgbClr val="AD1457"/>
                        </a:solidFill>
                        <a:latin typeface="Cambria Math" panose="02040503050406030204" pitchFamily="18" charset="0"/>
                      </a:rPr>
                      <m:t>)</m:t>
                    </m:r>
                  </m:oMath>
                </a14:m>
                <a:r>
                  <a:rPr lang="en-US" b="1" dirty="0">
                    <a:solidFill>
                      <a:srgbClr val="AD1457"/>
                    </a:solidFill>
                  </a:rPr>
                  <a:t>.</a:t>
                </a:r>
                <a:endParaRPr lang="en-US" b="1" dirty="0"/>
              </a:p>
              <a:p>
                <a:r>
                  <a:rPr lang="en-US" dirty="0"/>
                  <a:t>To identify the positions that can not be chosen, so that the queen does not attack.</a:t>
                </a:r>
              </a:p>
              <a:p>
                <a:r>
                  <a:rPr lang="en-US" dirty="0"/>
                  <a:t>The diagonal positions which are under attack are denoted as,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1180" y="863444"/>
                <a:ext cx="8020043" cy="5590565"/>
              </a:xfrm>
              <a:blipFill>
                <a:blip r:embed="rId2"/>
                <a:stretch>
                  <a:fillRect l="-1065" t="-1418" r="-1141"/>
                </a:stretch>
              </a:blipFill>
            </p:spPr>
            <p:txBody>
              <a:bodyPr/>
              <a:lstStyle/>
              <a:p>
                <a:r>
                  <a:rPr lang="en-US">
                    <a:noFill/>
                  </a:rPr>
                  <a:t> </a:t>
                </a:r>
              </a:p>
            </p:txBody>
          </p:sp>
        </mc:Fallback>
      </mc:AlternateContent>
      <p:graphicFrame>
        <p:nvGraphicFramePr>
          <p:cNvPr id="4" name="Content Placeholder 3"/>
          <p:cNvGraphicFramePr>
            <a:graphicFrameLocks/>
          </p:cNvGraphicFramePr>
          <p:nvPr>
            <p:extLst/>
          </p:nvPr>
        </p:nvGraphicFramePr>
        <p:xfrm>
          <a:off x="8553548" y="932149"/>
          <a:ext cx="2875993" cy="2286000"/>
        </p:xfrm>
        <a:graphic>
          <a:graphicData uri="http://schemas.openxmlformats.org/drawingml/2006/table">
            <a:tbl>
              <a:tblPr/>
              <a:tblGrid>
                <a:gridCol w="574584">
                  <a:extLst>
                    <a:ext uri="{9D8B030D-6E8A-4147-A177-3AD203B41FA5}">
                      <a16:colId xmlns:a16="http://schemas.microsoft.com/office/drawing/2014/main" val="3901345283"/>
                    </a:ext>
                  </a:extLst>
                </a:gridCol>
                <a:gridCol w="576121">
                  <a:extLst>
                    <a:ext uri="{9D8B030D-6E8A-4147-A177-3AD203B41FA5}">
                      <a16:colId xmlns:a16="http://schemas.microsoft.com/office/drawing/2014/main" val="2125101465"/>
                    </a:ext>
                  </a:extLst>
                </a:gridCol>
                <a:gridCol w="574584">
                  <a:extLst>
                    <a:ext uri="{9D8B030D-6E8A-4147-A177-3AD203B41FA5}">
                      <a16:colId xmlns:a16="http://schemas.microsoft.com/office/drawing/2014/main" val="4134223693"/>
                    </a:ext>
                  </a:extLst>
                </a:gridCol>
                <a:gridCol w="576120">
                  <a:extLst>
                    <a:ext uri="{9D8B030D-6E8A-4147-A177-3AD203B41FA5}">
                      <a16:colId xmlns:a16="http://schemas.microsoft.com/office/drawing/2014/main" val="3296346271"/>
                    </a:ext>
                  </a:extLst>
                </a:gridCol>
                <a:gridCol w="574584">
                  <a:extLst>
                    <a:ext uri="{9D8B030D-6E8A-4147-A177-3AD203B41FA5}">
                      <a16:colId xmlns:a16="http://schemas.microsoft.com/office/drawing/2014/main" val="1144392257"/>
                    </a:ext>
                  </a:extLst>
                </a:gridCol>
              </a:tblGrid>
              <a:tr h="426770">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rPr>
                        <a:t>1</a:t>
                      </a: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rPr>
                        <a:t>2</a:t>
                      </a: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rPr>
                        <a:t>3</a:t>
                      </a: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rPr>
                        <a:t>4</a:t>
                      </a: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89786686"/>
                  </a:ext>
                </a:extLst>
              </a:tr>
              <a:tr h="426770">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rPr>
                        <a:t>1</a:t>
                      </a:r>
                    </a:p>
                  </a:txBody>
                  <a:tcPr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extLst>
                  <a:ext uri="{0D108BD9-81ED-4DB2-BD59-A6C34878D82A}">
                    <a16:rowId xmlns:a16="http://schemas.microsoft.com/office/drawing/2014/main" val="1817278954"/>
                  </a:ext>
                </a:extLst>
              </a:tr>
              <a:tr h="426770">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rPr>
                        <a:t>2</a:t>
                      </a:r>
                    </a:p>
                  </a:txBody>
                  <a:tcPr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rPr>
                        <a:t>Q</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rgbClr val="FF0000"/>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a16="http://schemas.microsoft.com/office/drawing/2014/main" val="1708085560"/>
                  </a:ext>
                </a:extLst>
              </a:tr>
              <a:tr h="426770">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rPr>
                        <a:t>3</a:t>
                      </a:r>
                    </a:p>
                  </a:txBody>
                  <a:tcPr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rgbClr val="FF0000"/>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extLst>
                  <a:ext uri="{0D108BD9-81ED-4DB2-BD59-A6C34878D82A}">
                    <a16:rowId xmlns:a16="http://schemas.microsoft.com/office/drawing/2014/main" val="3280114434"/>
                  </a:ext>
                </a:extLst>
              </a:tr>
              <a:tr h="426770">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rPr>
                        <a:t>4</a:t>
                      </a:r>
                    </a:p>
                  </a:txBody>
                  <a:tcPr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rgbClr val="FF0000"/>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20000"/>
                        <a:lumOff val="80000"/>
                      </a:schemeClr>
                    </a:solid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82688077"/>
                  </a:ext>
                </a:extLst>
              </a:tr>
            </a:tbl>
          </a:graphicData>
        </a:graphic>
      </p:graphicFrame>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nvPr>
            </p:nvGraphicFramePr>
            <p:xfrm>
              <a:off x="1593668" y="3187336"/>
              <a:ext cx="5537713" cy="2488604"/>
            </p:xfrm>
            <a:graphic>
              <a:graphicData uri="http://schemas.openxmlformats.org/drawingml/2006/table">
                <a:tbl>
                  <a:tblPr firstRow="1" bandRow="1">
                    <a:tableStyleId>{5C22544A-7EE6-4342-B048-85BDC9FD1C3A}</a:tableStyleId>
                  </a:tblPr>
                  <a:tblGrid>
                    <a:gridCol w="1686077">
                      <a:extLst>
                        <a:ext uri="{9D8B030D-6E8A-4147-A177-3AD203B41FA5}">
                          <a16:colId xmlns:a16="http://schemas.microsoft.com/office/drawing/2014/main" val="3324478005"/>
                        </a:ext>
                      </a:extLst>
                    </a:gridCol>
                    <a:gridCol w="1519551">
                      <a:extLst>
                        <a:ext uri="{9D8B030D-6E8A-4147-A177-3AD203B41FA5}">
                          <a16:colId xmlns:a16="http://schemas.microsoft.com/office/drawing/2014/main" val="1096266728"/>
                        </a:ext>
                      </a:extLst>
                    </a:gridCol>
                    <a:gridCol w="1332928">
                      <a:extLst>
                        <a:ext uri="{9D8B030D-6E8A-4147-A177-3AD203B41FA5}">
                          <a16:colId xmlns:a16="http://schemas.microsoft.com/office/drawing/2014/main" val="3148696663"/>
                        </a:ext>
                      </a:extLst>
                    </a:gridCol>
                    <a:gridCol w="999157">
                      <a:extLst>
                        <a:ext uri="{9D8B030D-6E8A-4147-A177-3AD203B41FA5}">
                          <a16:colId xmlns:a16="http://schemas.microsoft.com/office/drawing/2014/main" val="4279874618"/>
                        </a:ext>
                      </a:extLst>
                    </a:gridCol>
                  </a:tblGrid>
                  <a:tr h="622151">
                    <a:tc>
                      <a:txBody>
                        <a:bodyPr/>
                        <a:lstStyle/>
                        <a:p>
                          <a:pPr algn="ctr"/>
                          <a:r>
                            <a:rPr lang="en-US" sz="2200" dirty="0" smtClean="0">
                              <a:solidFill>
                                <a:srgbClr val="C00000"/>
                              </a:solidFill>
                            </a:rPr>
                            <a:t>Same Row</a:t>
                          </a:r>
                          <a:endParaRPr lang="en-US" sz="2200" dirty="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200" dirty="0" smtClean="0">
                              <a:solidFill>
                                <a:srgbClr val="C00000"/>
                              </a:solidFill>
                            </a:rPr>
                            <a:t>Same Col</a:t>
                          </a:r>
                          <a:endParaRPr lang="en-US" sz="2200" dirty="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gridSpan="2">
                      <a:txBody>
                        <a:bodyPr/>
                        <a:lstStyle/>
                        <a:p>
                          <a:pPr algn="ctr"/>
                          <a:r>
                            <a:rPr lang="en-US" sz="2200" dirty="0" smtClean="0">
                              <a:solidFill>
                                <a:srgbClr val="C00000"/>
                              </a:solidFill>
                            </a:rPr>
                            <a:t>Same Diagonal</a:t>
                          </a:r>
                          <a:endParaRPr lang="en-US" sz="2200" dirty="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hMerge="1">
                      <a:txBody>
                        <a:bodyPr/>
                        <a:lstStyle/>
                        <a:p>
                          <a:endParaRPr lang="en-US"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750617631"/>
                      </a:ext>
                    </a:extLst>
                  </a:tr>
                  <a:tr h="622151">
                    <a:tc>
                      <a:txBody>
                        <a:bodyPr/>
                        <a:lstStyle/>
                        <a:p>
                          <a:pPr algn="ctr"/>
                          <a14:m>
                            <m:oMathPara xmlns:m="http://schemas.openxmlformats.org/officeDocument/2006/math">
                              <m:oMathParaPr>
                                <m:jc m:val="centerGroup"/>
                              </m:oMathParaPr>
                              <m:oMath xmlns:m="http://schemas.openxmlformats.org/officeDocument/2006/math">
                                <m:r>
                                  <a:rPr lang="en-US" sz="2200" i="1" dirty="0" smtClean="0">
                                    <a:latin typeface="Cambria Math" panose="02040503050406030204" pitchFamily="18" charset="0"/>
                                  </a:rPr>
                                  <m:t>(2, 1)</m:t>
                                </m:r>
                              </m:oMath>
                            </m:oMathPara>
                          </a14:m>
                          <a:endParaRPr lang="en-US" sz="2200" dirty="0"/>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200" i="1" dirty="0" smtClean="0">
                                    <a:latin typeface="Cambria Math" panose="02040503050406030204" pitchFamily="18" charset="0"/>
                                  </a:rPr>
                                  <m:t>(1, 3)</m:t>
                                </m:r>
                              </m:oMath>
                            </m:oMathPara>
                          </a14:m>
                          <a:endParaRPr lang="en-US" sz="2200" dirty="0"/>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200" i="1" dirty="0" smtClean="0">
                                    <a:latin typeface="Cambria Math" panose="02040503050406030204" pitchFamily="18" charset="0"/>
                                  </a:rPr>
                                  <m:t>(1, 4)</m:t>
                                </m:r>
                              </m:oMath>
                            </m:oMathPara>
                          </a14:m>
                          <a:endParaRPr lang="en-US" sz="2200" dirty="0"/>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200" i="1" dirty="0" smtClean="0">
                                    <a:latin typeface="Cambria Math" panose="02040503050406030204" pitchFamily="18" charset="0"/>
                                  </a:rPr>
                                  <m:t>(1, 2)</m:t>
                                </m:r>
                              </m:oMath>
                            </m:oMathPara>
                          </a14:m>
                          <a:endParaRPr lang="en-US" sz="2200" dirty="0"/>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1111903963"/>
                      </a:ext>
                    </a:extLst>
                  </a:tr>
                  <a:tr h="622151">
                    <a:tc>
                      <a:txBody>
                        <a:bodyPr/>
                        <a:lstStyle/>
                        <a:p>
                          <a:pPr algn="ctr"/>
                          <a14:m>
                            <m:oMathPara xmlns:m="http://schemas.openxmlformats.org/officeDocument/2006/math">
                              <m:oMathParaPr>
                                <m:jc m:val="centerGroup"/>
                              </m:oMathParaPr>
                              <m:oMath xmlns:m="http://schemas.openxmlformats.org/officeDocument/2006/math">
                                <m:r>
                                  <a:rPr lang="en-US" sz="2200" i="1" dirty="0" smtClean="0">
                                    <a:latin typeface="Cambria Math" panose="02040503050406030204" pitchFamily="18" charset="0"/>
                                  </a:rPr>
                                  <m:t>(2,</m:t>
                                </m:r>
                                <m:r>
                                  <a:rPr lang="en-US" sz="2200" i="1" baseline="0" dirty="0" smtClean="0">
                                    <a:latin typeface="Cambria Math" panose="02040503050406030204" pitchFamily="18" charset="0"/>
                                  </a:rPr>
                                  <m:t> 2)</m:t>
                                </m:r>
                              </m:oMath>
                            </m:oMathPara>
                          </a14:m>
                          <a:endParaRPr lang="en-US" sz="2200" dirty="0"/>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200" i="1" dirty="0" smtClean="0">
                                    <a:latin typeface="Cambria Math" panose="02040503050406030204" pitchFamily="18" charset="0"/>
                                  </a:rPr>
                                  <m:t>(3, 3)</m:t>
                                </m:r>
                              </m:oMath>
                            </m:oMathPara>
                          </a14:m>
                          <a:endParaRPr lang="en-US" sz="2200" dirty="0"/>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200" i="1" dirty="0" smtClean="0">
                                    <a:latin typeface="Cambria Math" panose="02040503050406030204" pitchFamily="18" charset="0"/>
                                  </a:rPr>
                                  <m:t>(3, 2)</m:t>
                                </m:r>
                              </m:oMath>
                            </m:oMathPara>
                          </a14:m>
                          <a:endParaRPr lang="en-US" sz="2200" dirty="0"/>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200" i="1" dirty="0" smtClean="0">
                                    <a:latin typeface="Cambria Math" panose="02040503050406030204" pitchFamily="18" charset="0"/>
                                  </a:rPr>
                                  <m:t>(3, 4)</m:t>
                                </m:r>
                              </m:oMath>
                            </m:oMathPara>
                          </a14:m>
                          <a:endParaRPr lang="en-US" sz="2200" dirty="0"/>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600726404"/>
                      </a:ext>
                    </a:extLst>
                  </a:tr>
                  <a:tr h="622151">
                    <a:tc>
                      <a:txBody>
                        <a:bodyPr/>
                        <a:lstStyle/>
                        <a:p>
                          <a:pPr algn="ctr"/>
                          <a14:m>
                            <m:oMathPara xmlns:m="http://schemas.openxmlformats.org/officeDocument/2006/math">
                              <m:oMathParaPr>
                                <m:jc m:val="centerGroup"/>
                              </m:oMathParaPr>
                              <m:oMath xmlns:m="http://schemas.openxmlformats.org/officeDocument/2006/math">
                                <m:r>
                                  <a:rPr lang="en-US" sz="2200" i="1" dirty="0" smtClean="0">
                                    <a:latin typeface="Cambria Math" panose="02040503050406030204" pitchFamily="18" charset="0"/>
                                  </a:rPr>
                                  <m:t>(2, 4)</m:t>
                                </m:r>
                              </m:oMath>
                            </m:oMathPara>
                          </a14:m>
                          <a:endParaRPr lang="en-US" sz="2200" dirty="0"/>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200" i="1" dirty="0" smtClean="0">
                                    <a:latin typeface="Cambria Math" panose="02040503050406030204" pitchFamily="18" charset="0"/>
                                  </a:rPr>
                                  <m:t>(4, 3)</m:t>
                                </m:r>
                              </m:oMath>
                            </m:oMathPara>
                          </a14:m>
                          <a:endParaRPr lang="en-US" sz="2200" dirty="0"/>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200" i="1" dirty="0" smtClean="0">
                                    <a:latin typeface="Cambria Math" panose="02040503050406030204" pitchFamily="18" charset="0"/>
                                  </a:rPr>
                                  <m:t>(4, 1)</m:t>
                                </m:r>
                              </m:oMath>
                            </m:oMathPara>
                          </a14:m>
                          <a:endParaRPr lang="en-US" sz="2200" dirty="0"/>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endParaRPr lang="en-US" sz="2200" dirty="0"/>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1900612074"/>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3093013805"/>
                  </p:ext>
                </p:extLst>
              </p:nvPr>
            </p:nvGraphicFramePr>
            <p:xfrm>
              <a:off x="1593668" y="3187336"/>
              <a:ext cx="5537713" cy="2488604"/>
            </p:xfrm>
            <a:graphic>
              <a:graphicData uri="http://schemas.openxmlformats.org/drawingml/2006/table">
                <a:tbl>
                  <a:tblPr firstRow="1" bandRow="1">
                    <a:tableStyleId>{5C22544A-7EE6-4342-B048-85BDC9FD1C3A}</a:tableStyleId>
                  </a:tblPr>
                  <a:tblGrid>
                    <a:gridCol w="1686077">
                      <a:extLst>
                        <a:ext uri="{9D8B030D-6E8A-4147-A177-3AD203B41FA5}">
                          <a16:colId xmlns:a16="http://schemas.microsoft.com/office/drawing/2014/main" val="3324478005"/>
                        </a:ext>
                      </a:extLst>
                    </a:gridCol>
                    <a:gridCol w="1519551">
                      <a:extLst>
                        <a:ext uri="{9D8B030D-6E8A-4147-A177-3AD203B41FA5}">
                          <a16:colId xmlns:a16="http://schemas.microsoft.com/office/drawing/2014/main" val="1096266728"/>
                        </a:ext>
                      </a:extLst>
                    </a:gridCol>
                    <a:gridCol w="1332928">
                      <a:extLst>
                        <a:ext uri="{9D8B030D-6E8A-4147-A177-3AD203B41FA5}">
                          <a16:colId xmlns:a16="http://schemas.microsoft.com/office/drawing/2014/main" val="3148696663"/>
                        </a:ext>
                      </a:extLst>
                    </a:gridCol>
                    <a:gridCol w="999157">
                      <a:extLst>
                        <a:ext uri="{9D8B030D-6E8A-4147-A177-3AD203B41FA5}">
                          <a16:colId xmlns:a16="http://schemas.microsoft.com/office/drawing/2014/main" val="4279874618"/>
                        </a:ext>
                      </a:extLst>
                    </a:gridCol>
                  </a:tblGrid>
                  <a:tr h="622151">
                    <a:tc>
                      <a:txBody>
                        <a:bodyPr/>
                        <a:lstStyle/>
                        <a:p>
                          <a:pPr algn="ctr"/>
                          <a:r>
                            <a:rPr lang="en-US" sz="2200" dirty="0" smtClean="0">
                              <a:solidFill>
                                <a:srgbClr val="C00000"/>
                              </a:solidFill>
                            </a:rPr>
                            <a:t>Same Row</a:t>
                          </a:r>
                          <a:endParaRPr lang="en-US" sz="2200" dirty="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n-US" sz="2200" dirty="0" smtClean="0">
                              <a:solidFill>
                                <a:srgbClr val="C00000"/>
                              </a:solidFill>
                            </a:rPr>
                            <a:t>Same Col</a:t>
                          </a:r>
                          <a:endParaRPr lang="en-US" sz="2200" dirty="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gridSpan="2">
                      <a:txBody>
                        <a:bodyPr/>
                        <a:lstStyle/>
                        <a:p>
                          <a:pPr algn="ctr"/>
                          <a:r>
                            <a:rPr lang="en-US" sz="2200" dirty="0" smtClean="0">
                              <a:solidFill>
                                <a:srgbClr val="C00000"/>
                              </a:solidFill>
                            </a:rPr>
                            <a:t>Same Diagonal</a:t>
                          </a:r>
                          <a:endParaRPr lang="en-US" sz="2200" dirty="0">
                            <a:solidFill>
                              <a:srgbClr val="C00000"/>
                            </a:solidFill>
                          </a:endParaRPr>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hMerge="1">
                      <a:txBody>
                        <a:bodyPr/>
                        <a:lstStyle/>
                        <a:p>
                          <a:endParaRPr lang="en-US"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750617631"/>
                      </a:ext>
                    </a:extLst>
                  </a:tr>
                  <a:tr h="622151">
                    <a:tc>
                      <a:txBody>
                        <a:bodyPr/>
                        <a:lstStyle/>
                        <a:p>
                          <a:endParaRPr lang="en-US"/>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3"/>
                          <a:stretch>
                            <a:fillRect l="-361" t="-101961" r="-228881" b="-202941"/>
                          </a:stretch>
                        </a:blipFill>
                      </a:tcPr>
                    </a:tc>
                    <a:tc>
                      <a:txBody>
                        <a:bodyPr/>
                        <a:lstStyle/>
                        <a:p>
                          <a:endParaRPr lang="en-US"/>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3"/>
                          <a:stretch>
                            <a:fillRect l="-111647" t="-101961" r="-154618" b="-202941"/>
                          </a:stretch>
                        </a:blipFill>
                      </a:tcPr>
                    </a:tc>
                    <a:tc>
                      <a:txBody>
                        <a:bodyPr/>
                        <a:lstStyle/>
                        <a:p>
                          <a:endParaRPr lang="en-US"/>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3"/>
                          <a:stretch>
                            <a:fillRect l="-240639" t="-101961" r="-75799" b="-202941"/>
                          </a:stretch>
                        </a:blipFill>
                      </a:tcPr>
                    </a:tc>
                    <a:tc>
                      <a:txBody>
                        <a:bodyPr/>
                        <a:lstStyle/>
                        <a:p>
                          <a:endParaRPr lang="en-US"/>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3"/>
                          <a:stretch>
                            <a:fillRect l="-454878" t="-101961" r="-1220" b="-202941"/>
                          </a:stretch>
                        </a:blipFill>
                      </a:tcPr>
                    </a:tc>
                    <a:extLst>
                      <a:ext uri="{0D108BD9-81ED-4DB2-BD59-A6C34878D82A}">
                        <a16:rowId xmlns:a16="http://schemas.microsoft.com/office/drawing/2014/main" val="1111903963"/>
                      </a:ext>
                    </a:extLst>
                  </a:tr>
                  <a:tr h="622151">
                    <a:tc>
                      <a:txBody>
                        <a:bodyPr/>
                        <a:lstStyle/>
                        <a:p>
                          <a:endParaRPr lang="en-US"/>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3"/>
                          <a:stretch>
                            <a:fillRect l="-361" t="-200000" r="-228881" b="-100971"/>
                          </a:stretch>
                        </a:blipFill>
                      </a:tcPr>
                    </a:tc>
                    <a:tc>
                      <a:txBody>
                        <a:bodyPr/>
                        <a:lstStyle/>
                        <a:p>
                          <a:endParaRPr lang="en-US"/>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3"/>
                          <a:stretch>
                            <a:fillRect l="-111647" t="-200000" r="-154618" b="-100971"/>
                          </a:stretch>
                        </a:blipFill>
                      </a:tcPr>
                    </a:tc>
                    <a:tc>
                      <a:txBody>
                        <a:bodyPr/>
                        <a:lstStyle/>
                        <a:p>
                          <a:endParaRPr lang="en-US"/>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3"/>
                          <a:stretch>
                            <a:fillRect l="-240639" t="-200000" r="-75799" b="-100971"/>
                          </a:stretch>
                        </a:blipFill>
                      </a:tcPr>
                    </a:tc>
                    <a:tc>
                      <a:txBody>
                        <a:bodyPr/>
                        <a:lstStyle/>
                        <a:p>
                          <a:endParaRPr lang="en-US"/>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3"/>
                          <a:stretch>
                            <a:fillRect l="-454878" t="-200000" r="-1220" b="-100971"/>
                          </a:stretch>
                        </a:blipFill>
                      </a:tcPr>
                    </a:tc>
                    <a:extLst>
                      <a:ext uri="{0D108BD9-81ED-4DB2-BD59-A6C34878D82A}">
                        <a16:rowId xmlns:a16="http://schemas.microsoft.com/office/drawing/2014/main" val="600726404"/>
                      </a:ext>
                    </a:extLst>
                  </a:tr>
                  <a:tr h="622151">
                    <a:tc>
                      <a:txBody>
                        <a:bodyPr/>
                        <a:lstStyle/>
                        <a:p>
                          <a:endParaRPr lang="en-US"/>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3"/>
                          <a:stretch>
                            <a:fillRect l="-361" t="-302941" r="-228881" b="-1961"/>
                          </a:stretch>
                        </a:blipFill>
                      </a:tcPr>
                    </a:tc>
                    <a:tc>
                      <a:txBody>
                        <a:bodyPr/>
                        <a:lstStyle/>
                        <a:p>
                          <a:endParaRPr lang="en-US"/>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3"/>
                          <a:stretch>
                            <a:fillRect l="-111647" t="-302941" r="-154618" b="-1961"/>
                          </a:stretch>
                        </a:blipFill>
                      </a:tcPr>
                    </a:tc>
                    <a:tc>
                      <a:txBody>
                        <a:bodyPr/>
                        <a:lstStyle/>
                        <a:p>
                          <a:endParaRPr lang="en-US"/>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blipFill>
                          <a:blip r:embed="rId3"/>
                          <a:stretch>
                            <a:fillRect l="-240639" t="-302941" r="-75799" b="-1961"/>
                          </a:stretch>
                        </a:blipFill>
                      </a:tcPr>
                    </a:tc>
                    <a:tc>
                      <a:txBody>
                        <a:bodyPr/>
                        <a:lstStyle/>
                        <a:p>
                          <a:pPr algn="ctr"/>
                          <a:endParaRPr lang="en-US" sz="2200" dirty="0"/>
                        </a:p>
                      </a:txBody>
                      <a:tcPr anchor="ct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1900612074"/>
                      </a:ext>
                    </a:extLst>
                  </a:tr>
                </a:tbl>
              </a:graphicData>
            </a:graphic>
          </p:graphicFrame>
        </mc:Fallback>
      </mc:AlternateContent>
      <mc:AlternateContent xmlns:mc="http://schemas.openxmlformats.org/markup-compatibility/2006" xmlns:a14="http://schemas.microsoft.com/office/drawing/2010/main">
        <mc:Choice Requires="a14">
          <p:sp>
            <p:nvSpPr>
              <p:cNvPr id="6" name="Rectangular Callout 5"/>
              <p:cNvSpPr/>
              <p:nvPr/>
            </p:nvSpPr>
            <p:spPr>
              <a:xfrm>
                <a:off x="5049868" y="5857839"/>
                <a:ext cx="1599126" cy="360040"/>
              </a:xfrm>
              <a:prstGeom prst="wedgeRectCallout">
                <a:avLst>
                  <a:gd name="adj1" fmla="val -26860"/>
                  <a:gd name="adj2" fmla="val -117168"/>
                </a:avLst>
              </a:prstGeom>
              <a:noFill/>
              <a:ln w="19050">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tx1"/>
                          </a:solidFill>
                          <a:latin typeface="Cambria Math" panose="02040503050406030204" pitchFamily="18" charset="0"/>
                        </a:rPr>
                        <m:t>𝑅𝑜𝑤</m:t>
                      </m:r>
                      <m:r>
                        <a:rPr lang="en-US" sz="2400" i="1" dirty="0" smtClean="0">
                          <a:solidFill>
                            <a:schemeClr val="tx1"/>
                          </a:solidFill>
                          <a:latin typeface="Cambria Math" panose="02040503050406030204" pitchFamily="18" charset="0"/>
                        </a:rPr>
                        <m:t>+</m:t>
                      </m:r>
                      <m:r>
                        <a:rPr lang="en-US" sz="2400" i="1" dirty="0" smtClean="0">
                          <a:solidFill>
                            <a:schemeClr val="tx1"/>
                          </a:solidFill>
                          <a:latin typeface="Cambria Math" panose="02040503050406030204" pitchFamily="18" charset="0"/>
                        </a:rPr>
                        <m:t>𝐶𝑜𝑙</m:t>
                      </m:r>
                    </m:oMath>
                  </m:oMathPara>
                </a14:m>
                <a:endParaRPr lang="en-US" sz="2400" dirty="0">
                  <a:solidFill>
                    <a:schemeClr val="tx1"/>
                  </a:solidFill>
                </a:endParaRPr>
              </a:p>
            </p:txBody>
          </p:sp>
        </mc:Choice>
        <mc:Fallback xmlns="">
          <p:sp>
            <p:nvSpPr>
              <p:cNvPr id="6" name="Rectangular Callout 5"/>
              <p:cNvSpPr>
                <a:spLocks noRot="1" noChangeAspect="1" noMove="1" noResize="1" noEditPoints="1" noAdjustHandles="1" noChangeArrowheads="1" noChangeShapeType="1" noTextEdit="1"/>
              </p:cNvSpPr>
              <p:nvPr/>
            </p:nvSpPr>
            <p:spPr>
              <a:xfrm>
                <a:off x="5049868" y="5857839"/>
                <a:ext cx="1599126" cy="360040"/>
              </a:xfrm>
              <a:prstGeom prst="wedgeRectCallout">
                <a:avLst>
                  <a:gd name="adj1" fmla="val -26860"/>
                  <a:gd name="adj2" fmla="val -117168"/>
                </a:avLst>
              </a:prstGeom>
              <a:blipFill>
                <a:blip r:embed="rId4"/>
                <a:stretch>
                  <a:fillRect l="-2256" b="-3883"/>
                </a:stretch>
              </a:blipFill>
              <a:ln w="19050">
                <a:solidFill>
                  <a:srgbClr val="AD1457"/>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ular Callout 6"/>
              <p:cNvSpPr/>
              <p:nvPr/>
            </p:nvSpPr>
            <p:spPr>
              <a:xfrm>
                <a:off x="7206960" y="4003723"/>
                <a:ext cx="1600200" cy="457200"/>
              </a:xfrm>
              <a:prstGeom prst="wedgeRectCallout">
                <a:avLst>
                  <a:gd name="adj1" fmla="val -63394"/>
                  <a:gd name="adj2" fmla="val -9169"/>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solidFill>
                            <a:schemeClr val="tx1"/>
                          </a:solidFill>
                          <a:latin typeface="Cambria Math" panose="02040503050406030204" pitchFamily="18" charset="0"/>
                        </a:rPr>
                        <m:t>𝑅𝑜𝑤</m:t>
                      </m:r>
                      <m:r>
                        <a:rPr lang="en-US" sz="2400" i="1" dirty="0" smtClean="0">
                          <a:solidFill>
                            <a:schemeClr val="tx1"/>
                          </a:solidFill>
                          <a:latin typeface="Cambria Math" panose="02040503050406030204" pitchFamily="18" charset="0"/>
                        </a:rPr>
                        <m:t>−</m:t>
                      </m:r>
                      <m:r>
                        <a:rPr lang="en-US" sz="2400" i="1" dirty="0" smtClean="0">
                          <a:solidFill>
                            <a:schemeClr val="tx1"/>
                          </a:solidFill>
                          <a:latin typeface="Cambria Math" panose="02040503050406030204" pitchFamily="18" charset="0"/>
                        </a:rPr>
                        <m:t>𝐶𝑜𝑙</m:t>
                      </m:r>
                    </m:oMath>
                  </m:oMathPara>
                </a14:m>
                <a:endParaRPr lang="en-US" sz="2400" dirty="0">
                  <a:solidFill>
                    <a:schemeClr val="tx1"/>
                  </a:solidFill>
                </a:endParaRPr>
              </a:p>
            </p:txBody>
          </p:sp>
        </mc:Choice>
        <mc:Fallback xmlns="">
          <p:sp>
            <p:nvSpPr>
              <p:cNvPr id="7" name="Rectangular Callout 6"/>
              <p:cNvSpPr>
                <a:spLocks noRot="1" noChangeAspect="1" noMove="1" noResize="1" noEditPoints="1" noAdjustHandles="1" noChangeArrowheads="1" noChangeShapeType="1" noTextEdit="1"/>
              </p:cNvSpPr>
              <p:nvPr/>
            </p:nvSpPr>
            <p:spPr>
              <a:xfrm>
                <a:off x="7206960" y="4003723"/>
                <a:ext cx="1600200" cy="457200"/>
              </a:xfrm>
              <a:prstGeom prst="wedgeRectCallout">
                <a:avLst>
                  <a:gd name="adj1" fmla="val -63394"/>
                  <a:gd name="adj2" fmla="val -9169"/>
                </a:avLst>
              </a:prstGeom>
              <a:blipFill>
                <a:blip r:embed="rId5"/>
                <a:stretch>
                  <a:fillRect/>
                </a:stretch>
              </a:blipFill>
              <a:ln w="19050">
                <a:solidFill>
                  <a:schemeClr val="accent5"/>
                </a:solidFill>
              </a:ln>
            </p:spPr>
            <p:txBody>
              <a:bodyPr/>
              <a:lstStyle/>
              <a:p>
                <a:r>
                  <a:rPr lang="en-US">
                    <a:noFill/>
                  </a:rPr>
                  <a:t> </a:t>
                </a:r>
              </a:p>
            </p:txBody>
          </p:sp>
        </mc:Fallback>
      </mc:AlternateContent>
      <p:sp>
        <p:nvSpPr>
          <p:cNvPr id="8" name="Rounded Rectangle 7"/>
          <p:cNvSpPr/>
          <p:nvPr/>
        </p:nvSpPr>
        <p:spPr>
          <a:xfrm>
            <a:off x="5027858" y="3900096"/>
            <a:ext cx="839532" cy="1690807"/>
          </a:xfrm>
          <a:prstGeom prst="roundRect">
            <a:avLst/>
          </a:prstGeom>
          <a:noFill/>
          <a:ln w="19050">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6234490" y="3900095"/>
            <a:ext cx="731520" cy="1076853"/>
          </a:xfrm>
          <a:prstGeom prst="round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4397199" y="1253174"/>
            <a:ext cx="687276"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9145459" y="1423220"/>
            <a:ext cx="2225011" cy="1794929"/>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flipV="1">
            <a:off x="9754762" y="1423221"/>
            <a:ext cx="1615708" cy="1273124"/>
          </a:xfrm>
          <a:prstGeom prst="line">
            <a:avLst/>
          </a:prstGeom>
          <a:ln w="28575">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endCxn id="4" idx="3"/>
          </p:cNvCxnSpPr>
          <p:nvPr/>
        </p:nvCxnSpPr>
        <p:spPr>
          <a:xfrm flipV="1">
            <a:off x="9130937" y="2075149"/>
            <a:ext cx="2298604" cy="184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0554789" y="1397726"/>
            <a:ext cx="0" cy="18288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8606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1000"/>
                                        <p:tgtEl>
                                          <p:spTgt spid="14"/>
                                        </p:tgtEl>
                                      </p:cBhvr>
                                    </p:animEffect>
                                  </p:childTnLst>
                                </p:cTn>
                              </p:par>
                            </p:childTnLst>
                          </p:cTn>
                        </p:par>
                        <p:par>
                          <p:cTn id="26" fill="hold">
                            <p:stCondLst>
                              <p:cond delay="1500"/>
                            </p:stCondLst>
                            <p:childTnLst>
                              <p:par>
                                <p:cTn id="27" presetID="22" presetClass="entr" presetSubtype="1" fill="hold"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up)">
                                      <p:cBhvr>
                                        <p:cTn id="29" dur="10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2" end="2"/>
                                            </p:txEl>
                                          </p:spTgt>
                                        </p:tgtEl>
                                        <p:attrNameLst>
                                          <p:attrName>style.visibility</p:attrName>
                                        </p:attrNameLst>
                                      </p:cBhvr>
                                      <p:to>
                                        <p:strVal val="visible"/>
                                      </p:to>
                                    </p:set>
                                    <p:animEffect transition="in" filter="fade">
                                      <p:cBhvr>
                                        <p:cTn id="34" dur="500"/>
                                        <p:tgtEl>
                                          <p:spTgt spid="3">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par>
                          <p:cTn id="48" fill="hold">
                            <p:stCondLst>
                              <p:cond delay="500"/>
                            </p:stCondLst>
                            <p:childTnLst>
                              <p:par>
                                <p:cTn id="49" presetID="22" presetClass="entr" presetSubtype="4" fill="hold"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wipe(down)">
                                      <p:cBhvr>
                                        <p:cTn id="51" dur="500"/>
                                        <p:tgtEl>
                                          <p:spTgt spid="1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500"/>
                                        <p:tgtEl>
                                          <p:spTgt spid="9"/>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fade">
                                      <p:cBhvr>
                                        <p:cTn id="60" dur="500"/>
                                        <p:tgtEl>
                                          <p:spTgt spid="7"/>
                                        </p:tgtEl>
                                      </p:cBhvr>
                                    </p:animEffect>
                                  </p:childTnLst>
                                </p:cTn>
                              </p:par>
                            </p:childTnLst>
                          </p:cTn>
                        </p:par>
                        <p:par>
                          <p:cTn id="61" fill="hold">
                            <p:stCondLst>
                              <p:cond delay="1000"/>
                            </p:stCondLst>
                            <p:childTnLst>
                              <p:par>
                                <p:cTn id="62" presetID="22" presetClass="entr" presetSubtype="1" fill="hold" nodeType="after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wipe(up)">
                                      <p:cBhvr>
                                        <p:cTn id="6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a:t>
            </a:r>
            <a:r>
              <a:rPr lang="en-US" dirty="0" smtClean="0"/>
              <a:t>Graph</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061762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3"/>
          <p:cNvGraphicFramePr>
            <a:graphicFrameLocks/>
          </p:cNvGraphicFramePr>
          <p:nvPr>
            <p:extLst/>
          </p:nvPr>
        </p:nvGraphicFramePr>
        <p:xfrm>
          <a:off x="8589462" y="8979"/>
          <a:ext cx="2875993" cy="2286000"/>
        </p:xfrm>
        <a:graphic>
          <a:graphicData uri="http://schemas.openxmlformats.org/drawingml/2006/table">
            <a:tbl>
              <a:tblPr/>
              <a:tblGrid>
                <a:gridCol w="574584">
                  <a:extLst>
                    <a:ext uri="{9D8B030D-6E8A-4147-A177-3AD203B41FA5}">
                      <a16:colId xmlns:a16="http://schemas.microsoft.com/office/drawing/2014/main" val="3901345283"/>
                    </a:ext>
                  </a:extLst>
                </a:gridCol>
                <a:gridCol w="576121">
                  <a:extLst>
                    <a:ext uri="{9D8B030D-6E8A-4147-A177-3AD203B41FA5}">
                      <a16:colId xmlns:a16="http://schemas.microsoft.com/office/drawing/2014/main" val="2125101465"/>
                    </a:ext>
                  </a:extLst>
                </a:gridCol>
                <a:gridCol w="574584">
                  <a:extLst>
                    <a:ext uri="{9D8B030D-6E8A-4147-A177-3AD203B41FA5}">
                      <a16:colId xmlns:a16="http://schemas.microsoft.com/office/drawing/2014/main" val="4134223693"/>
                    </a:ext>
                  </a:extLst>
                </a:gridCol>
                <a:gridCol w="576120">
                  <a:extLst>
                    <a:ext uri="{9D8B030D-6E8A-4147-A177-3AD203B41FA5}">
                      <a16:colId xmlns:a16="http://schemas.microsoft.com/office/drawing/2014/main" val="3296346271"/>
                    </a:ext>
                  </a:extLst>
                </a:gridCol>
                <a:gridCol w="574584">
                  <a:extLst>
                    <a:ext uri="{9D8B030D-6E8A-4147-A177-3AD203B41FA5}">
                      <a16:colId xmlns:a16="http://schemas.microsoft.com/office/drawing/2014/main" val="1144392257"/>
                    </a:ext>
                  </a:extLst>
                </a:gridCol>
              </a:tblGrid>
              <a:tr h="426770">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rPr>
                        <a:t>1</a:t>
                      </a: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rPr>
                        <a:t>2</a:t>
                      </a: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rPr>
                        <a:t>3</a:t>
                      </a: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rPr>
                        <a:t>4</a:t>
                      </a: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89786686"/>
                  </a:ext>
                </a:extLst>
              </a:tr>
              <a:tr h="426770">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rPr>
                        <a:t>1</a:t>
                      </a:r>
                    </a:p>
                  </a:txBody>
                  <a:tcPr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rPr>
                        <a:t>Q</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17278954"/>
                  </a:ext>
                </a:extLst>
              </a:tr>
              <a:tr h="426770">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rPr>
                        <a:t>2</a:t>
                      </a:r>
                    </a:p>
                  </a:txBody>
                  <a:tcPr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FF0000"/>
                          </a:solidFill>
                          <a:effectLst/>
                          <a:latin typeface="Consolas" panose="020B0609020204030204" pitchFamily="49" charset="0"/>
                          <a:ea typeface="ＭＳ Ｐゴシック" panose="020B0600070205080204" pitchFamily="34" charset="-128"/>
                        </a:rPr>
                        <a:t>Q</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08085560"/>
                  </a:ext>
                </a:extLst>
              </a:tr>
              <a:tr h="426770">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rPr>
                        <a:t>3</a:t>
                      </a:r>
                    </a:p>
                  </a:txBody>
                  <a:tcPr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FF0000"/>
                          </a:solidFill>
                          <a:effectLst/>
                          <a:latin typeface="Consolas" panose="020B0609020204030204" pitchFamily="49" charset="0"/>
                          <a:ea typeface="ＭＳ Ｐゴシック" panose="020B0600070205080204" pitchFamily="34" charset="-128"/>
                        </a:rPr>
                        <a:t>Q</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80114434"/>
                  </a:ext>
                </a:extLst>
              </a:tr>
              <a:tr h="426770">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rPr>
                        <a:t>4</a:t>
                      </a:r>
                    </a:p>
                  </a:txBody>
                  <a:tcPr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FF0000"/>
                          </a:solidFill>
                          <a:effectLst/>
                          <a:latin typeface="Consolas" panose="020B0609020204030204" pitchFamily="49" charset="0"/>
                          <a:ea typeface="ＭＳ Ｐゴシック" panose="020B0600070205080204" pitchFamily="34" charset="-128"/>
                        </a:rPr>
                        <a:t>Q</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2" panose="05020102010507070707" pitchFamily="18" charset="2"/>
                        <a:defRPr sz="2600">
                          <a:solidFill>
                            <a:schemeClr val="tx1"/>
                          </a:solidFill>
                          <a:latin typeface="Century Gothic" panose="020B0502020202020204" pitchFamily="34" charset="0"/>
                          <a:ea typeface="ＭＳ Ｐゴシック" panose="020B0600070205080204" pitchFamily="34" charset="-128"/>
                        </a:defRPr>
                      </a:lvl1pPr>
                      <a:lvl2pPr marL="37931725" indent="-37474525">
                        <a:spcBef>
                          <a:spcPct val="20000"/>
                        </a:spcBef>
                        <a:buClr>
                          <a:schemeClr val="accent1"/>
                        </a:buClr>
                        <a:buSzPct val="95000"/>
                        <a:buFont typeface="Verdana" panose="020B0604030504040204" pitchFamily="34" charset="0"/>
                        <a:defRPr sz="2200">
                          <a:solidFill>
                            <a:schemeClr val="tx1"/>
                          </a:solidFill>
                          <a:latin typeface="Century Gothic" panose="020B0502020202020204" pitchFamily="34" charset="0"/>
                          <a:ea typeface="ＭＳ Ｐゴシック" panose="020B0600070205080204" pitchFamily="34" charset="-128"/>
                        </a:defRPr>
                      </a:lvl2pPr>
                      <a:lvl3pPr>
                        <a:spcBef>
                          <a:spcPct val="20000"/>
                        </a:spcBef>
                        <a:defRPr sz="2000">
                          <a:solidFill>
                            <a:schemeClr val="tx1"/>
                          </a:solidFill>
                          <a:latin typeface="Century Gothic" panose="020B0502020202020204" pitchFamily="34" charset="0"/>
                          <a:ea typeface="ＭＳ Ｐゴシック" panose="020B0600070205080204" pitchFamily="34" charset="-128"/>
                        </a:defRPr>
                      </a:lvl3pPr>
                      <a:lvl4pPr>
                        <a:spcBef>
                          <a:spcPct val="20000"/>
                        </a:spcBef>
                        <a:defRPr>
                          <a:solidFill>
                            <a:schemeClr val="tx1"/>
                          </a:solidFill>
                          <a:latin typeface="Century Gothic" panose="020B0502020202020204" pitchFamily="34" charset="0"/>
                          <a:ea typeface="ＭＳ Ｐゴシック" panose="020B0600070205080204" pitchFamily="34" charset="-128"/>
                        </a:defRPr>
                      </a:lvl4pPr>
                      <a:lvl5pPr>
                        <a:spcBef>
                          <a:spcPct val="20000"/>
                        </a:spcBef>
                        <a:defRPr sz="1700">
                          <a:solidFill>
                            <a:schemeClr val="tx1"/>
                          </a:solidFill>
                          <a:latin typeface="Century Gothic" panose="020B0502020202020204" pitchFamily="34" charset="0"/>
                          <a:ea typeface="ＭＳ Ｐゴシック" panose="020B0600070205080204" pitchFamily="34" charset="-128"/>
                        </a:defRPr>
                      </a:lvl5pPr>
                      <a:lvl6pPr marL="4572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6pPr>
                      <a:lvl7pPr marL="9144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7pPr>
                      <a:lvl8pPr marL="13716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8pPr>
                      <a:lvl9pPr marL="1828800" fontAlgn="base">
                        <a:spcBef>
                          <a:spcPct val="20000"/>
                        </a:spcBef>
                        <a:spcAft>
                          <a:spcPct val="0"/>
                        </a:spcAft>
                        <a:defRPr sz="1700">
                          <a:solidFill>
                            <a:schemeClr val="tx1"/>
                          </a:solidFill>
                          <a:latin typeface="Century Gothic" panose="020B0502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Consolas" panose="020B0609020204030204" pitchFamily="49" charset="0"/>
                        <a:ea typeface="ＭＳ Ｐゴシック" panose="020B0600070205080204" pitchFamily="34" charset="-128"/>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82688077"/>
                  </a:ext>
                </a:extLst>
              </a:tr>
            </a:tbl>
          </a:graphicData>
        </a:graphic>
      </p:graphicFrame>
      <p:sp>
        <p:nvSpPr>
          <p:cNvPr id="3" name="Content Placeholder 2"/>
          <p:cNvSpPr txBox="1">
            <a:spLocks/>
          </p:cNvSpPr>
          <p:nvPr/>
        </p:nvSpPr>
        <p:spPr>
          <a:xfrm>
            <a:off x="247269" y="1921510"/>
            <a:ext cx="8348094" cy="4925360"/>
          </a:xfrm>
          <a:prstGeom prst="rect">
            <a:avLst/>
          </a:prstGeom>
          <a:noFill/>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800"/>
              </a:spcAft>
              <a:buFont typeface="Arial" pitchFamily="34" charset="0"/>
              <a:buNone/>
            </a:pPr>
            <a:r>
              <a:rPr lang="en-IN" sz="2000" b="1" dirty="0" smtClean="0">
                <a:latin typeface="Cambria Math" panose="02040503050406030204" pitchFamily="18" charset="0"/>
                <a:ea typeface="Cambria Math" panose="02040503050406030204" pitchFamily="18" charset="0"/>
              </a:rPr>
              <a:t>procedure</a:t>
            </a:r>
            <a:r>
              <a:rPr lang="en-IN" sz="2000" dirty="0" smtClean="0">
                <a:latin typeface="Cambria Math" panose="02040503050406030204" pitchFamily="18" charset="0"/>
                <a:ea typeface="Cambria Math" panose="02040503050406030204" pitchFamily="18" charset="0"/>
              </a:rPr>
              <a:t> queens (k, col, diag45, diag135)</a:t>
            </a:r>
          </a:p>
          <a:p>
            <a:pPr marL="0" indent="0">
              <a:spcBef>
                <a:spcPts val="0"/>
              </a:spcBef>
              <a:spcAft>
                <a:spcPts val="800"/>
              </a:spcAft>
              <a:buFont typeface="Arial" pitchFamily="34" charset="0"/>
              <a:buNone/>
            </a:pPr>
            <a:r>
              <a:rPr lang="en-IN" sz="2000" dirty="0" smtClean="0">
                <a:latin typeface="Cambria Math" panose="02040503050406030204" pitchFamily="18" charset="0"/>
                <a:ea typeface="Cambria Math" panose="02040503050406030204" pitchFamily="18" charset="0"/>
              </a:rPr>
              <a:t>       {sol[1..k] is k-promising,</a:t>
            </a:r>
          </a:p>
          <a:p>
            <a:pPr marL="0" indent="0">
              <a:spcBef>
                <a:spcPts val="0"/>
              </a:spcBef>
              <a:spcAft>
                <a:spcPts val="800"/>
              </a:spcAft>
              <a:buFont typeface="Arial" pitchFamily="34" charset="0"/>
              <a:buNone/>
            </a:pPr>
            <a:r>
              <a:rPr lang="en-IN" sz="2000" dirty="0" smtClean="0">
                <a:latin typeface="Cambria Math" panose="02040503050406030204" pitchFamily="18" charset="0"/>
                <a:ea typeface="Cambria Math" panose="02040503050406030204" pitchFamily="18" charset="0"/>
              </a:rPr>
              <a:t>        col = {sol[</a:t>
            </a:r>
            <a:r>
              <a:rPr lang="en-IN" sz="2000" dirty="0" err="1" smtClean="0">
                <a:latin typeface="Cambria Math" panose="02040503050406030204" pitchFamily="18" charset="0"/>
                <a:ea typeface="Cambria Math" panose="02040503050406030204" pitchFamily="18" charset="0"/>
              </a:rPr>
              <a:t>i</a:t>
            </a:r>
            <a:r>
              <a:rPr lang="en-IN" sz="2000" dirty="0" smtClean="0">
                <a:latin typeface="Cambria Math" panose="02040503050406030204" pitchFamily="18" charset="0"/>
                <a:ea typeface="Cambria Math" panose="02040503050406030204" pitchFamily="18" charset="0"/>
              </a:rPr>
              <a:t>] | 1≤i≤k},</a:t>
            </a:r>
          </a:p>
          <a:p>
            <a:pPr marL="0" indent="0">
              <a:spcBef>
                <a:spcPts val="0"/>
              </a:spcBef>
              <a:spcAft>
                <a:spcPts val="800"/>
              </a:spcAft>
              <a:buFont typeface="Arial" pitchFamily="34" charset="0"/>
              <a:buNone/>
            </a:pPr>
            <a:r>
              <a:rPr lang="en-IN" sz="2000" dirty="0" smtClean="0">
                <a:latin typeface="Cambria Math" panose="02040503050406030204" pitchFamily="18" charset="0"/>
                <a:ea typeface="Cambria Math" panose="02040503050406030204" pitchFamily="18" charset="0"/>
              </a:rPr>
              <a:t>        diag45 = {sol[</a:t>
            </a:r>
            <a:r>
              <a:rPr lang="en-IN" sz="2000" dirty="0" err="1" smtClean="0">
                <a:latin typeface="Cambria Math" panose="02040503050406030204" pitchFamily="18" charset="0"/>
                <a:ea typeface="Cambria Math" panose="02040503050406030204" pitchFamily="18" charset="0"/>
              </a:rPr>
              <a:t>i</a:t>
            </a:r>
            <a:r>
              <a:rPr lang="en-IN" sz="2000" dirty="0" smtClean="0">
                <a:latin typeface="Cambria Math" panose="02040503050406030204" pitchFamily="18" charset="0"/>
                <a:ea typeface="Cambria Math" panose="02040503050406030204" pitchFamily="18" charset="0"/>
              </a:rPr>
              <a:t>]–i+1 | 1≤i≤k}, and</a:t>
            </a:r>
          </a:p>
          <a:p>
            <a:pPr marL="0" indent="0">
              <a:spcBef>
                <a:spcPts val="0"/>
              </a:spcBef>
              <a:spcAft>
                <a:spcPts val="800"/>
              </a:spcAft>
              <a:buFont typeface="Arial" pitchFamily="34" charset="0"/>
              <a:buNone/>
            </a:pPr>
            <a:r>
              <a:rPr lang="en-IN" sz="2000" dirty="0" smtClean="0">
                <a:latin typeface="Cambria Math" panose="02040503050406030204" pitchFamily="18" charset="0"/>
                <a:ea typeface="Cambria Math" panose="02040503050406030204" pitchFamily="18" charset="0"/>
              </a:rPr>
              <a:t>        diag135 = {sol[</a:t>
            </a:r>
            <a:r>
              <a:rPr lang="en-IN" sz="2000" dirty="0" err="1" smtClean="0">
                <a:latin typeface="Cambria Math" panose="02040503050406030204" pitchFamily="18" charset="0"/>
                <a:ea typeface="Cambria Math" panose="02040503050406030204" pitchFamily="18" charset="0"/>
              </a:rPr>
              <a:t>i</a:t>
            </a:r>
            <a:r>
              <a:rPr lang="en-IN" sz="2000" dirty="0" smtClean="0">
                <a:latin typeface="Cambria Math" panose="02040503050406030204" pitchFamily="18" charset="0"/>
                <a:ea typeface="Cambria Math" panose="02040503050406030204" pitchFamily="18" charset="0"/>
              </a:rPr>
              <a:t>]+</a:t>
            </a:r>
            <a:r>
              <a:rPr lang="en-IN" sz="2000" dirty="0" err="1" smtClean="0">
                <a:latin typeface="Cambria Math" panose="02040503050406030204" pitchFamily="18" charset="0"/>
                <a:ea typeface="Cambria Math" panose="02040503050406030204" pitchFamily="18" charset="0"/>
              </a:rPr>
              <a:t>i</a:t>
            </a:r>
            <a:r>
              <a:rPr lang="en-IN" sz="2000" dirty="0" smtClean="0">
                <a:latin typeface="Cambria Math" panose="02040503050406030204" pitchFamily="18" charset="0"/>
                <a:ea typeface="Cambria Math" panose="02040503050406030204" pitchFamily="18" charset="0"/>
              </a:rPr>
              <a:t>–1 | 1≤i≤k}}</a:t>
            </a:r>
          </a:p>
          <a:p>
            <a:pPr marL="0" indent="0">
              <a:spcBef>
                <a:spcPts val="0"/>
              </a:spcBef>
              <a:spcAft>
                <a:spcPts val="800"/>
              </a:spcAft>
              <a:buFont typeface="Arial" pitchFamily="34" charset="0"/>
              <a:buNone/>
            </a:pPr>
            <a:r>
              <a:rPr lang="en-IN" sz="2000" dirty="0" smtClean="0">
                <a:latin typeface="Cambria Math" panose="02040503050406030204" pitchFamily="18" charset="0"/>
                <a:ea typeface="Cambria Math" panose="02040503050406030204" pitchFamily="18" charset="0"/>
              </a:rPr>
              <a:t>       </a:t>
            </a:r>
            <a:r>
              <a:rPr lang="en-IN" sz="2000" b="1" dirty="0" smtClean="0">
                <a:latin typeface="Cambria Math" panose="02040503050406030204" pitchFamily="18" charset="0"/>
                <a:ea typeface="Cambria Math" panose="02040503050406030204" pitchFamily="18" charset="0"/>
              </a:rPr>
              <a:t>if</a:t>
            </a:r>
            <a:r>
              <a:rPr lang="en-IN" sz="2000" dirty="0" smtClean="0">
                <a:latin typeface="Cambria Math" panose="02040503050406030204" pitchFamily="18" charset="0"/>
                <a:ea typeface="Cambria Math" panose="02040503050406030204" pitchFamily="18" charset="0"/>
              </a:rPr>
              <a:t> k = 4 </a:t>
            </a:r>
            <a:r>
              <a:rPr lang="en-IN" sz="2000" b="1" dirty="0" smtClean="0">
                <a:latin typeface="Cambria Math" panose="02040503050406030204" pitchFamily="18" charset="0"/>
                <a:ea typeface="Cambria Math" panose="02040503050406030204" pitchFamily="18" charset="0"/>
              </a:rPr>
              <a:t>then</a:t>
            </a:r>
            <a:r>
              <a:rPr lang="en-IN" sz="2000" dirty="0" smtClean="0">
                <a:latin typeface="Cambria Math" panose="02040503050406030204" pitchFamily="18" charset="0"/>
                <a:ea typeface="Cambria Math" panose="02040503050406030204" pitchFamily="18" charset="0"/>
              </a:rPr>
              <a:t> </a:t>
            </a:r>
          </a:p>
          <a:p>
            <a:pPr marL="0" indent="0">
              <a:spcBef>
                <a:spcPts val="0"/>
              </a:spcBef>
              <a:spcAft>
                <a:spcPts val="800"/>
              </a:spcAft>
              <a:buFont typeface="Arial" pitchFamily="34" charset="0"/>
              <a:buNone/>
            </a:pPr>
            <a:r>
              <a:rPr lang="en-IN" sz="2000" b="1" dirty="0">
                <a:latin typeface="Cambria Math" panose="02040503050406030204" pitchFamily="18" charset="0"/>
                <a:ea typeface="Cambria Math" panose="02040503050406030204" pitchFamily="18" charset="0"/>
              </a:rPr>
              <a:t> </a:t>
            </a:r>
            <a:r>
              <a:rPr lang="en-IN" sz="2000" b="1" dirty="0" smtClean="0">
                <a:latin typeface="Cambria Math" panose="02040503050406030204" pitchFamily="18" charset="0"/>
                <a:ea typeface="Cambria Math" panose="02040503050406030204" pitchFamily="18" charset="0"/>
              </a:rPr>
              <a:t>                            write</a:t>
            </a:r>
            <a:r>
              <a:rPr lang="en-IN" sz="2000" dirty="0" smtClean="0">
                <a:latin typeface="Cambria Math" panose="02040503050406030204" pitchFamily="18" charset="0"/>
                <a:ea typeface="Cambria Math" panose="02040503050406030204" pitchFamily="18" charset="0"/>
              </a:rPr>
              <a:t> sol</a:t>
            </a:r>
          </a:p>
          <a:p>
            <a:pPr marL="0" indent="0">
              <a:spcBef>
                <a:spcPts val="0"/>
              </a:spcBef>
              <a:spcAft>
                <a:spcPts val="800"/>
              </a:spcAft>
              <a:buFont typeface="Arial" pitchFamily="34" charset="0"/>
              <a:buNone/>
            </a:pPr>
            <a:r>
              <a:rPr lang="en-IN" sz="2000" dirty="0" smtClean="0">
                <a:latin typeface="Cambria Math" panose="02040503050406030204" pitchFamily="18" charset="0"/>
                <a:ea typeface="Cambria Math" panose="02040503050406030204" pitchFamily="18" charset="0"/>
              </a:rPr>
              <a:t>       </a:t>
            </a:r>
            <a:r>
              <a:rPr lang="en-IN" sz="2000" b="1" dirty="0" smtClean="0">
                <a:latin typeface="Cambria Math" panose="02040503050406030204" pitchFamily="18" charset="0"/>
                <a:ea typeface="Cambria Math" panose="02040503050406030204" pitchFamily="18" charset="0"/>
              </a:rPr>
              <a:t>else</a:t>
            </a:r>
            <a:r>
              <a:rPr lang="en-IN" sz="2000" dirty="0" smtClean="0">
                <a:latin typeface="Cambria Math" panose="02040503050406030204" pitchFamily="18" charset="0"/>
                <a:ea typeface="Cambria Math" panose="02040503050406030204" pitchFamily="18" charset="0"/>
              </a:rPr>
              <a:t> </a:t>
            </a:r>
          </a:p>
          <a:p>
            <a:pPr marL="0" indent="0">
              <a:spcBef>
                <a:spcPts val="0"/>
              </a:spcBef>
              <a:spcAft>
                <a:spcPts val="800"/>
              </a:spcAft>
              <a:buFont typeface="Arial" pitchFamily="34" charset="0"/>
              <a:buNone/>
            </a:pPr>
            <a:r>
              <a:rPr lang="en-IN" sz="2000" b="1" dirty="0" smtClean="0">
                <a:latin typeface="Cambria Math" panose="02040503050406030204" pitchFamily="18" charset="0"/>
                <a:ea typeface="Cambria Math" panose="02040503050406030204" pitchFamily="18" charset="0"/>
              </a:rPr>
              <a:t>              for</a:t>
            </a:r>
            <a:r>
              <a:rPr lang="en-IN" sz="2000" dirty="0" smtClean="0">
                <a:latin typeface="Cambria Math" panose="02040503050406030204" pitchFamily="18" charset="0"/>
                <a:ea typeface="Cambria Math" panose="02040503050406030204" pitchFamily="18" charset="0"/>
              </a:rPr>
              <a:t> j ← 1 </a:t>
            </a:r>
            <a:r>
              <a:rPr lang="en-IN" sz="2000" b="1" dirty="0" smtClean="0">
                <a:latin typeface="Cambria Math" panose="02040503050406030204" pitchFamily="18" charset="0"/>
                <a:ea typeface="Cambria Math" panose="02040503050406030204" pitchFamily="18" charset="0"/>
              </a:rPr>
              <a:t>to</a:t>
            </a:r>
            <a:r>
              <a:rPr lang="en-IN" sz="2000" dirty="0" smtClean="0">
                <a:latin typeface="Cambria Math" panose="02040503050406030204" pitchFamily="18" charset="0"/>
                <a:ea typeface="Cambria Math" panose="02040503050406030204" pitchFamily="18" charset="0"/>
              </a:rPr>
              <a:t> 4 </a:t>
            </a:r>
            <a:r>
              <a:rPr lang="en-IN" sz="2000" b="1" dirty="0" smtClean="0">
                <a:latin typeface="Cambria Math" panose="02040503050406030204" pitchFamily="18" charset="0"/>
                <a:ea typeface="Cambria Math" panose="02040503050406030204" pitchFamily="18" charset="0"/>
              </a:rPr>
              <a:t>do</a:t>
            </a:r>
            <a:r>
              <a:rPr lang="en-IN" sz="2000" dirty="0" smtClean="0">
                <a:latin typeface="Cambria Math" panose="02040503050406030204" pitchFamily="18" charset="0"/>
                <a:ea typeface="Cambria Math" panose="02040503050406030204" pitchFamily="18" charset="0"/>
              </a:rPr>
              <a:t> </a:t>
            </a:r>
          </a:p>
          <a:p>
            <a:pPr marL="0" indent="0">
              <a:spcBef>
                <a:spcPts val="0"/>
              </a:spcBef>
              <a:spcAft>
                <a:spcPts val="800"/>
              </a:spcAft>
              <a:buFont typeface="Arial" pitchFamily="34" charset="0"/>
              <a:buNone/>
            </a:pPr>
            <a:r>
              <a:rPr lang="en-IN" sz="2000" dirty="0" smtClean="0">
                <a:latin typeface="Cambria Math" panose="02040503050406030204" pitchFamily="18" charset="0"/>
                <a:ea typeface="Cambria Math" panose="02040503050406030204" pitchFamily="18" charset="0"/>
              </a:rPr>
              <a:t>	      </a:t>
            </a:r>
            <a:r>
              <a:rPr lang="en-IN" sz="2000" b="1" dirty="0" smtClean="0">
                <a:latin typeface="Cambria Math" panose="02040503050406030204" pitchFamily="18" charset="0"/>
                <a:ea typeface="Cambria Math" panose="02040503050406030204" pitchFamily="18" charset="0"/>
              </a:rPr>
              <a:t>if</a:t>
            </a:r>
            <a:r>
              <a:rPr lang="en-IN" sz="2000" dirty="0" smtClean="0">
                <a:latin typeface="Cambria Math" panose="02040503050406030204" pitchFamily="18" charset="0"/>
                <a:ea typeface="Cambria Math" panose="02040503050406030204" pitchFamily="18" charset="0"/>
              </a:rPr>
              <a:t> j ∉ col </a:t>
            </a:r>
            <a:r>
              <a:rPr lang="en-IN" sz="2000" b="1" dirty="0" smtClean="0">
                <a:latin typeface="Cambria Math" panose="02040503050406030204" pitchFamily="18" charset="0"/>
                <a:ea typeface="Cambria Math" panose="02040503050406030204" pitchFamily="18" charset="0"/>
              </a:rPr>
              <a:t>and</a:t>
            </a:r>
            <a:r>
              <a:rPr lang="en-IN" sz="2000" dirty="0" smtClean="0">
                <a:latin typeface="Cambria Math" panose="02040503050406030204" pitchFamily="18" charset="0"/>
                <a:ea typeface="Cambria Math" panose="02040503050406030204" pitchFamily="18" charset="0"/>
              </a:rPr>
              <a:t> j – k ∉ diag45  </a:t>
            </a:r>
            <a:r>
              <a:rPr lang="en-IN" sz="2000" b="1" dirty="0" smtClean="0">
                <a:latin typeface="Cambria Math" panose="02040503050406030204" pitchFamily="18" charset="0"/>
                <a:ea typeface="Cambria Math" panose="02040503050406030204" pitchFamily="18" charset="0"/>
              </a:rPr>
              <a:t>and</a:t>
            </a:r>
            <a:r>
              <a:rPr lang="en-IN" sz="2000" dirty="0" smtClean="0">
                <a:latin typeface="Cambria Math" panose="02040503050406030204" pitchFamily="18" charset="0"/>
                <a:ea typeface="Cambria Math" panose="02040503050406030204" pitchFamily="18" charset="0"/>
              </a:rPr>
              <a:t> j + k ∉ diag135 	      </a:t>
            </a:r>
          </a:p>
          <a:p>
            <a:pPr marL="0" indent="0">
              <a:spcBef>
                <a:spcPts val="0"/>
              </a:spcBef>
              <a:spcAft>
                <a:spcPts val="800"/>
              </a:spcAft>
              <a:buFont typeface="Arial" pitchFamily="34" charset="0"/>
              <a:buNone/>
            </a:pPr>
            <a:r>
              <a:rPr lang="en-IN" sz="2000" b="1" dirty="0">
                <a:latin typeface="Cambria Math" panose="02040503050406030204" pitchFamily="18" charset="0"/>
                <a:ea typeface="Cambria Math" panose="02040503050406030204" pitchFamily="18" charset="0"/>
              </a:rPr>
              <a:t> </a:t>
            </a:r>
            <a:r>
              <a:rPr lang="en-IN" sz="2000" b="1" dirty="0" smtClean="0">
                <a:latin typeface="Cambria Math" panose="02040503050406030204" pitchFamily="18" charset="0"/>
                <a:ea typeface="Cambria Math" panose="02040503050406030204" pitchFamily="18" charset="0"/>
              </a:rPr>
              <a:t>                     then </a:t>
            </a:r>
            <a:r>
              <a:rPr lang="en-IN" sz="2000" dirty="0" smtClean="0">
                <a:latin typeface="Cambria Math" panose="02040503050406030204" pitchFamily="18" charset="0"/>
                <a:ea typeface="Cambria Math" panose="02040503050406030204" pitchFamily="18" charset="0"/>
              </a:rPr>
              <a:t>sol[k+1]</a:t>
            </a:r>
            <a:r>
              <a:rPr lang="en-IN" sz="2000" dirty="0" smtClean="0">
                <a:latin typeface="Cambria Math" panose="02040503050406030204" pitchFamily="18" charset="0"/>
                <a:ea typeface="Cambria Math" panose="02040503050406030204" pitchFamily="18" charset="0"/>
                <a:sym typeface="Wingdings" panose="05000000000000000000" pitchFamily="2" charset="2"/>
              </a:rPr>
              <a:t> j</a:t>
            </a:r>
            <a:endParaRPr lang="en-IN" sz="2000" dirty="0" smtClean="0">
              <a:latin typeface="Cambria Math" panose="02040503050406030204" pitchFamily="18" charset="0"/>
              <a:ea typeface="Cambria Math" panose="02040503050406030204" pitchFamily="18" charset="0"/>
            </a:endParaRPr>
          </a:p>
          <a:p>
            <a:pPr marL="0" indent="0">
              <a:spcBef>
                <a:spcPts val="0"/>
              </a:spcBef>
              <a:spcAft>
                <a:spcPts val="800"/>
              </a:spcAft>
              <a:buFont typeface="Arial" pitchFamily="34" charset="0"/>
              <a:buNone/>
            </a:pPr>
            <a:r>
              <a:rPr lang="en-IN" sz="2000" dirty="0" smtClean="0">
                <a:latin typeface="Cambria Math" panose="02040503050406030204" pitchFamily="18" charset="0"/>
                <a:ea typeface="Cambria Math" panose="02040503050406030204" pitchFamily="18" charset="0"/>
              </a:rPr>
              <a:t>                                queens(k + 1, col U {j}, diag45 U {j - k}, diag135 U {j + k})</a:t>
            </a:r>
            <a:endParaRPr lang="en-IN" sz="2000" dirty="0">
              <a:latin typeface="Cambria Math" panose="02040503050406030204" pitchFamily="18" charset="0"/>
              <a:ea typeface="Cambria Math" panose="02040503050406030204" pitchFamily="18" charset="0"/>
            </a:endParaRPr>
          </a:p>
        </p:txBody>
      </p:sp>
      <p:sp>
        <p:nvSpPr>
          <p:cNvPr id="4" name="Rectangle 3"/>
          <p:cNvSpPr/>
          <p:nvPr/>
        </p:nvSpPr>
        <p:spPr>
          <a:xfrm>
            <a:off x="71500" y="80628"/>
            <a:ext cx="828092" cy="468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smtClean="0">
                <a:solidFill>
                  <a:schemeClr val="tx1"/>
                </a:solidFill>
              </a:rPr>
              <a:t>Sol = </a:t>
            </a:r>
            <a:endParaRPr lang="en-IN" sz="2200" dirty="0">
              <a:solidFill>
                <a:schemeClr val="tx1"/>
              </a:solidFill>
            </a:endParaRPr>
          </a:p>
        </p:txBody>
      </p:sp>
      <p:sp>
        <p:nvSpPr>
          <p:cNvPr id="5" name="Rectangle 4"/>
          <p:cNvSpPr/>
          <p:nvPr/>
        </p:nvSpPr>
        <p:spPr>
          <a:xfrm>
            <a:off x="834607" y="78378"/>
            <a:ext cx="1152128" cy="468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smtClean="0">
                <a:solidFill>
                  <a:schemeClr val="tx1"/>
                </a:solidFill>
              </a:rPr>
              <a:t>[2,0,0,0]</a:t>
            </a:r>
            <a:endParaRPr lang="en-IN" sz="2200" dirty="0">
              <a:solidFill>
                <a:schemeClr val="tx1"/>
              </a:solidFill>
            </a:endParaRPr>
          </a:p>
        </p:txBody>
      </p:sp>
      <p:sp>
        <p:nvSpPr>
          <p:cNvPr id="6" name="Rectangle 5"/>
          <p:cNvSpPr/>
          <p:nvPr/>
        </p:nvSpPr>
        <p:spPr>
          <a:xfrm>
            <a:off x="71500" y="570236"/>
            <a:ext cx="828092" cy="468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smtClean="0">
                <a:solidFill>
                  <a:schemeClr val="tx1"/>
                </a:solidFill>
              </a:rPr>
              <a:t>col = </a:t>
            </a:r>
            <a:endParaRPr lang="en-IN" sz="2200" dirty="0">
              <a:solidFill>
                <a:schemeClr val="tx1"/>
              </a:solidFill>
            </a:endParaRPr>
          </a:p>
        </p:txBody>
      </p:sp>
      <p:sp>
        <p:nvSpPr>
          <p:cNvPr id="7" name="Rectangle 6"/>
          <p:cNvSpPr/>
          <p:nvPr/>
        </p:nvSpPr>
        <p:spPr>
          <a:xfrm>
            <a:off x="791580" y="570276"/>
            <a:ext cx="1152128" cy="468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200" dirty="0" smtClean="0">
                <a:solidFill>
                  <a:schemeClr val="tx1"/>
                </a:solidFill>
              </a:rPr>
              <a:t>{2}</a:t>
            </a:r>
            <a:endParaRPr lang="en-IN" sz="2200" dirty="0">
              <a:solidFill>
                <a:schemeClr val="tx1"/>
              </a:solidFill>
            </a:endParaRPr>
          </a:p>
        </p:txBody>
      </p:sp>
      <p:sp>
        <p:nvSpPr>
          <p:cNvPr id="8" name="Rectangle 7"/>
          <p:cNvSpPr/>
          <p:nvPr/>
        </p:nvSpPr>
        <p:spPr>
          <a:xfrm>
            <a:off x="1979712" y="80628"/>
            <a:ext cx="540060" cy="468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smtClean="0">
                <a:solidFill>
                  <a:schemeClr val="tx1"/>
                </a:solidFill>
              </a:rPr>
              <a:t>K =</a:t>
            </a:r>
            <a:endParaRPr lang="en-IN" sz="2200" dirty="0">
              <a:solidFill>
                <a:schemeClr val="tx1"/>
              </a:solidFill>
            </a:endParaRPr>
          </a:p>
        </p:txBody>
      </p:sp>
      <p:sp>
        <p:nvSpPr>
          <p:cNvPr id="9" name="Rectangle 8"/>
          <p:cNvSpPr/>
          <p:nvPr/>
        </p:nvSpPr>
        <p:spPr>
          <a:xfrm>
            <a:off x="2497507" y="72011"/>
            <a:ext cx="329116" cy="468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smtClean="0">
                <a:solidFill>
                  <a:schemeClr val="tx1"/>
                </a:solidFill>
              </a:rPr>
              <a:t>1</a:t>
            </a:r>
            <a:endParaRPr lang="en-IN" sz="2200" dirty="0">
              <a:solidFill>
                <a:schemeClr val="tx1"/>
              </a:solidFill>
            </a:endParaRPr>
          </a:p>
        </p:txBody>
      </p:sp>
      <p:sp>
        <p:nvSpPr>
          <p:cNvPr id="10" name="Rectangle 9"/>
          <p:cNvSpPr/>
          <p:nvPr/>
        </p:nvSpPr>
        <p:spPr>
          <a:xfrm>
            <a:off x="1983436" y="571907"/>
            <a:ext cx="1292420" cy="468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smtClean="0">
                <a:solidFill>
                  <a:schemeClr val="tx1"/>
                </a:solidFill>
              </a:rPr>
              <a:t>diag45 = </a:t>
            </a:r>
            <a:endParaRPr lang="en-IN" sz="2200" dirty="0">
              <a:solidFill>
                <a:schemeClr val="tx1"/>
              </a:solidFill>
            </a:endParaRPr>
          </a:p>
        </p:txBody>
      </p:sp>
      <p:sp>
        <p:nvSpPr>
          <p:cNvPr id="11" name="Rectangle 10"/>
          <p:cNvSpPr/>
          <p:nvPr/>
        </p:nvSpPr>
        <p:spPr>
          <a:xfrm>
            <a:off x="3259704" y="570498"/>
            <a:ext cx="1152128" cy="468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200" dirty="0" smtClean="0">
                <a:solidFill>
                  <a:schemeClr val="tx1"/>
                </a:solidFill>
              </a:rPr>
              <a:t>{2}</a:t>
            </a:r>
            <a:endParaRPr lang="en-IN" sz="2200" dirty="0">
              <a:solidFill>
                <a:schemeClr val="tx1"/>
              </a:solidFill>
            </a:endParaRPr>
          </a:p>
        </p:txBody>
      </p:sp>
      <p:sp>
        <p:nvSpPr>
          <p:cNvPr id="12" name="Rectangle 11"/>
          <p:cNvSpPr/>
          <p:nvPr/>
        </p:nvSpPr>
        <p:spPr>
          <a:xfrm>
            <a:off x="1976494" y="1072293"/>
            <a:ext cx="1299362" cy="468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smtClean="0">
                <a:solidFill>
                  <a:schemeClr val="tx1"/>
                </a:solidFill>
              </a:rPr>
              <a:t>diag135 = </a:t>
            </a:r>
            <a:endParaRPr lang="en-IN" sz="2200" dirty="0">
              <a:solidFill>
                <a:schemeClr val="tx1"/>
              </a:solidFill>
            </a:endParaRPr>
          </a:p>
        </p:txBody>
      </p:sp>
      <p:sp>
        <p:nvSpPr>
          <p:cNvPr id="13" name="Rectangle 12"/>
          <p:cNvSpPr/>
          <p:nvPr/>
        </p:nvSpPr>
        <p:spPr>
          <a:xfrm>
            <a:off x="3259704" y="1073028"/>
            <a:ext cx="1152128" cy="468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200" dirty="0" smtClean="0">
                <a:solidFill>
                  <a:schemeClr val="tx1"/>
                </a:solidFill>
              </a:rPr>
              <a:t>{2}</a:t>
            </a:r>
            <a:endParaRPr lang="en-IN" sz="2200" dirty="0">
              <a:solidFill>
                <a:schemeClr val="tx1"/>
              </a:solidFill>
            </a:endParaRPr>
          </a:p>
        </p:txBody>
      </p:sp>
      <p:sp>
        <p:nvSpPr>
          <p:cNvPr id="14" name="Rectangle 13"/>
          <p:cNvSpPr/>
          <p:nvPr/>
        </p:nvSpPr>
        <p:spPr>
          <a:xfrm>
            <a:off x="9431385" y="2483224"/>
            <a:ext cx="1773000" cy="468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smtClean="0">
                <a:solidFill>
                  <a:schemeClr val="tx1"/>
                </a:solidFill>
              </a:rPr>
              <a:t>1- Promising</a:t>
            </a:r>
            <a:endParaRPr lang="en-IN" sz="2200" dirty="0">
              <a:solidFill>
                <a:schemeClr val="tx1"/>
              </a:solidFill>
            </a:endParaRPr>
          </a:p>
        </p:txBody>
      </p:sp>
      <p:sp>
        <p:nvSpPr>
          <p:cNvPr id="15" name="Rectangle 14"/>
          <p:cNvSpPr/>
          <p:nvPr/>
        </p:nvSpPr>
        <p:spPr>
          <a:xfrm>
            <a:off x="3148171" y="5117683"/>
            <a:ext cx="712767" cy="468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smtClean="0">
                <a:solidFill>
                  <a:srgbClr val="AD1457"/>
                </a:solidFill>
              </a:rPr>
              <a:t>j = 1</a:t>
            </a:r>
            <a:endParaRPr lang="en-IN" sz="2200" dirty="0">
              <a:solidFill>
                <a:srgbClr val="AD1457"/>
              </a:solidFill>
            </a:endParaRPr>
          </a:p>
        </p:txBody>
      </p:sp>
      <p:sp>
        <p:nvSpPr>
          <p:cNvPr id="16" name="Rectangle 15"/>
          <p:cNvSpPr/>
          <p:nvPr/>
        </p:nvSpPr>
        <p:spPr>
          <a:xfrm>
            <a:off x="3984277" y="5104618"/>
            <a:ext cx="1044116" cy="468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smtClean="0">
                <a:solidFill>
                  <a:srgbClr val="AD1457"/>
                </a:solidFill>
              </a:rPr>
              <a:t>j - k = 0</a:t>
            </a:r>
            <a:endParaRPr lang="en-IN" sz="2200" dirty="0">
              <a:solidFill>
                <a:srgbClr val="AD1457"/>
              </a:solidFill>
            </a:endParaRPr>
          </a:p>
        </p:txBody>
      </p:sp>
      <p:sp>
        <p:nvSpPr>
          <p:cNvPr id="17" name="Rectangle 16"/>
          <p:cNvSpPr/>
          <p:nvPr/>
        </p:nvSpPr>
        <p:spPr>
          <a:xfrm>
            <a:off x="5147514" y="5104617"/>
            <a:ext cx="1296143" cy="468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smtClean="0">
                <a:solidFill>
                  <a:srgbClr val="AD1457"/>
                </a:solidFill>
              </a:rPr>
              <a:t>j + k = 2</a:t>
            </a:r>
            <a:endParaRPr lang="en-IN" sz="2200" dirty="0">
              <a:solidFill>
                <a:srgbClr val="AD1457"/>
              </a:solidFill>
            </a:endParaRPr>
          </a:p>
        </p:txBody>
      </p:sp>
      <p:sp>
        <p:nvSpPr>
          <p:cNvPr id="18" name="Rectangle 17"/>
          <p:cNvSpPr/>
          <p:nvPr/>
        </p:nvSpPr>
        <p:spPr>
          <a:xfrm>
            <a:off x="834607" y="78378"/>
            <a:ext cx="1152128" cy="46805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smtClean="0">
                <a:solidFill>
                  <a:schemeClr val="tx1"/>
                </a:solidFill>
              </a:rPr>
              <a:t>[2,4,0,0]</a:t>
            </a:r>
            <a:endParaRPr lang="en-IN" sz="2200" dirty="0">
              <a:solidFill>
                <a:schemeClr val="tx1"/>
              </a:solidFill>
            </a:endParaRPr>
          </a:p>
        </p:txBody>
      </p:sp>
      <p:sp>
        <p:nvSpPr>
          <p:cNvPr id="19" name="Rectangle 18"/>
          <p:cNvSpPr/>
          <p:nvPr/>
        </p:nvSpPr>
        <p:spPr>
          <a:xfrm>
            <a:off x="10959880" y="977680"/>
            <a:ext cx="432936"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p:cNvSpPr/>
          <p:nvPr/>
        </p:nvSpPr>
        <p:spPr>
          <a:xfrm>
            <a:off x="791580" y="570236"/>
            <a:ext cx="1152128" cy="468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200" dirty="0" smtClean="0">
                <a:solidFill>
                  <a:schemeClr val="tx1"/>
                </a:solidFill>
              </a:rPr>
              <a:t>{2,4}</a:t>
            </a:r>
            <a:endParaRPr lang="en-IN" sz="2200" dirty="0">
              <a:solidFill>
                <a:schemeClr val="tx1"/>
              </a:solidFill>
            </a:endParaRPr>
          </a:p>
        </p:txBody>
      </p:sp>
      <p:sp>
        <p:nvSpPr>
          <p:cNvPr id="21" name="Rectangle 20"/>
          <p:cNvSpPr/>
          <p:nvPr/>
        </p:nvSpPr>
        <p:spPr>
          <a:xfrm>
            <a:off x="3245698" y="576324"/>
            <a:ext cx="1152128" cy="468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200" dirty="0" smtClean="0">
                <a:solidFill>
                  <a:schemeClr val="tx1"/>
                </a:solidFill>
              </a:rPr>
              <a:t>{2,3}</a:t>
            </a:r>
            <a:endParaRPr lang="en-IN" sz="2200" dirty="0">
              <a:solidFill>
                <a:schemeClr val="tx1"/>
              </a:solidFill>
            </a:endParaRPr>
          </a:p>
        </p:txBody>
      </p:sp>
      <p:sp>
        <p:nvSpPr>
          <p:cNvPr id="22" name="Rectangle 21"/>
          <p:cNvSpPr/>
          <p:nvPr/>
        </p:nvSpPr>
        <p:spPr>
          <a:xfrm>
            <a:off x="3245698" y="1072293"/>
            <a:ext cx="1152128" cy="468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200" dirty="0" smtClean="0">
                <a:solidFill>
                  <a:schemeClr val="tx1"/>
                </a:solidFill>
              </a:rPr>
              <a:t>{2,5}</a:t>
            </a:r>
            <a:endParaRPr lang="en-IN" sz="2200" dirty="0">
              <a:solidFill>
                <a:schemeClr val="tx1"/>
              </a:solidFill>
            </a:endParaRPr>
          </a:p>
        </p:txBody>
      </p:sp>
      <p:sp>
        <p:nvSpPr>
          <p:cNvPr id="23" name="Rectangle 22"/>
          <p:cNvSpPr/>
          <p:nvPr/>
        </p:nvSpPr>
        <p:spPr>
          <a:xfrm>
            <a:off x="9431385" y="2483224"/>
            <a:ext cx="1773000" cy="46805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a:solidFill>
                  <a:schemeClr val="tx1"/>
                </a:solidFill>
              </a:rPr>
              <a:t>2- Promising</a:t>
            </a:r>
          </a:p>
        </p:txBody>
      </p:sp>
      <p:sp>
        <p:nvSpPr>
          <p:cNvPr id="24" name="Rectangle 23"/>
          <p:cNvSpPr/>
          <p:nvPr/>
        </p:nvSpPr>
        <p:spPr>
          <a:xfrm>
            <a:off x="3148171" y="5117683"/>
            <a:ext cx="712767" cy="468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smtClean="0">
                <a:solidFill>
                  <a:srgbClr val="AD1457"/>
                </a:solidFill>
              </a:rPr>
              <a:t>j = 2</a:t>
            </a:r>
            <a:endParaRPr lang="en-IN" sz="2200" dirty="0">
              <a:solidFill>
                <a:srgbClr val="AD1457"/>
              </a:solidFill>
            </a:endParaRPr>
          </a:p>
        </p:txBody>
      </p:sp>
      <p:sp>
        <p:nvSpPr>
          <p:cNvPr id="25" name="Rectangle 24"/>
          <p:cNvSpPr/>
          <p:nvPr/>
        </p:nvSpPr>
        <p:spPr>
          <a:xfrm>
            <a:off x="3148171" y="5117683"/>
            <a:ext cx="712767" cy="468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smtClean="0">
                <a:solidFill>
                  <a:srgbClr val="AD1457"/>
                </a:solidFill>
              </a:rPr>
              <a:t>j = 3</a:t>
            </a:r>
            <a:endParaRPr lang="en-IN" sz="2200" dirty="0">
              <a:solidFill>
                <a:srgbClr val="AD1457"/>
              </a:solidFill>
            </a:endParaRPr>
          </a:p>
        </p:txBody>
      </p:sp>
      <p:sp>
        <p:nvSpPr>
          <p:cNvPr id="26" name="Rectangle 25"/>
          <p:cNvSpPr/>
          <p:nvPr/>
        </p:nvSpPr>
        <p:spPr>
          <a:xfrm>
            <a:off x="3984277" y="5104618"/>
            <a:ext cx="1044116" cy="468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smtClean="0">
                <a:solidFill>
                  <a:srgbClr val="AD1457"/>
                </a:solidFill>
              </a:rPr>
              <a:t>j - k = 2</a:t>
            </a:r>
            <a:endParaRPr lang="en-IN" sz="2200" dirty="0">
              <a:solidFill>
                <a:srgbClr val="AD1457"/>
              </a:solidFill>
            </a:endParaRPr>
          </a:p>
        </p:txBody>
      </p:sp>
      <p:sp>
        <p:nvSpPr>
          <p:cNvPr id="27" name="Rectangle 26"/>
          <p:cNvSpPr/>
          <p:nvPr/>
        </p:nvSpPr>
        <p:spPr>
          <a:xfrm>
            <a:off x="3148171" y="5117683"/>
            <a:ext cx="712767" cy="468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smtClean="0">
                <a:solidFill>
                  <a:srgbClr val="AD1457"/>
                </a:solidFill>
              </a:rPr>
              <a:t>j = 4</a:t>
            </a:r>
            <a:endParaRPr lang="en-IN" sz="2200" dirty="0">
              <a:solidFill>
                <a:srgbClr val="AD1457"/>
              </a:solidFill>
            </a:endParaRPr>
          </a:p>
        </p:txBody>
      </p:sp>
      <p:sp>
        <p:nvSpPr>
          <p:cNvPr id="28" name="Rectangle 27"/>
          <p:cNvSpPr/>
          <p:nvPr/>
        </p:nvSpPr>
        <p:spPr>
          <a:xfrm>
            <a:off x="3984277" y="5104618"/>
            <a:ext cx="1044116" cy="468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smtClean="0">
                <a:solidFill>
                  <a:srgbClr val="AD1457"/>
                </a:solidFill>
              </a:rPr>
              <a:t>j - k = 3</a:t>
            </a:r>
            <a:endParaRPr lang="en-IN" sz="2200" dirty="0">
              <a:solidFill>
                <a:srgbClr val="AD1457"/>
              </a:solidFill>
            </a:endParaRPr>
          </a:p>
        </p:txBody>
      </p:sp>
      <p:sp>
        <p:nvSpPr>
          <p:cNvPr id="29" name="Rectangle 28"/>
          <p:cNvSpPr/>
          <p:nvPr/>
        </p:nvSpPr>
        <p:spPr>
          <a:xfrm>
            <a:off x="5147514" y="5104617"/>
            <a:ext cx="1296143" cy="468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smtClean="0">
                <a:solidFill>
                  <a:srgbClr val="AD1457"/>
                </a:solidFill>
              </a:rPr>
              <a:t>j + k = 5</a:t>
            </a:r>
            <a:endParaRPr lang="en-IN" sz="2200" dirty="0">
              <a:solidFill>
                <a:srgbClr val="AD1457"/>
              </a:solidFill>
            </a:endParaRPr>
          </a:p>
        </p:txBody>
      </p:sp>
      <p:sp>
        <p:nvSpPr>
          <p:cNvPr id="30" name="Rectangle 29"/>
          <p:cNvSpPr/>
          <p:nvPr/>
        </p:nvSpPr>
        <p:spPr>
          <a:xfrm>
            <a:off x="2497507" y="72011"/>
            <a:ext cx="329116" cy="46805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smtClean="0">
                <a:solidFill>
                  <a:schemeClr val="tx1"/>
                </a:solidFill>
              </a:rPr>
              <a:t>2</a:t>
            </a:r>
            <a:endParaRPr lang="en-IN" sz="2200" dirty="0">
              <a:solidFill>
                <a:schemeClr val="tx1"/>
              </a:solidFill>
            </a:endParaRPr>
          </a:p>
        </p:txBody>
      </p:sp>
      <p:sp>
        <p:nvSpPr>
          <p:cNvPr id="31" name="Rectangle 30"/>
          <p:cNvSpPr/>
          <p:nvPr/>
        </p:nvSpPr>
        <p:spPr>
          <a:xfrm>
            <a:off x="9237475" y="1434022"/>
            <a:ext cx="432936"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ight Arrow 31"/>
          <p:cNvSpPr/>
          <p:nvPr/>
        </p:nvSpPr>
        <p:spPr>
          <a:xfrm>
            <a:off x="289948" y="4077072"/>
            <a:ext cx="416193" cy="1800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ight Arrow 32"/>
          <p:cNvSpPr/>
          <p:nvPr/>
        </p:nvSpPr>
        <p:spPr>
          <a:xfrm>
            <a:off x="1057032" y="5697252"/>
            <a:ext cx="416193" cy="1800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p:cNvSpPr/>
          <p:nvPr/>
        </p:nvSpPr>
        <p:spPr>
          <a:xfrm>
            <a:off x="3148171" y="5117683"/>
            <a:ext cx="712767" cy="468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smtClean="0">
                <a:solidFill>
                  <a:srgbClr val="AD1457"/>
                </a:solidFill>
              </a:rPr>
              <a:t>j = 1</a:t>
            </a:r>
            <a:endParaRPr lang="en-IN" sz="2200" dirty="0">
              <a:solidFill>
                <a:srgbClr val="AD1457"/>
              </a:solidFill>
            </a:endParaRPr>
          </a:p>
        </p:txBody>
      </p:sp>
      <p:sp>
        <p:nvSpPr>
          <p:cNvPr id="35" name="Rectangle 34"/>
          <p:cNvSpPr/>
          <p:nvPr/>
        </p:nvSpPr>
        <p:spPr>
          <a:xfrm>
            <a:off x="3940444" y="5104618"/>
            <a:ext cx="1131783" cy="468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smtClean="0">
                <a:solidFill>
                  <a:srgbClr val="AD1457"/>
                </a:solidFill>
              </a:rPr>
              <a:t>j - k = -1</a:t>
            </a:r>
            <a:endParaRPr lang="en-IN" sz="2200" dirty="0">
              <a:solidFill>
                <a:srgbClr val="AD1457"/>
              </a:solidFill>
            </a:endParaRPr>
          </a:p>
        </p:txBody>
      </p:sp>
      <p:sp>
        <p:nvSpPr>
          <p:cNvPr id="36" name="Rectangle 35"/>
          <p:cNvSpPr/>
          <p:nvPr/>
        </p:nvSpPr>
        <p:spPr>
          <a:xfrm>
            <a:off x="5147514" y="5104617"/>
            <a:ext cx="1296143" cy="468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smtClean="0">
                <a:solidFill>
                  <a:srgbClr val="AD1457"/>
                </a:solidFill>
              </a:rPr>
              <a:t>j + k = 3</a:t>
            </a:r>
            <a:endParaRPr lang="en-IN" sz="2200" dirty="0">
              <a:solidFill>
                <a:srgbClr val="AD1457"/>
              </a:solidFill>
            </a:endParaRPr>
          </a:p>
        </p:txBody>
      </p:sp>
      <p:sp>
        <p:nvSpPr>
          <p:cNvPr id="37" name="Right Arrow 36"/>
          <p:cNvSpPr/>
          <p:nvPr/>
        </p:nvSpPr>
        <p:spPr>
          <a:xfrm>
            <a:off x="1052840" y="6099129"/>
            <a:ext cx="416193" cy="1800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37"/>
          <p:cNvSpPr/>
          <p:nvPr/>
        </p:nvSpPr>
        <p:spPr>
          <a:xfrm>
            <a:off x="834607" y="78378"/>
            <a:ext cx="1152128" cy="46805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smtClean="0">
                <a:solidFill>
                  <a:schemeClr val="tx1"/>
                </a:solidFill>
              </a:rPr>
              <a:t>[2,4,1,0]</a:t>
            </a:r>
            <a:endParaRPr lang="en-IN" sz="2200" dirty="0">
              <a:solidFill>
                <a:schemeClr val="tx1"/>
              </a:solidFill>
            </a:endParaRPr>
          </a:p>
        </p:txBody>
      </p:sp>
      <p:sp>
        <p:nvSpPr>
          <p:cNvPr id="39" name="Rectangle 38"/>
          <p:cNvSpPr/>
          <p:nvPr/>
        </p:nvSpPr>
        <p:spPr>
          <a:xfrm>
            <a:off x="9431385" y="2483224"/>
            <a:ext cx="1773000" cy="46805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a:solidFill>
                  <a:schemeClr val="tx1"/>
                </a:solidFill>
              </a:rPr>
              <a:t>3- Promising</a:t>
            </a:r>
          </a:p>
        </p:txBody>
      </p:sp>
      <p:sp>
        <p:nvSpPr>
          <p:cNvPr id="40" name="Right Arrow 39"/>
          <p:cNvSpPr/>
          <p:nvPr/>
        </p:nvSpPr>
        <p:spPr>
          <a:xfrm>
            <a:off x="1594328" y="6525049"/>
            <a:ext cx="416193" cy="1800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ectangle 40"/>
          <p:cNvSpPr/>
          <p:nvPr/>
        </p:nvSpPr>
        <p:spPr>
          <a:xfrm>
            <a:off x="2497507" y="81873"/>
            <a:ext cx="329116" cy="44832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smtClean="0">
                <a:solidFill>
                  <a:schemeClr val="tx1"/>
                </a:solidFill>
              </a:rPr>
              <a:t>3</a:t>
            </a:r>
            <a:endParaRPr lang="en-IN" sz="2200" dirty="0">
              <a:solidFill>
                <a:schemeClr val="tx1"/>
              </a:solidFill>
            </a:endParaRPr>
          </a:p>
        </p:txBody>
      </p:sp>
      <p:sp>
        <p:nvSpPr>
          <p:cNvPr id="42" name="Rectangle 41"/>
          <p:cNvSpPr/>
          <p:nvPr/>
        </p:nvSpPr>
        <p:spPr>
          <a:xfrm>
            <a:off x="785266" y="576884"/>
            <a:ext cx="1152128" cy="468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200" dirty="0" smtClean="0">
                <a:solidFill>
                  <a:schemeClr val="tx1"/>
                </a:solidFill>
              </a:rPr>
              <a:t>{2,4,1}</a:t>
            </a:r>
            <a:endParaRPr lang="en-IN" sz="2200" dirty="0">
              <a:solidFill>
                <a:schemeClr val="tx1"/>
              </a:solidFill>
            </a:endParaRPr>
          </a:p>
        </p:txBody>
      </p:sp>
      <p:sp>
        <p:nvSpPr>
          <p:cNvPr id="43" name="Rectangle 42"/>
          <p:cNvSpPr/>
          <p:nvPr/>
        </p:nvSpPr>
        <p:spPr>
          <a:xfrm>
            <a:off x="3255858" y="574297"/>
            <a:ext cx="1152128" cy="468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200" dirty="0" smtClean="0">
                <a:solidFill>
                  <a:schemeClr val="tx1"/>
                </a:solidFill>
              </a:rPr>
              <a:t>{2,3,-2}</a:t>
            </a:r>
            <a:endParaRPr lang="en-IN" sz="2200" dirty="0">
              <a:solidFill>
                <a:schemeClr val="tx1"/>
              </a:solidFill>
            </a:endParaRPr>
          </a:p>
        </p:txBody>
      </p:sp>
      <p:sp>
        <p:nvSpPr>
          <p:cNvPr id="44" name="Rectangle 43"/>
          <p:cNvSpPr/>
          <p:nvPr/>
        </p:nvSpPr>
        <p:spPr>
          <a:xfrm>
            <a:off x="3263611" y="1075770"/>
            <a:ext cx="1152128" cy="468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200" dirty="0" smtClean="0">
                <a:solidFill>
                  <a:schemeClr val="tx1"/>
                </a:solidFill>
              </a:rPr>
              <a:t>{2,5,4}</a:t>
            </a:r>
            <a:endParaRPr lang="en-IN" sz="2200" dirty="0">
              <a:solidFill>
                <a:schemeClr val="tx1"/>
              </a:solidFill>
            </a:endParaRPr>
          </a:p>
        </p:txBody>
      </p:sp>
      <p:sp>
        <p:nvSpPr>
          <p:cNvPr id="45" name="Rectangle 44"/>
          <p:cNvSpPr/>
          <p:nvPr/>
        </p:nvSpPr>
        <p:spPr>
          <a:xfrm>
            <a:off x="10380085" y="1880996"/>
            <a:ext cx="432936"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45"/>
          <p:cNvSpPr/>
          <p:nvPr/>
        </p:nvSpPr>
        <p:spPr>
          <a:xfrm>
            <a:off x="834607" y="78378"/>
            <a:ext cx="1152128" cy="4680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smtClean="0">
                <a:solidFill>
                  <a:schemeClr val="tx1"/>
                </a:solidFill>
              </a:rPr>
              <a:t>[2,4,1,3]</a:t>
            </a:r>
            <a:endParaRPr lang="en-IN" sz="2200" dirty="0">
              <a:solidFill>
                <a:schemeClr val="tx1"/>
              </a:solidFill>
            </a:endParaRPr>
          </a:p>
        </p:txBody>
      </p:sp>
      <p:sp>
        <p:nvSpPr>
          <p:cNvPr id="47" name="Rectangle 46"/>
          <p:cNvSpPr/>
          <p:nvPr/>
        </p:nvSpPr>
        <p:spPr>
          <a:xfrm>
            <a:off x="9431385" y="2483224"/>
            <a:ext cx="1773000" cy="4680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smtClean="0">
                <a:solidFill>
                  <a:schemeClr val="tx1"/>
                </a:solidFill>
              </a:rPr>
              <a:t>4- </a:t>
            </a:r>
            <a:r>
              <a:rPr lang="en-IN" sz="2200" dirty="0">
                <a:solidFill>
                  <a:schemeClr val="tx1"/>
                </a:solidFill>
              </a:rPr>
              <a:t>Promising</a:t>
            </a:r>
          </a:p>
        </p:txBody>
      </p:sp>
      <p:sp>
        <p:nvSpPr>
          <p:cNvPr id="48" name="Rectangle 47"/>
          <p:cNvSpPr/>
          <p:nvPr/>
        </p:nvSpPr>
        <p:spPr>
          <a:xfrm>
            <a:off x="2497507" y="72011"/>
            <a:ext cx="329116" cy="4680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smtClean="0">
                <a:solidFill>
                  <a:schemeClr val="tx1"/>
                </a:solidFill>
              </a:rPr>
              <a:t>4</a:t>
            </a:r>
            <a:endParaRPr lang="en-IN" sz="2200" dirty="0">
              <a:solidFill>
                <a:schemeClr val="tx1"/>
              </a:solidFill>
            </a:endParaRPr>
          </a:p>
        </p:txBody>
      </p:sp>
    </p:spTree>
    <p:extLst>
      <p:ext uri="{BB962C8B-B14F-4D97-AF65-F5344CB8AC3E}">
        <p14:creationId xmlns:p14="http://schemas.microsoft.com/office/powerpoint/2010/main" val="122726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Effect transition="in" filter="fade">
                                      <p:cBhvr>
                                        <p:cTn id="43" dur="500"/>
                                        <p:tgtEl>
                                          <p:spTgt spid="3">
                                            <p:txEl>
                                              <p:pRg st="2" end="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500"/>
                                        <p:tgtEl>
                                          <p:spTgt spid="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
                                            <p:txEl>
                                              <p:pRg st="3" end="3"/>
                                            </p:txEl>
                                          </p:spTgt>
                                        </p:tgtEl>
                                        <p:attrNameLst>
                                          <p:attrName>style.visibility</p:attrName>
                                        </p:attrNameLst>
                                      </p:cBhvr>
                                      <p:to>
                                        <p:strVal val="visible"/>
                                      </p:to>
                                    </p:set>
                                    <p:animEffect transition="in" filter="fade">
                                      <p:cBhvr>
                                        <p:cTn id="56" dur="500"/>
                                        <p:tgtEl>
                                          <p:spTgt spid="3">
                                            <p:txEl>
                                              <p:pRg st="3" end="3"/>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animEffect transition="in" filter="fade">
                                      <p:cBhvr>
                                        <p:cTn id="59" dur="500"/>
                                        <p:tgtEl>
                                          <p:spTgt spid="3">
                                            <p:txEl>
                                              <p:pRg st="4" end="4"/>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fade">
                                      <p:cBhvr>
                                        <p:cTn id="65" dur="500"/>
                                        <p:tgtEl>
                                          <p:spTgt spid="1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500"/>
                                        <p:tgtEl>
                                          <p:spTgt spid="11"/>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fade">
                                      <p:cBhvr>
                                        <p:cTn id="75" dur="500"/>
                                        <p:tgtEl>
                                          <p:spTgt spid="13"/>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3">
                                            <p:txEl>
                                              <p:pRg st="5" end="5"/>
                                            </p:txEl>
                                          </p:spTgt>
                                        </p:tgtEl>
                                        <p:attrNameLst>
                                          <p:attrName>style.visibility</p:attrName>
                                        </p:attrNameLst>
                                      </p:cBhvr>
                                      <p:to>
                                        <p:strVal val="visible"/>
                                      </p:to>
                                    </p:set>
                                    <p:animEffect transition="in" filter="fade">
                                      <p:cBhvr>
                                        <p:cTn id="80" dur="500"/>
                                        <p:tgtEl>
                                          <p:spTgt spid="3">
                                            <p:txEl>
                                              <p:pRg st="5" end="5"/>
                                            </p:txEl>
                                          </p:spTgt>
                                        </p:tgtEl>
                                      </p:cBhvr>
                                    </p:animEffect>
                                  </p:childTnLst>
                                </p:cTn>
                              </p:par>
                              <p:par>
                                <p:cTn id="81" presetID="10" presetClass="entr" presetSubtype="0" fill="hold" nodeType="withEffect">
                                  <p:stCondLst>
                                    <p:cond delay="0"/>
                                  </p:stCondLst>
                                  <p:childTnLst>
                                    <p:set>
                                      <p:cBhvr>
                                        <p:cTn id="82" dur="1" fill="hold">
                                          <p:stCondLst>
                                            <p:cond delay="0"/>
                                          </p:stCondLst>
                                        </p:cTn>
                                        <p:tgtEl>
                                          <p:spTgt spid="3">
                                            <p:txEl>
                                              <p:pRg st="6" end="6"/>
                                            </p:txEl>
                                          </p:spTgt>
                                        </p:tgtEl>
                                        <p:attrNameLst>
                                          <p:attrName>style.visibility</p:attrName>
                                        </p:attrNameLst>
                                      </p:cBhvr>
                                      <p:to>
                                        <p:strVal val="visible"/>
                                      </p:to>
                                    </p:set>
                                    <p:animEffect transition="in" filter="fade">
                                      <p:cBhvr>
                                        <p:cTn id="83" dur="500"/>
                                        <p:tgtEl>
                                          <p:spTgt spid="3">
                                            <p:txEl>
                                              <p:pRg st="6" end="6"/>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3">
                                            <p:txEl>
                                              <p:pRg st="7" end="7"/>
                                            </p:txEl>
                                          </p:spTgt>
                                        </p:tgtEl>
                                        <p:attrNameLst>
                                          <p:attrName>style.visibility</p:attrName>
                                        </p:attrNameLst>
                                      </p:cBhvr>
                                      <p:to>
                                        <p:strVal val="visible"/>
                                      </p:to>
                                    </p:set>
                                    <p:animEffect transition="in" filter="fade">
                                      <p:cBhvr>
                                        <p:cTn id="88" dur="500"/>
                                        <p:tgtEl>
                                          <p:spTgt spid="3">
                                            <p:txEl>
                                              <p:pRg st="7" end="7"/>
                                            </p:txEl>
                                          </p:spTgt>
                                        </p:tgtEl>
                                      </p:cBhvr>
                                    </p:animEffect>
                                  </p:childTnLst>
                                </p:cTn>
                              </p:par>
                              <p:par>
                                <p:cTn id="89" presetID="10" presetClass="entr" presetSubtype="0" fill="hold" nodeType="withEffect">
                                  <p:stCondLst>
                                    <p:cond delay="0"/>
                                  </p:stCondLst>
                                  <p:childTnLst>
                                    <p:set>
                                      <p:cBhvr>
                                        <p:cTn id="90" dur="1" fill="hold">
                                          <p:stCondLst>
                                            <p:cond delay="0"/>
                                          </p:stCondLst>
                                        </p:cTn>
                                        <p:tgtEl>
                                          <p:spTgt spid="3">
                                            <p:txEl>
                                              <p:pRg st="8" end="8"/>
                                            </p:txEl>
                                          </p:spTgt>
                                        </p:tgtEl>
                                        <p:attrNameLst>
                                          <p:attrName>style.visibility</p:attrName>
                                        </p:attrNameLst>
                                      </p:cBhvr>
                                      <p:to>
                                        <p:strVal val="visible"/>
                                      </p:to>
                                    </p:set>
                                    <p:animEffect transition="in" filter="fade">
                                      <p:cBhvr>
                                        <p:cTn id="91" dur="500"/>
                                        <p:tgtEl>
                                          <p:spTgt spid="3">
                                            <p:txEl>
                                              <p:pRg st="8" end="8"/>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3">
                                            <p:txEl>
                                              <p:pRg st="9" end="9"/>
                                            </p:txEl>
                                          </p:spTgt>
                                        </p:tgtEl>
                                        <p:attrNameLst>
                                          <p:attrName>style.visibility</p:attrName>
                                        </p:attrNameLst>
                                      </p:cBhvr>
                                      <p:to>
                                        <p:strVal val="visible"/>
                                      </p:to>
                                    </p:set>
                                    <p:animEffect transition="in" filter="fade">
                                      <p:cBhvr>
                                        <p:cTn id="96" dur="500"/>
                                        <p:tgtEl>
                                          <p:spTgt spid="3">
                                            <p:txEl>
                                              <p:pRg st="9" end="9"/>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15"/>
                                        </p:tgtEl>
                                        <p:attrNameLst>
                                          <p:attrName>style.visibility</p:attrName>
                                        </p:attrNameLst>
                                      </p:cBhvr>
                                      <p:to>
                                        <p:strVal val="visible"/>
                                      </p:to>
                                    </p:set>
                                    <p:animEffect transition="in" filter="fade">
                                      <p:cBhvr>
                                        <p:cTn id="101" dur="500"/>
                                        <p:tgtEl>
                                          <p:spTgt spid="15"/>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16"/>
                                        </p:tgtEl>
                                        <p:attrNameLst>
                                          <p:attrName>style.visibility</p:attrName>
                                        </p:attrNameLst>
                                      </p:cBhvr>
                                      <p:to>
                                        <p:strVal val="visible"/>
                                      </p:to>
                                    </p:set>
                                    <p:animEffect transition="in" filter="fade">
                                      <p:cBhvr>
                                        <p:cTn id="106" dur="500"/>
                                        <p:tgtEl>
                                          <p:spTgt spid="16"/>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17"/>
                                        </p:tgtEl>
                                        <p:attrNameLst>
                                          <p:attrName>style.visibility</p:attrName>
                                        </p:attrNameLst>
                                      </p:cBhvr>
                                      <p:to>
                                        <p:strVal val="visible"/>
                                      </p:to>
                                    </p:set>
                                    <p:animEffect transition="in" filter="fade">
                                      <p:cBhvr>
                                        <p:cTn id="111" dur="500"/>
                                        <p:tgtEl>
                                          <p:spTgt spid="17"/>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24"/>
                                        </p:tgtEl>
                                        <p:attrNameLst>
                                          <p:attrName>style.visibility</p:attrName>
                                        </p:attrNameLst>
                                      </p:cBhvr>
                                      <p:to>
                                        <p:strVal val="visible"/>
                                      </p:to>
                                    </p:set>
                                    <p:animEffect transition="in" filter="fade">
                                      <p:cBhvr>
                                        <p:cTn id="116" dur="500"/>
                                        <p:tgtEl>
                                          <p:spTgt spid="24"/>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25"/>
                                        </p:tgtEl>
                                        <p:attrNameLst>
                                          <p:attrName>style.visibility</p:attrName>
                                        </p:attrNameLst>
                                      </p:cBhvr>
                                      <p:to>
                                        <p:strVal val="visible"/>
                                      </p:to>
                                    </p:set>
                                    <p:animEffect transition="in" filter="fade">
                                      <p:cBhvr>
                                        <p:cTn id="121" dur="500"/>
                                        <p:tgtEl>
                                          <p:spTgt spid="25"/>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grpId="0" nodeType="clickEffect">
                                  <p:stCondLst>
                                    <p:cond delay="0"/>
                                  </p:stCondLst>
                                  <p:childTnLst>
                                    <p:set>
                                      <p:cBhvr>
                                        <p:cTn id="125" dur="1" fill="hold">
                                          <p:stCondLst>
                                            <p:cond delay="0"/>
                                          </p:stCondLst>
                                        </p:cTn>
                                        <p:tgtEl>
                                          <p:spTgt spid="26"/>
                                        </p:tgtEl>
                                        <p:attrNameLst>
                                          <p:attrName>style.visibility</p:attrName>
                                        </p:attrNameLst>
                                      </p:cBhvr>
                                      <p:to>
                                        <p:strVal val="visible"/>
                                      </p:to>
                                    </p:set>
                                    <p:animEffect transition="in" filter="fade">
                                      <p:cBhvr>
                                        <p:cTn id="126" dur="500"/>
                                        <p:tgtEl>
                                          <p:spTgt spid="2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27"/>
                                        </p:tgtEl>
                                        <p:attrNameLst>
                                          <p:attrName>style.visibility</p:attrName>
                                        </p:attrNameLst>
                                      </p:cBhvr>
                                      <p:to>
                                        <p:strVal val="visible"/>
                                      </p:to>
                                    </p:set>
                                    <p:animEffect transition="in" filter="fade">
                                      <p:cBhvr>
                                        <p:cTn id="131" dur="500"/>
                                        <p:tgtEl>
                                          <p:spTgt spid="27"/>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28"/>
                                        </p:tgtEl>
                                        <p:attrNameLst>
                                          <p:attrName>style.visibility</p:attrName>
                                        </p:attrNameLst>
                                      </p:cBhvr>
                                      <p:to>
                                        <p:strVal val="visible"/>
                                      </p:to>
                                    </p:set>
                                    <p:animEffect transition="in" filter="fade">
                                      <p:cBhvr>
                                        <p:cTn id="136" dur="500"/>
                                        <p:tgtEl>
                                          <p:spTgt spid="28"/>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29"/>
                                        </p:tgtEl>
                                        <p:attrNameLst>
                                          <p:attrName>style.visibility</p:attrName>
                                        </p:attrNameLst>
                                      </p:cBhvr>
                                      <p:to>
                                        <p:strVal val="visible"/>
                                      </p:to>
                                    </p:set>
                                    <p:animEffect transition="in" filter="fade">
                                      <p:cBhvr>
                                        <p:cTn id="141" dur="500"/>
                                        <p:tgtEl>
                                          <p:spTgt spid="29"/>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ntr" presetSubtype="0" fill="hold" nodeType="clickEffect">
                                  <p:stCondLst>
                                    <p:cond delay="0"/>
                                  </p:stCondLst>
                                  <p:childTnLst>
                                    <p:set>
                                      <p:cBhvr>
                                        <p:cTn id="145" dur="1" fill="hold">
                                          <p:stCondLst>
                                            <p:cond delay="0"/>
                                          </p:stCondLst>
                                        </p:cTn>
                                        <p:tgtEl>
                                          <p:spTgt spid="3">
                                            <p:txEl>
                                              <p:pRg st="10" end="10"/>
                                            </p:txEl>
                                          </p:spTgt>
                                        </p:tgtEl>
                                        <p:attrNameLst>
                                          <p:attrName>style.visibility</p:attrName>
                                        </p:attrNameLst>
                                      </p:cBhvr>
                                      <p:to>
                                        <p:strVal val="visible"/>
                                      </p:to>
                                    </p:set>
                                    <p:animEffect transition="in" filter="fade">
                                      <p:cBhvr>
                                        <p:cTn id="146" dur="500"/>
                                        <p:tgtEl>
                                          <p:spTgt spid="3">
                                            <p:txEl>
                                              <p:pRg st="10" end="10"/>
                                            </p:txEl>
                                          </p:spTgt>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grpId="0" nodeType="clickEffect">
                                  <p:stCondLst>
                                    <p:cond delay="0"/>
                                  </p:stCondLst>
                                  <p:childTnLst>
                                    <p:set>
                                      <p:cBhvr>
                                        <p:cTn id="150" dur="1" fill="hold">
                                          <p:stCondLst>
                                            <p:cond delay="0"/>
                                          </p:stCondLst>
                                        </p:cTn>
                                        <p:tgtEl>
                                          <p:spTgt spid="18"/>
                                        </p:tgtEl>
                                        <p:attrNameLst>
                                          <p:attrName>style.visibility</p:attrName>
                                        </p:attrNameLst>
                                      </p:cBhvr>
                                      <p:to>
                                        <p:strVal val="visible"/>
                                      </p:to>
                                    </p:set>
                                    <p:animEffect transition="in" filter="fade">
                                      <p:cBhvr>
                                        <p:cTn id="151" dur="500"/>
                                        <p:tgtEl>
                                          <p:spTgt spid="18"/>
                                        </p:tgtEl>
                                      </p:cBhvr>
                                    </p:animEffect>
                                  </p:childTnLst>
                                </p:cTn>
                              </p:par>
                            </p:childTnLst>
                          </p:cTn>
                        </p:par>
                      </p:childTnLst>
                    </p:cTn>
                  </p:par>
                  <p:par>
                    <p:cTn id="152" fill="hold">
                      <p:stCondLst>
                        <p:cond delay="indefinite"/>
                      </p:stCondLst>
                      <p:childTnLst>
                        <p:par>
                          <p:cTn id="153" fill="hold">
                            <p:stCondLst>
                              <p:cond delay="0"/>
                            </p:stCondLst>
                            <p:childTnLst>
                              <p:par>
                                <p:cTn id="154" presetID="1" presetClass="exit" presetSubtype="0" fill="hold" grpId="0" nodeType="clickEffect">
                                  <p:stCondLst>
                                    <p:cond delay="0"/>
                                  </p:stCondLst>
                                  <p:childTnLst>
                                    <p:set>
                                      <p:cBhvr>
                                        <p:cTn id="155" dur="1" fill="hold">
                                          <p:stCondLst>
                                            <p:cond delay="0"/>
                                          </p:stCondLst>
                                        </p:cTn>
                                        <p:tgtEl>
                                          <p:spTgt spid="19"/>
                                        </p:tgtEl>
                                        <p:attrNameLst>
                                          <p:attrName>style.visibility</p:attrName>
                                        </p:attrNameLst>
                                      </p:cBhvr>
                                      <p:to>
                                        <p:strVal val="hidden"/>
                                      </p:to>
                                    </p:set>
                                  </p:childTnLst>
                                </p:cTn>
                              </p:par>
                            </p:childTnLst>
                          </p:cTn>
                        </p:par>
                      </p:childTnLst>
                    </p:cTn>
                  </p:par>
                  <p:par>
                    <p:cTn id="156" fill="hold">
                      <p:stCondLst>
                        <p:cond delay="indefinite"/>
                      </p:stCondLst>
                      <p:childTnLst>
                        <p:par>
                          <p:cTn id="157" fill="hold">
                            <p:stCondLst>
                              <p:cond delay="0"/>
                            </p:stCondLst>
                            <p:childTnLst>
                              <p:par>
                                <p:cTn id="158" presetID="10" presetClass="entr" presetSubtype="0" fill="hold" grpId="0" nodeType="clickEffect">
                                  <p:stCondLst>
                                    <p:cond delay="0"/>
                                  </p:stCondLst>
                                  <p:childTnLst>
                                    <p:set>
                                      <p:cBhvr>
                                        <p:cTn id="159" dur="1" fill="hold">
                                          <p:stCondLst>
                                            <p:cond delay="0"/>
                                          </p:stCondLst>
                                        </p:cTn>
                                        <p:tgtEl>
                                          <p:spTgt spid="23"/>
                                        </p:tgtEl>
                                        <p:attrNameLst>
                                          <p:attrName>style.visibility</p:attrName>
                                        </p:attrNameLst>
                                      </p:cBhvr>
                                      <p:to>
                                        <p:strVal val="visible"/>
                                      </p:to>
                                    </p:set>
                                    <p:animEffect transition="in" filter="fade">
                                      <p:cBhvr>
                                        <p:cTn id="160" dur="500"/>
                                        <p:tgtEl>
                                          <p:spTgt spid="23"/>
                                        </p:tgtEl>
                                      </p:cBhvr>
                                    </p:animEffect>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nodeType="clickEffect">
                                  <p:stCondLst>
                                    <p:cond delay="0"/>
                                  </p:stCondLst>
                                  <p:childTnLst>
                                    <p:set>
                                      <p:cBhvr>
                                        <p:cTn id="164" dur="1" fill="hold">
                                          <p:stCondLst>
                                            <p:cond delay="0"/>
                                          </p:stCondLst>
                                        </p:cTn>
                                        <p:tgtEl>
                                          <p:spTgt spid="3">
                                            <p:txEl>
                                              <p:pRg st="11" end="11"/>
                                            </p:txEl>
                                          </p:spTgt>
                                        </p:tgtEl>
                                        <p:attrNameLst>
                                          <p:attrName>style.visibility</p:attrName>
                                        </p:attrNameLst>
                                      </p:cBhvr>
                                      <p:to>
                                        <p:strVal val="visible"/>
                                      </p:to>
                                    </p:set>
                                    <p:animEffect transition="in" filter="fade">
                                      <p:cBhvr>
                                        <p:cTn id="165" dur="500"/>
                                        <p:tgtEl>
                                          <p:spTgt spid="3">
                                            <p:txEl>
                                              <p:pRg st="11" end="11"/>
                                            </p:txEl>
                                          </p:spTgt>
                                        </p:tgtEl>
                                      </p:cBhvr>
                                    </p:animEffect>
                                  </p:childTnLst>
                                </p:cTn>
                              </p:par>
                            </p:childTnLst>
                          </p:cTn>
                        </p:par>
                      </p:childTnLst>
                    </p:cTn>
                  </p:par>
                  <p:par>
                    <p:cTn id="166" fill="hold">
                      <p:stCondLst>
                        <p:cond delay="indefinite"/>
                      </p:stCondLst>
                      <p:childTnLst>
                        <p:par>
                          <p:cTn id="167" fill="hold">
                            <p:stCondLst>
                              <p:cond delay="0"/>
                            </p:stCondLst>
                            <p:childTnLst>
                              <p:par>
                                <p:cTn id="168" presetID="10" presetClass="entr" presetSubtype="0" fill="hold" grpId="0" nodeType="clickEffect">
                                  <p:stCondLst>
                                    <p:cond delay="0"/>
                                  </p:stCondLst>
                                  <p:childTnLst>
                                    <p:set>
                                      <p:cBhvr>
                                        <p:cTn id="169" dur="1" fill="hold">
                                          <p:stCondLst>
                                            <p:cond delay="0"/>
                                          </p:stCondLst>
                                        </p:cTn>
                                        <p:tgtEl>
                                          <p:spTgt spid="30"/>
                                        </p:tgtEl>
                                        <p:attrNameLst>
                                          <p:attrName>style.visibility</p:attrName>
                                        </p:attrNameLst>
                                      </p:cBhvr>
                                      <p:to>
                                        <p:strVal val="visible"/>
                                      </p:to>
                                    </p:set>
                                    <p:animEffect transition="in" filter="fade">
                                      <p:cBhvr>
                                        <p:cTn id="170" dur="500"/>
                                        <p:tgtEl>
                                          <p:spTgt spid="30"/>
                                        </p:tgtEl>
                                      </p:cBhvr>
                                    </p:animEffect>
                                  </p:childTnLst>
                                </p:cTn>
                              </p:par>
                            </p:childTnLst>
                          </p:cTn>
                        </p:par>
                      </p:childTnLst>
                    </p:cTn>
                  </p:par>
                  <p:par>
                    <p:cTn id="171" fill="hold">
                      <p:stCondLst>
                        <p:cond delay="indefinite"/>
                      </p:stCondLst>
                      <p:childTnLst>
                        <p:par>
                          <p:cTn id="172" fill="hold">
                            <p:stCondLst>
                              <p:cond delay="0"/>
                            </p:stCondLst>
                            <p:childTnLst>
                              <p:par>
                                <p:cTn id="173" presetID="10" presetClass="entr" presetSubtype="0" fill="hold" grpId="0" nodeType="clickEffect">
                                  <p:stCondLst>
                                    <p:cond delay="0"/>
                                  </p:stCondLst>
                                  <p:childTnLst>
                                    <p:set>
                                      <p:cBhvr>
                                        <p:cTn id="174" dur="1" fill="hold">
                                          <p:stCondLst>
                                            <p:cond delay="0"/>
                                          </p:stCondLst>
                                        </p:cTn>
                                        <p:tgtEl>
                                          <p:spTgt spid="20"/>
                                        </p:tgtEl>
                                        <p:attrNameLst>
                                          <p:attrName>style.visibility</p:attrName>
                                        </p:attrNameLst>
                                      </p:cBhvr>
                                      <p:to>
                                        <p:strVal val="visible"/>
                                      </p:to>
                                    </p:set>
                                    <p:animEffect transition="in" filter="fade">
                                      <p:cBhvr>
                                        <p:cTn id="175" dur="500"/>
                                        <p:tgtEl>
                                          <p:spTgt spid="20"/>
                                        </p:tgtEl>
                                      </p:cBhvr>
                                    </p:animEffect>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grpId="0" nodeType="clickEffect">
                                  <p:stCondLst>
                                    <p:cond delay="0"/>
                                  </p:stCondLst>
                                  <p:childTnLst>
                                    <p:set>
                                      <p:cBhvr>
                                        <p:cTn id="179" dur="1" fill="hold">
                                          <p:stCondLst>
                                            <p:cond delay="0"/>
                                          </p:stCondLst>
                                        </p:cTn>
                                        <p:tgtEl>
                                          <p:spTgt spid="21"/>
                                        </p:tgtEl>
                                        <p:attrNameLst>
                                          <p:attrName>style.visibility</p:attrName>
                                        </p:attrNameLst>
                                      </p:cBhvr>
                                      <p:to>
                                        <p:strVal val="visible"/>
                                      </p:to>
                                    </p:set>
                                    <p:animEffect transition="in" filter="fade">
                                      <p:cBhvr>
                                        <p:cTn id="180" dur="500"/>
                                        <p:tgtEl>
                                          <p:spTgt spid="21"/>
                                        </p:tgtEl>
                                      </p:cBhvr>
                                    </p:animEffect>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grpId="0" nodeType="clickEffect">
                                  <p:stCondLst>
                                    <p:cond delay="0"/>
                                  </p:stCondLst>
                                  <p:childTnLst>
                                    <p:set>
                                      <p:cBhvr>
                                        <p:cTn id="184" dur="1" fill="hold">
                                          <p:stCondLst>
                                            <p:cond delay="0"/>
                                          </p:stCondLst>
                                        </p:cTn>
                                        <p:tgtEl>
                                          <p:spTgt spid="22"/>
                                        </p:tgtEl>
                                        <p:attrNameLst>
                                          <p:attrName>style.visibility</p:attrName>
                                        </p:attrNameLst>
                                      </p:cBhvr>
                                      <p:to>
                                        <p:strVal val="visible"/>
                                      </p:to>
                                    </p:set>
                                    <p:animEffect transition="in" filter="fade">
                                      <p:cBhvr>
                                        <p:cTn id="185" dur="500"/>
                                        <p:tgtEl>
                                          <p:spTgt spid="22"/>
                                        </p:tgtEl>
                                      </p:cBhvr>
                                    </p:animEffect>
                                  </p:childTnLst>
                                </p:cTn>
                              </p:par>
                            </p:childTnLst>
                          </p:cTn>
                        </p:par>
                      </p:childTnLst>
                    </p:cTn>
                  </p:par>
                  <p:par>
                    <p:cTn id="186" fill="hold">
                      <p:stCondLst>
                        <p:cond delay="indefinite"/>
                      </p:stCondLst>
                      <p:childTnLst>
                        <p:par>
                          <p:cTn id="187" fill="hold">
                            <p:stCondLst>
                              <p:cond delay="0"/>
                            </p:stCondLst>
                            <p:childTnLst>
                              <p:par>
                                <p:cTn id="188" presetID="10" presetClass="entr" presetSubtype="0" fill="hold" grpId="0" nodeType="clickEffect">
                                  <p:stCondLst>
                                    <p:cond delay="0"/>
                                  </p:stCondLst>
                                  <p:childTnLst>
                                    <p:set>
                                      <p:cBhvr>
                                        <p:cTn id="189" dur="1" fill="hold">
                                          <p:stCondLst>
                                            <p:cond delay="0"/>
                                          </p:stCondLst>
                                        </p:cTn>
                                        <p:tgtEl>
                                          <p:spTgt spid="32"/>
                                        </p:tgtEl>
                                        <p:attrNameLst>
                                          <p:attrName>style.visibility</p:attrName>
                                        </p:attrNameLst>
                                      </p:cBhvr>
                                      <p:to>
                                        <p:strVal val="visible"/>
                                      </p:to>
                                    </p:set>
                                    <p:animEffect transition="in" filter="fade">
                                      <p:cBhvr>
                                        <p:cTn id="190" dur="500"/>
                                        <p:tgtEl>
                                          <p:spTgt spid="32"/>
                                        </p:tgtEl>
                                      </p:cBhvr>
                                    </p:animEffect>
                                  </p:childTnLst>
                                </p:cTn>
                              </p:par>
                            </p:childTnLst>
                          </p:cTn>
                        </p:par>
                      </p:childTnLst>
                    </p:cTn>
                  </p:par>
                  <p:par>
                    <p:cTn id="191" fill="hold">
                      <p:stCondLst>
                        <p:cond delay="indefinite"/>
                      </p:stCondLst>
                      <p:childTnLst>
                        <p:par>
                          <p:cTn id="192" fill="hold">
                            <p:stCondLst>
                              <p:cond delay="0"/>
                            </p:stCondLst>
                            <p:childTnLst>
                              <p:par>
                                <p:cTn id="193" presetID="10" presetClass="entr" presetSubtype="0" fill="hold" grpId="0" nodeType="clickEffect">
                                  <p:stCondLst>
                                    <p:cond delay="0"/>
                                  </p:stCondLst>
                                  <p:childTnLst>
                                    <p:set>
                                      <p:cBhvr>
                                        <p:cTn id="194" dur="1" fill="hold">
                                          <p:stCondLst>
                                            <p:cond delay="0"/>
                                          </p:stCondLst>
                                        </p:cTn>
                                        <p:tgtEl>
                                          <p:spTgt spid="33"/>
                                        </p:tgtEl>
                                        <p:attrNameLst>
                                          <p:attrName>style.visibility</p:attrName>
                                        </p:attrNameLst>
                                      </p:cBhvr>
                                      <p:to>
                                        <p:strVal val="visible"/>
                                      </p:to>
                                    </p:set>
                                    <p:animEffect transition="in" filter="fade">
                                      <p:cBhvr>
                                        <p:cTn id="195" dur="500"/>
                                        <p:tgtEl>
                                          <p:spTgt spid="33"/>
                                        </p:tgtEl>
                                      </p:cBhvr>
                                    </p:animEffect>
                                  </p:childTnLst>
                                </p:cTn>
                              </p:par>
                            </p:childTnLst>
                          </p:cTn>
                        </p:par>
                      </p:childTnLst>
                    </p:cTn>
                  </p:par>
                  <p:par>
                    <p:cTn id="196" fill="hold">
                      <p:stCondLst>
                        <p:cond delay="indefinite"/>
                      </p:stCondLst>
                      <p:childTnLst>
                        <p:par>
                          <p:cTn id="197" fill="hold">
                            <p:stCondLst>
                              <p:cond delay="0"/>
                            </p:stCondLst>
                            <p:childTnLst>
                              <p:par>
                                <p:cTn id="198" presetID="10" presetClass="entr" presetSubtype="0" fill="hold" grpId="0" nodeType="clickEffect">
                                  <p:stCondLst>
                                    <p:cond delay="0"/>
                                  </p:stCondLst>
                                  <p:childTnLst>
                                    <p:set>
                                      <p:cBhvr>
                                        <p:cTn id="199" dur="1" fill="hold">
                                          <p:stCondLst>
                                            <p:cond delay="0"/>
                                          </p:stCondLst>
                                        </p:cTn>
                                        <p:tgtEl>
                                          <p:spTgt spid="34"/>
                                        </p:tgtEl>
                                        <p:attrNameLst>
                                          <p:attrName>style.visibility</p:attrName>
                                        </p:attrNameLst>
                                      </p:cBhvr>
                                      <p:to>
                                        <p:strVal val="visible"/>
                                      </p:to>
                                    </p:set>
                                    <p:animEffect transition="in" filter="fade">
                                      <p:cBhvr>
                                        <p:cTn id="200" dur="500"/>
                                        <p:tgtEl>
                                          <p:spTgt spid="34"/>
                                        </p:tgtEl>
                                      </p:cBhvr>
                                    </p:animEffect>
                                  </p:childTnLst>
                                </p:cTn>
                              </p:par>
                            </p:childTnLst>
                          </p:cTn>
                        </p:par>
                      </p:childTnLst>
                    </p:cTn>
                  </p:par>
                  <p:par>
                    <p:cTn id="201" fill="hold">
                      <p:stCondLst>
                        <p:cond delay="indefinite"/>
                      </p:stCondLst>
                      <p:childTnLst>
                        <p:par>
                          <p:cTn id="202" fill="hold">
                            <p:stCondLst>
                              <p:cond delay="0"/>
                            </p:stCondLst>
                            <p:childTnLst>
                              <p:par>
                                <p:cTn id="203" presetID="10" presetClass="entr" presetSubtype="0" fill="hold" grpId="0" nodeType="clickEffect">
                                  <p:stCondLst>
                                    <p:cond delay="0"/>
                                  </p:stCondLst>
                                  <p:childTnLst>
                                    <p:set>
                                      <p:cBhvr>
                                        <p:cTn id="204" dur="1" fill="hold">
                                          <p:stCondLst>
                                            <p:cond delay="0"/>
                                          </p:stCondLst>
                                        </p:cTn>
                                        <p:tgtEl>
                                          <p:spTgt spid="35"/>
                                        </p:tgtEl>
                                        <p:attrNameLst>
                                          <p:attrName>style.visibility</p:attrName>
                                        </p:attrNameLst>
                                      </p:cBhvr>
                                      <p:to>
                                        <p:strVal val="visible"/>
                                      </p:to>
                                    </p:set>
                                    <p:animEffect transition="in" filter="fade">
                                      <p:cBhvr>
                                        <p:cTn id="205" dur="500"/>
                                        <p:tgtEl>
                                          <p:spTgt spid="35"/>
                                        </p:tgtEl>
                                      </p:cBhvr>
                                    </p:animEffect>
                                  </p:childTnLst>
                                </p:cTn>
                              </p:par>
                            </p:childTnLst>
                          </p:cTn>
                        </p:par>
                      </p:childTnLst>
                    </p:cTn>
                  </p:par>
                  <p:par>
                    <p:cTn id="206" fill="hold">
                      <p:stCondLst>
                        <p:cond delay="indefinite"/>
                      </p:stCondLst>
                      <p:childTnLst>
                        <p:par>
                          <p:cTn id="207" fill="hold">
                            <p:stCondLst>
                              <p:cond delay="0"/>
                            </p:stCondLst>
                            <p:childTnLst>
                              <p:par>
                                <p:cTn id="208" presetID="10" presetClass="entr" presetSubtype="0" fill="hold" grpId="0" nodeType="clickEffect">
                                  <p:stCondLst>
                                    <p:cond delay="0"/>
                                  </p:stCondLst>
                                  <p:childTnLst>
                                    <p:set>
                                      <p:cBhvr>
                                        <p:cTn id="209" dur="1" fill="hold">
                                          <p:stCondLst>
                                            <p:cond delay="0"/>
                                          </p:stCondLst>
                                        </p:cTn>
                                        <p:tgtEl>
                                          <p:spTgt spid="36"/>
                                        </p:tgtEl>
                                        <p:attrNameLst>
                                          <p:attrName>style.visibility</p:attrName>
                                        </p:attrNameLst>
                                      </p:cBhvr>
                                      <p:to>
                                        <p:strVal val="visible"/>
                                      </p:to>
                                    </p:set>
                                    <p:animEffect transition="in" filter="fade">
                                      <p:cBhvr>
                                        <p:cTn id="210" dur="500"/>
                                        <p:tgtEl>
                                          <p:spTgt spid="36"/>
                                        </p:tgtEl>
                                      </p:cBhvr>
                                    </p:animEffect>
                                  </p:childTnLst>
                                </p:cTn>
                              </p:par>
                            </p:childTnLst>
                          </p:cTn>
                        </p:par>
                      </p:childTnLst>
                    </p:cTn>
                  </p:par>
                  <p:par>
                    <p:cTn id="211" fill="hold">
                      <p:stCondLst>
                        <p:cond delay="indefinite"/>
                      </p:stCondLst>
                      <p:childTnLst>
                        <p:par>
                          <p:cTn id="212" fill="hold">
                            <p:stCondLst>
                              <p:cond delay="0"/>
                            </p:stCondLst>
                            <p:childTnLst>
                              <p:par>
                                <p:cTn id="213" presetID="10" presetClass="entr" presetSubtype="0" fill="hold" grpId="0" nodeType="clickEffect">
                                  <p:stCondLst>
                                    <p:cond delay="0"/>
                                  </p:stCondLst>
                                  <p:childTnLst>
                                    <p:set>
                                      <p:cBhvr>
                                        <p:cTn id="214" dur="1" fill="hold">
                                          <p:stCondLst>
                                            <p:cond delay="0"/>
                                          </p:stCondLst>
                                        </p:cTn>
                                        <p:tgtEl>
                                          <p:spTgt spid="37"/>
                                        </p:tgtEl>
                                        <p:attrNameLst>
                                          <p:attrName>style.visibility</p:attrName>
                                        </p:attrNameLst>
                                      </p:cBhvr>
                                      <p:to>
                                        <p:strVal val="visible"/>
                                      </p:to>
                                    </p:set>
                                    <p:animEffect transition="in" filter="fade">
                                      <p:cBhvr>
                                        <p:cTn id="215" dur="500"/>
                                        <p:tgtEl>
                                          <p:spTgt spid="37"/>
                                        </p:tgtEl>
                                      </p:cBhvr>
                                    </p:animEffect>
                                  </p:childTnLst>
                                </p:cTn>
                              </p:par>
                            </p:childTnLst>
                          </p:cTn>
                        </p:par>
                      </p:childTnLst>
                    </p:cTn>
                  </p:par>
                  <p:par>
                    <p:cTn id="216" fill="hold">
                      <p:stCondLst>
                        <p:cond delay="indefinite"/>
                      </p:stCondLst>
                      <p:childTnLst>
                        <p:par>
                          <p:cTn id="217" fill="hold">
                            <p:stCondLst>
                              <p:cond delay="0"/>
                            </p:stCondLst>
                            <p:childTnLst>
                              <p:par>
                                <p:cTn id="218" presetID="10" presetClass="entr" presetSubtype="0" fill="hold" grpId="0" nodeType="clickEffect">
                                  <p:stCondLst>
                                    <p:cond delay="0"/>
                                  </p:stCondLst>
                                  <p:childTnLst>
                                    <p:set>
                                      <p:cBhvr>
                                        <p:cTn id="219" dur="1" fill="hold">
                                          <p:stCondLst>
                                            <p:cond delay="0"/>
                                          </p:stCondLst>
                                        </p:cTn>
                                        <p:tgtEl>
                                          <p:spTgt spid="38"/>
                                        </p:tgtEl>
                                        <p:attrNameLst>
                                          <p:attrName>style.visibility</p:attrName>
                                        </p:attrNameLst>
                                      </p:cBhvr>
                                      <p:to>
                                        <p:strVal val="visible"/>
                                      </p:to>
                                    </p:set>
                                    <p:animEffect transition="in" filter="fade">
                                      <p:cBhvr>
                                        <p:cTn id="220" dur="500"/>
                                        <p:tgtEl>
                                          <p:spTgt spid="38"/>
                                        </p:tgtEl>
                                      </p:cBhvr>
                                    </p:animEffect>
                                  </p:childTnLst>
                                </p:cTn>
                              </p:par>
                            </p:childTnLst>
                          </p:cTn>
                        </p:par>
                      </p:childTnLst>
                    </p:cTn>
                  </p:par>
                  <p:par>
                    <p:cTn id="221" fill="hold">
                      <p:stCondLst>
                        <p:cond delay="indefinite"/>
                      </p:stCondLst>
                      <p:childTnLst>
                        <p:par>
                          <p:cTn id="222" fill="hold">
                            <p:stCondLst>
                              <p:cond delay="0"/>
                            </p:stCondLst>
                            <p:childTnLst>
                              <p:par>
                                <p:cTn id="223" presetID="1" presetClass="exit" presetSubtype="0" fill="hold" grpId="0" nodeType="clickEffect">
                                  <p:stCondLst>
                                    <p:cond delay="0"/>
                                  </p:stCondLst>
                                  <p:childTnLst>
                                    <p:set>
                                      <p:cBhvr>
                                        <p:cTn id="224" dur="1" fill="hold">
                                          <p:stCondLst>
                                            <p:cond delay="0"/>
                                          </p:stCondLst>
                                        </p:cTn>
                                        <p:tgtEl>
                                          <p:spTgt spid="31"/>
                                        </p:tgtEl>
                                        <p:attrNameLst>
                                          <p:attrName>style.visibility</p:attrName>
                                        </p:attrNameLst>
                                      </p:cBhvr>
                                      <p:to>
                                        <p:strVal val="hidden"/>
                                      </p:to>
                                    </p:set>
                                  </p:childTnLst>
                                </p:cTn>
                              </p:par>
                            </p:childTnLst>
                          </p:cTn>
                        </p:par>
                      </p:childTnLst>
                    </p:cTn>
                  </p:par>
                  <p:par>
                    <p:cTn id="225" fill="hold">
                      <p:stCondLst>
                        <p:cond delay="indefinite"/>
                      </p:stCondLst>
                      <p:childTnLst>
                        <p:par>
                          <p:cTn id="226" fill="hold">
                            <p:stCondLst>
                              <p:cond delay="0"/>
                            </p:stCondLst>
                            <p:childTnLst>
                              <p:par>
                                <p:cTn id="227" presetID="10" presetClass="entr" presetSubtype="0" fill="hold" grpId="0" nodeType="clickEffect">
                                  <p:stCondLst>
                                    <p:cond delay="0"/>
                                  </p:stCondLst>
                                  <p:childTnLst>
                                    <p:set>
                                      <p:cBhvr>
                                        <p:cTn id="228" dur="1" fill="hold">
                                          <p:stCondLst>
                                            <p:cond delay="0"/>
                                          </p:stCondLst>
                                        </p:cTn>
                                        <p:tgtEl>
                                          <p:spTgt spid="39"/>
                                        </p:tgtEl>
                                        <p:attrNameLst>
                                          <p:attrName>style.visibility</p:attrName>
                                        </p:attrNameLst>
                                      </p:cBhvr>
                                      <p:to>
                                        <p:strVal val="visible"/>
                                      </p:to>
                                    </p:set>
                                    <p:animEffect transition="in" filter="fade">
                                      <p:cBhvr>
                                        <p:cTn id="229" dur="500"/>
                                        <p:tgtEl>
                                          <p:spTgt spid="39"/>
                                        </p:tgtEl>
                                      </p:cBhvr>
                                    </p:animEffect>
                                  </p:childTnLst>
                                </p:cTn>
                              </p:par>
                            </p:childTnLst>
                          </p:cTn>
                        </p:par>
                      </p:childTnLst>
                    </p:cTn>
                  </p:par>
                  <p:par>
                    <p:cTn id="230" fill="hold">
                      <p:stCondLst>
                        <p:cond delay="indefinite"/>
                      </p:stCondLst>
                      <p:childTnLst>
                        <p:par>
                          <p:cTn id="231" fill="hold">
                            <p:stCondLst>
                              <p:cond delay="0"/>
                            </p:stCondLst>
                            <p:childTnLst>
                              <p:par>
                                <p:cTn id="232" presetID="10" presetClass="entr" presetSubtype="0" fill="hold" grpId="0" nodeType="clickEffect">
                                  <p:stCondLst>
                                    <p:cond delay="0"/>
                                  </p:stCondLst>
                                  <p:childTnLst>
                                    <p:set>
                                      <p:cBhvr>
                                        <p:cTn id="233" dur="1" fill="hold">
                                          <p:stCondLst>
                                            <p:cond delay="0"/>
                                          </p:stCondLst>
                                        </p:cTn>
                                        <p:tgtEl>
                                          <p:spTgt spid="40"/>
                                        </p:tgtEl>
                                        <p:attrNameLst>
                                          <p:attrName>style.visibility</p:attrName>
                                        </p:attrNameLst>
                                      </p:cBhvr>
                                      <p:to>
                                        <p:strVal val="visible"/>
                                      </p:to>
                                    </p:set>
                                    <p:animEffect transition="in" filter="fade">
                                      <p:cBhvr>
                                        <p:cTn id="234" dur="500"/>
                                        <p:tgtEl>
                                          <p:spTgt spid="40"/>
                                        </p:tgtEl>
                                      </p:cBhvr>
                                    </p:animEffect>
                                  </p:childTnLst>
                                </p:cTn>
                              </p:par>
                            </p:childTnLst>
                          </p:cTn>
                        </p:par>
                      </p:childTnLst>
                    </p:cTn>
                  </p:par>
                  <p:par>
                    <p:cTn id="235" fill="hold">
                      <p:stCondLst>
                        <p:cond delay="indefinite"/>
                      </p:stCondLst>
                      <p:childTnLst>
                        <p:par>
                          <p:cTn id="236" fill="hold">
                            <p:stCondLst>
                              <p:cond delay="0"/>
                            </p:stCondLst>
                            <p:childTnLst>
                              <p:par>
                                <p:cTn id="237" presetID="10" presetClass="entr" presetSubtype="0" fill="hold" grpId="0" nodeType="clickEffect">
                                  <p:stCondLst>
                                    <p:cond delay="0"/>
                                  </p:stCondLst>
                                  <p:childTnLst>
                                    <p:set>
                                      <p:cBhvr>
                                        <p:cTn id="238" dur="1" fill="hold">
                                          <p:stCondLst>
                                            <p:cond delay="0"/>
                                          </p:stCondLst>
                                        </p:cTn>
                                        <p:tgtEl>
                                          <p:spTgt spid="41"/>
                                        </p:tgtEl>
                                        <p:attrNameLst>
                                          <p:attrName>style.visibility</p:attrName>
                                        </p:attrNameLst>
                                      </p:cBhvr>
                                      <p:to>
                                        <p:strVal val="visible"/>
                                      </p:to>
                                    </p:set>
                                    <p:animEffect transition="in" filter="fade">
                                      <p:cBhvr>
                                        <p:cTn id="239" dur="500"/>
                                        <p:tgtEl>
                                          <p:spTgt spid="41"/>
                                        </p:tgtEl>
                                      </p:cBhvr>
                                    </p:animEffect>
                                  </p:childTnLst>
                                </p:cTn>
                              </p:par>
                            </p:childTnLst>
                          </p:cTn>
                        </p:par>
                      </p:childTnLst>
                    </p:cTn>
                  </p:par>
                  <p:par>
                    <p:cTn id="240" fill="hold">
                      <p:stCondLst>
                        <p:cond delay="indefinite"/>
                      </p:stCondLst>
                      <p:childTnLst>
                        <p:par>
                          <p:cTn id="241" fill="hold">
                            <p:stCondLst>
                              <p:cond delay="0"/>
                            </p:stCondLst>
                            <p:childTnLst>
                              <p:par>
                                <p:cTn id="242" presetID="10" presetClass="entr" presetSubtype="0" fill="hold" grpId="0" nodeType="clickEffect">
                                  <p:stCondLst>
                                    <p:cond delay="0"/>
                                  </p:stCondLst>
                                  <p:childTnLst>
                                    <p:set>
                                      <p:cBhvr>
                                        <p:cTn id="243" dur="1" fill="hold">
                                          <p:stCondLst>
                                            <p:cond delay="0"/>
                                          </p:stCondLst>
                                        </p:cTn>
                                        <p:tgtEl>
                                          <p:spTgt spid="42"/>
                                        </p:tgtEl>
                                        <p:attrNameLst>
                                          <p:attrName>style.visibility</p:attrName>
                                        </p:attrNameLst>
                                      </p:cBhvr>
                                      <p:to>
                                        <p:strVal val="visible"/>
                                      </p:to>
                                    </p:set>
                                    <p:animEffect transition="in" filter="fade">
                                      <p:cBhvr>
                                        <p:cTn id="244" dur="500"/>
                                        <p:tgtEl>
                                          <p:spTgt spid="42"/>
                                        </p:tgtEl>
                                      </p:cBhvr>
                                    </p:animEffect>
                                  </p:childTnLst>
                                </p:cTn>
                              </p:par>
                            </p:childTnLst>
                          </p:cTn>
                        </p:par>
                      </p:childTnLst>
                    </p:cTn>
                  </p:par>
                  <p:par>
                    <p:cTn id="245" fill="hold">
                      <p:stCondLst>
                        <p:cond delay="indefinite"/>
                      </p:stCondLst>
                      <p:childTnLst>
                        <p:par>
                          <p:cTn id="246" fill="hold">
                            <p:stCondLst>
                              <p:cond delay="0"/>
                            </p:stCondLst>
                            <p:childTnLst>
                              <p:par>
                                <p:cTn id="247" presetID="10" presetClass="entr" presetSubtype="0" fill="hold" grpId="0" nodeType="clickEffect">
                                  <p:stCondLst>
                                    <p:cond delay="0"/>
                                  </p:stCondLst>
                                  <p:childTnLst>
                                    <p:set>
                                      <p:cBhvr>
                                        <p:cTn id="248" dur="1" fill="hold">
                                          <p:stCondLst>
                                            <p:cond delay="0"/>
                                          </p:stCondLst>
                                        </p:cTn>
                                        <p:tgtEl>
                                          <p:spTgt spid="43"/>
                                        </p:tgtEl>
                                        <p:attrNameLst>
                                          <p:attrName>style.visibility</p:attrName>
                                        </p:attrNameLst>
                                      </p:cBhvr>
                                      <p:to>
                                        <p:strVal val="visible"/>
                                      </p:to>
                                    </p:set>
                                    <p:animEffect transition="in" filter="fade">
                                      <p:cBhvr>
                                        <p:cTn id="249" dur="500"/>
                                        <p:tgtEl>
                                          <p:spTgt spid="43"/>
                                        </p:tgtEl>
                                      </p:cBhvr>
                                    </p:animEffect>
                                  </p:childTnLst>
                                </p:cTn>
                              </p:par>
                            </p:childTnLst>
                          </p:cTn>
                        </p:par>
                      </p:childTnLst>
                    </p:cTn>
                  </p:par>
                  <p:par>
                    <p:cTn id="250" fill="hold">
                      <p:stCondLst>
                        <p:cond delay="indefinite"/>
                      </p:stCondLst>
                      <p:childTnLst>
                        <p:par>
                          <p:cTn id="251" fill="hold">
                            <p:stCondLst>
                              <p:cond delay="0"/>
                            </p:stCondLst>
                            <p:childTnLst>
                              <p:par>
                                <p:cTn id="252" presetID="10" presetClass="entr" presetSubtype="0" fill="hold" grpId="0" nodeType="clickEffect">
                                  <p:stCondLst>
                                    <p:cond delay="0"/>
                                  </p:stCondLst>
                                  <p:childTnLst>
                                    <p:set>
                                      <p:cBhvr>
                                        <p:cTn id="253" dur="1" fill="hold">
                                          <p:stCondLst>
                                            <p:cond delay="0"/>
                                          </p:stCondLst>
                                        </p:cTn>
                                        <p:tgtEl>
                                          <p:spTgt spid="44"/>
                                        </p:tgtEl>
                                        <p:attrNameLst>
                                          <p:attrName>style.visibility</p:attrName>
                                        </p:attrNameLst>
                                      </p:cBhvr>
                                      <p:to>
                                        <p:strVal val="visible"/>
                                      </p:to>
                                    </p:set>
                                    <p:animEffect transition="in" filter="fade">
                                      <p:cBhvr>
                                        <p:cTn id="254" dur="500"/>
                                        <p:tgtEl>
                                          <p:spTgt spid="44"/>
                                        </p:tgtEl>
                                      </p:cBhvr>
                                    </p:animEffect>
                                  </p:childTnLst>
                                </p:cTn>
                              </p:par>
                              <p:par>
                                <p:cTn id="255" presetID="1" presetClass="exit" presetSubtype="0" fill="hold" grpId="1" nodeType="withEffect">
                                  <p:stCondLst>
                                    <p:cond delay="0"/>
                                  </p:stCondLst>
                                  <p:childTnLst>
                                    <p:set>
                                      <p:cBhvr>
                                        <p:cTn id="256" dur="1" fill="hold">
                                          <p:stCondLst>
                                            <p:cond delay="0"/>
                                          </p:stCondLst>
                                        </p:cTn>
                                        <p:tgtEl>
                                          <p:spTgt spid="32"/>
                                        </p:tgtEl>
                                        <p:attrNameLst>
                                          <p:attrName>style.visibility</p:attrName>
                                        </p:attrNameLst>
                                      </p:cBhvr>
                                      <p:to>
                                        <p:strVal val="hidden"/>
                                      </p:to>
                                    </p:set>
                                  </p:childTnLst>
                                </p:cTn>
                              </p:par>
                              <p:par>
                                <p:cTn id="257" presetID="1" presetClass="exit" presetSubtype="0" fill="hold" grpId="1" nodeType="withEffect">
                                  <p:stCondLst>
                                    <p:cond delay="0"/>
                                  </p:stCondLst>
                                  <p:childTnLst>
                                    <p:set>
                                      <p:cBhvr>
                                        <p:cTn id="258" dur="1" fill="hold">
                                          <p:stCondLst>
                                            <p:cond delay="0"/>
                                          </p:stCondLst>
                                        </p:cTn>
                                        <p:tgtEl>
                                          <p:spTgt spid="33"/>
                                        </p:tgtEl>
                                        <p:attrNameLst>
                                          <p:attrName>style.visibility</p:attrName>
                                        </p:attrNameLst>
                                      </p:cBhvr>
                                      <p:to>
                                        <p:strVal val="hidden"/>
                                      </p:to>
                                    </p:set>
                                  </p:childTnLst>
                                </p:cTn>
                              </p:par>
                              <p:par>
                                <p:cTn id="259" presetID="1" presetClass="exit" presetSubtype="0" fill="hold" grpId="1" nodeType="withEffect">
                                  <p:stCondLst>
                                    <p:cond delay="0"/>
                                  </p:stCondLst>
                                  <p:childTnLst>
                                    <p:set>
                                      <p:cBhvr>
                                        <p:cTn id="260" dur="1" fill="hold">
                                          <p:stCondLst>
                                            <p:cond delay="0"/>
                                          </p:stCondLst>
                                        </p:cTn>
                                        <p:tgtEl>
                                          <p:spTgt spid="37"/>
                                        </p:tgtEl>
                                        <p:attrNameLst>
                                          <p:attrName>style.visibility</p:attrName>
                                        </p:attrNameLst>
                                      </p:cBhvr>
                                      <p:to>
                                        <p:strVal val="hidden"/>
                                      </p:to>
                                    </p:set>
                                  </p:childTnLst>
                                </p:cTn>
                              </p:par>
                              <p:par>
                                <p:cTn id="261" presetID="1" presetClass="exit" presetSubtype="0" fill="hold" grpId="1" nodeType="withEffect">
                                  <p:stCondLst>
                                    <p:cond delay="0"/>
                                  </p:stCondLst>
                                  <p:childTnLst>
                                    <p:set>
                                      <p:cBhvr>
                                        <p:cTn id="262" dur="1" fill="hold">
                                          <p:stCondLst>
                                            <p:cond delay="0"/>
                                          </p:stCondLst>
                                        </p:cTn>
                                        <p:tgtEl>
                                          <p:spTgt spid="40"/>
                                        </p:tgtEl>
                                        <p:attrNameLst>
                                          <p:attrName>style.visibility</p:attrName>
                                        </p:attrNameLst>
                                      </p:cBhvr>
                                      <p:to>
                                        <p:strVal val="hidden"/>
                                      </p:to>
                                    </p:set>
                                  </p:childTnLst>
                                </p:cTn>
                              </p:par>
                            </p:childTnLst>
                          </p:cTn>
                        </p:par>
                      </p:childTnLst>
                    </p:cTn>
                  </p:par>
                  <p:par>
                    <p:cTn id="263" fill="hold">
                      <p:stCondLst>
                        <p:cond delay="indefinite"/>
                      </p:stCondLst>
                      <p:childTnLst>
                        <p:par>
                          <p:cTn id="264" fill="hold">
                            <p:stCondLst>
                              <p:cond delay="0"/>
                            </p:stCondLst>
                            <p:childTnLst>
                              <p:par>
                                <p:cTn id="265" presetID="10" presetClass="entr" presetSubtype="0" fill="hold" grpId="0" nodeType="clickEffect">
                                  <p:stCondLst>
                                    <p:cond delay="0"/>
                                  </p:stCondLst>
                                  <p:childTnLst>
                                    <p:set>
                                      <p:cBhvr>
                                        <p:cTn id="266" dur="1" fill="hold">
                                          <p:stCondLst>
                                            <p:cond delay="0"/>
                                          </p:stCondLst>
                                        </p:cTn>
                                        <p:tgtEl>
                                          <p:spTgt spid="46"/>
                                        </p:tgtEl>
                                        <p:attrNameLst>
                                          <p:attrName>style.visibility</p:attrName>
                                        </p:attrNameLst>
                                      </p:cBhvr>
                                      <p:to>
                                        <p:strVal val="visible"/>
                                      </p:to>
                                    </p:set>
                                    <p:animEffect transition="in" filter="fade">
                                      <p:cBhvr>
                                        <p:cTn id="267" dur="500"/>
                                        <p:tgtEl>
                                          <p:spTgt spid="46"/>
                                        </p:tgtEl>
                                      </p:cBhvr>
                                    </p:animEffect>
                                  </p:childTnLst>
                                </p:cTn>
                              </p:par>
                            </p:childTnLst>
                          </p:cTn>
                        </p:par>
                      </p:childTnLst>
                    </p:cTn>
                  </p:par>
                  <p:par>
                    <p:cTn id="268" fill="hold">
                      <p:stCondLst>
                        <p:cond delay="indefinite"/>
                      </p:stCondLst>
                      <p:childTnLst>
                        <p:par>
                          <p:cTn id="269" fill="hold">
                            <p:stCondLst>
                              <p:cond delay="0"/>
                            </p:stCondLst>
                            <p:childTnLst>
                              <p:par>
                                <p:cTn id="270" presetID="1" presetClass="exit" presetSubtype="0" fill="hold" grpId="0" nodeType="clickEffect">
                                  <p:stCondLst>
                                    <p:cond delay="0"/>
                                  </p:stCondLst>
                                  <p:childTnLst>
                                    <p:set>
                                      <p:cBhvr>
                                        <p:cTn id="271" dur="1" fill="hold">
                                          <p:stCondLst>
                                            <p:cond delay="0"/>
                                          </p:stCondLst>
                                        </p:cTn>
                                        <p:tgtEl>
                                          <p:spTgt spid="45"/>
                                        </p:tgtEl>
                                        <p:attrNameLst>
                                          <p:attrName>style.visibility</p:attrName>
                                        </p:attrNameLst>
                                      </p:cBhvr>
                                      <p:to>
                                        <p:strVal val="hidden"/>
                                      </p:to>
                                    </p:set>
                                  </p:childTnLst>
                                </p:cTn>
                              </p:par>
                            </p:childTnLst>
                          </p:cTn>
                        </p:par>
                      </p:childTnLst>
                    </p:cTn>
                  </p:par>
                  <p:par>
                    <p:cTn id="272" fill="hold">
                      <p:stCondLst>
                        <p:cond delay="indefinite"/>
                      </p:stCondLst>
                      <p:childTnLst>
                        <p:par>
                          <p:cTn id="273" fill="hold">
                            <p:stCondLst>
                              <p:cond delay="0"/>
                            </p:stCondLst>
                            <p:childTnLst>
                              <p:par>
                                <p:cTn id="274" presetID="10" presetClass="entr" presetSubtype="0" fill="hold" grpId="0" nodeType="clickEffect">
                                  <p:stCondLst>
                                    <p:cond delay="0"/>
                                  </p:stCondLst>
                                  <p:childTnLst>
                                    <p:set>
                                      <p:cBhvr>
                                        <p:cTn id="275" dur="1" fill="hold">
                                          <p:stCondLst>
                                            <p:cond delay="0"/>
                                          </p:stCondLst>
                                        </p:cTn>
                                        <p:tgtEl>
                                          <p:spTgt spid="47"/>
                                        </p:tgtEl>
                                        <p:attrNameLst>
                                          <p:attrName>style.visibility</p:attrName>
                                        </p:attrNameLst>
                                      </p:cBhvr>
                                      <p:to>
                                        <p:strVal val="visible"/>
                                      </p:to>
                                    </p:set>
                                    <p:animEffect transition="in" filter="fade">
                                      <p:cBhvr>
                                        <p:cTn id="276" dur="500"/>
                                        <p:tgtEl>
                                          <p:spTgt spid="47"/>
                                        </p:tgtEl>
                                      </p:cBhvr>
                                    </p:animEffect>
                                  </p:childTnLst>
                                </p:cTn>
                              </p:par>
                            </p:childTnLst>
                          </p:cTn>
                        </p:par>
                      </p:childTnLst>
                    </p:cTn>
                  </p:par>
                  <p:par>
                    <p:cTn id="277" fill="hold">
                      <p:stCondLst>
                        <p:cond delay="indefinite"/>
                      </p:stCondLst>
                      <p:childTnLst>
                        <p:par>
                          <p:cTn id="278" fill="hold">
                            <p:stCondLst>
                              <p:cond delay="0"/>
                            </p:stCondLst>
                            <p:childTnLst>
                              <p:par>
                                <p:cTn id="279" presetID="10" presetClass="entr" presetSubtype="0" fill="hold" grpId="0" nodeType="clickEffect">
                                  <p:stCondLst>
                                    <p:cond delay="0"/>
                                  </p:stCondLst>
                                  <p:childTnLst>
                                    <p:set>
                                      <p:cBhvr>
                                        <p:cTn id="280" dur="1" fill="hold">
                                          <p:stCondLst>
                                            <p:cond delay="0"/>
                                          </p:stCondLst>
                                        </p:cTn>
                                        <p:tgtEl>
                                          <p:spTgt spid="48"/>
                                        </p:tgtEl>
                                        <p:attrNameLst>
                                          <p:attrName>style.visibility</p:attrName>
                                        </p:attrNameLst>
                                      </p:cBhvr>
                                      <p:to>
                                        <p:strVal val="visible"/>
                                      </p:to>
                                    </p:set>
                                    <p:animEffect transition="in" filter="fade">
                                      <p:cBhvr>
                                        <p:cTn id="28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2" grpId="1" animBg="1"/>
      <p:bldP spid="33" grpId="0" animBg="1"/>
      <p:bldP spid="33" grpId="1" animBg="1"/>
      <p:bldP spid="34" grpId="0" animBg="1"/>
      <p:bldP spid="35" grpId="0" animBg="1"/>
      <p:bldP spid="36" grpId="0" animBg="1"/>
      <p:bldP spid="37" grpId="0" animBg="1"/>
      <p:bldP spid="37" grpId="1" animBg="1"/>
      <p:bldP spid="38" grpId="0" animBg="1"/>
      <p:bldP spid="39" grpId="0" animBg="1"/>
      <p:bldP spid="40" grpId="0" animBg="1"/>
      <p:bldP spid="40" grpId="1" animBg="1"/>
      <p:bldP spid="41" grpId="0" animBg="1"/>
      <p:bldP spid="42" grpId="0" animBg="1"/>
      <p:bldP spid="43" grpId="0" animBg="1"/>
      <p:bldP spid="44" grpId="0" animBg="1"/>
      <p:bldP spid="45" grpId="0" animBg="1"/>
      <p:bldP spid="46" grpId="0" animBg="1"/>
      <p:bldP spid="47" grpId="0" animBg="1"/>
      <p:bldP spid="4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 – Queen Algorithm </a:t>
            </a:r>
            <a:endParaRPr lang="en-US" dirty="0"/>
          </a:p>
        </p:txBody>
      </p:sp>
      <p:sp>
        <p:nvSpPr>
          <p:cNvPr id="3" name="Content Placeholder 2"/>
          <p:cNvSpPr>
            <a:spLocks noGrp="1"/>
          </p:cNvSpPr>
          <p:nvPr>
            <p:ph idx="1"/>
          </p:nvPr>
        </p:nvSpPr>
        <p:spPr/>
        <p:txBody>
          <a:bodyPr/>
          <a:lstStyle/>
          <a:p>
            <a:pPr marL="0" indent="0">
              <a:spcBef>
                <a:spcPts val="0"/>
              </a:spcBef>
              <a:spcAft>
                <a:spcPts val="800"/>
              </a:spcAft>
              <a:buFont typeface="Arial" panose="020B0604020202020204" pitchFamily="34" charset="0"/>
              <a:buNone/>
            </a:pPr>
            <a:endParaRPr lang="en-IN" sz="2000" b="1" dirty="0" smtClean="0">
              <a:latin typeface="Cambria Math" panose="02040503050406030204" pitchFamily="18" charset="0"/>
              <a:ea typeface="Cambria Math" panose="02040503050406030204" pitchFamily="18" charset="0"/>
            </a:endParaRPr>
          </a:p>
          <a:p>
            <a:pPr marL="0" indent="0">
              <a:spcBef>
                <a:spcPts val="0"/>
              </a:spcBef>
              <a:spcAft>
                <a:spcPts val="800"/>
              </a:spcAft>
              <a:buFont typeface="Arial" panose="020B0604020202020204" pitchFamily="34" charset="0"/>
              <a:buNone/>
            </a:pPr>
            <a:endParaRPr lang="en-IN" sz="2000" b="1" dirty="0" smtClean="0">
              <a:latin typeface="Cambria Math" panose="02040503050406030204" pitchFamily="18" charset="0"/>
              <a:ea typeface="Cambria Math" panose="02040503050406030204" pitchFamily="18" charset="0"/>
            </a:endParaRPr>
          </a:p>
          <a:p>
            <a:pPr marL="0" indent="0">
              <a:spcBef>
                <a:spcPts val="0"/>
              </a:spcBef>
              <a:spcAft>
                <a:spcPts val="800"/>
              </a:spcAft>
              <a:buFont typeface="Arial" panose="020B0604020202020204" pitchFamily="34" charset="0"/>
              <a:buNone/>
            </a:pPr>
            <a:r>
              <a:rPr lang="en-IN" sz="2000" b="1" dirty="0" smtClean="0">
                <a:latin typeface="Cambria Math" panose="02040503050406030204" pitchFamily="18" charset="0"/>
                <a:ea typeface="Cambria Math" panose="02040503050406030204" pitchFamily="18" charset="0"/>
              </a:rPr>
              <a:t>procedure</a:t>
            </a:r>
            <a:r>
              <a:rPr lang="en-IN" sz="2000" dirty="0" smtClean="0">
                <a:latin typeface="Cambria Math" panose="02040503050406030204" pitchFamily="18" charset="0"/>
                <a:ea typeface="Cambria Math" panose="02040503050406030204" pitchFamily="18" charset="0"/>
              </a:rPr>
              <a:t> </a:t>
            </a:r>
            <a:r>
              <a:rPr lang="en-IN" sz="2000" dirty="0">
                <a:latin typeface="Cambria Math" panose="02040503050406030204" pitchFamily="18" charset="0"/>
                <a:ea typeface="Cambria Math" panose="02040503050406030204" pitchFamily="18" charset="0"/>
              </a:rPr>
              <a:t>queens (k, col, diag45, diag135)</a:t>
            </a:r>
          </a:p>
          <a:p>
            <a:pPr marL="0" indent="0">
              <a:spcBef>
                <a:spcPts val="0"/>
              </a:spcBef>
              <a:spcAft>
                <a:spcPts val="800"/>
              </a:spcAft>
              <a:buFont typeface="Arial" panose="020B0604020202020204" pitchFamily="34" charset="0"/>
              <a:buNone/>
            </a:pPr>
            <a:r>
              <a:rPr lang="en-IN" sz="2000" dirty="0">
                <a:latin typeface="Cambria Math" panose="02040503050406030204" pitchFamily="18" charset="0"/>
                <a:ea typeface="Cambria Math" panose="02040503050406030204" pitchFamily="18" charset="0"/>
              </a:rPr>
              <a:t>       {sol[1..k] is k-promising,</a:t>
            </a:r>
          </a:p>
          <a:p>
            <a:pPr marL="0" indent="0">
              <a:spcBef>
                <a:spcPts val="0"/>
              </a:spcBef>
              <a:spcAft>
                <a:spcPts val="800"/>
              </a:spcAft>
              <a:buFont typeface="Arial" panose="020B0604020202020204" pitchFamily="34" charset="0"/>
              <a:buNone/>
            </a:pPr>
            <a:r>
              <a:rPr lang="en-IN" sz="2000" dirty="0">
                <a:latin typeface="Cambria Math" panose="02040503050406030204" pitchFamily="18" charset="0"/>
                <a:ea typeface="Cambria Math" panose="02040503050406030204" pitchFamily="18" charset="0"/>
              </a:rPr>
              <a:t>        col = {sol[</a:t>
            </a:r>
            <a:r>
              <a:rPr lang="en-IN" sz="2000" dirty="0" err="1">
                <a:latin typeface="Cambria Math" panose="02040503050406030204" pitchFamily="18" charset="0"/>
                <a:ea typeface="Cambria Math" panose="02040503050406030204" pitchFamily="18" charset="0"/>
              </a:rPr>
              <a:t>i</a:t>
            </a:r>
            <a:r>
              <a:rPr lang="en-IN" sz="2000" dirty="0">
                <a:latin typeface="Cambria Math" panose="02040503050406030204" pitchFamily="18" charset="0"/>
                <a:ea typeface="Cambria Math" panose="02040503050406030204" pitchFamily="18" charset="0"/>
              </a:rPr>
              <a:t>] | 1≤i≤k},</a:t>
            </a:r>
          </a:p>
          <a:p>
            <a:pPr marL="0" indent="0">
              <a:spcBef>
                <a:spcPts val="0"/>
              </a:spcBef>
              <a:spcAft>
                <a:spcPts val="800"/>
              </a:spcAft>
              <a:buFont typeface="Arial" panose="020B0604020202020204" pitchFamily="34" charset="0"/>
              <a:buNone/>
            </a:pPr>
            <a:r>
              <a:rPr lang="en-IN" sz="2000" dirty="0">
                <a:latin typeface="Cambria Math" panose="02040503050406030204" pitchFamily="18" charset="0"/>
                <a:ea typeface="Cambria Math" panose="02040503050406030204" pitchFamily="18" charset="0"/>
              </a:rPr>
              <a:t>        diag45 = {sol[</a:t>
            </a:r>
            <a:r>
              <a:rPr lang="en-IN" sz="2000" dirty="0" err="1">
                <a:latin typeface="Cambria Math" panose="02040503050406030204" pitchFamily="18" charset="0"/>
                <a:ea typeface="Cambria Math" panose="02040503050406030204" pitchFamily="18" charset="0"/>
              </a:rPr>
              <a:t>i</a:t>
            </a:r>
            <a:r>
              <a:rPr lang="en-IN" sz="2000" dirty="0">
                <a:latin typeface="Cambria Math" panose="02040503050406030204" pitchFamily="18" charset="0"/>
                <a:ea typeface="Cambria Math" panose="02040503050406030204" pitchFamily="18" charset="0"/>
              </a:rPr>
              <a:t>]–i+1 | 1≤i≤k}, and</a:t>
            </a:r>
          </a:p>
          <a:p>
            <a:pPr marL="0" indent="0">
              <a:spcBef>
                <a:spcPts val="0"/>
              </a:spcBef>
              <a:spcAft>
                <a:spcPts val="800"/>
              </a:spcAft>
              <a:buFont typeface="Arial" panose="020B0604020202020204" pitchFamily="34" charset="0"/>
              <a:buNone/>
            </a:pPr>
            <a:r>
              <a:rPr lang="en-IN" sz="2000" dirty="0">
                <a:latin typeface="Cambria Math" panose="02040503050406030204" pitchFamily="18" charset="0"/>
                <a:ea typeface="Cambria Math" panose="02040503050406030204" pitchFamily="18" charset="0"/>
              </a:rPr>
              <a:t>        diag135 = {sol[</a:t>
            </a:r>
            <a:r>
              <a:rPr lang="en-IN" sz="2000" dirty="0" err="1">
                <a:latin typeface="Cambria Math" panose="02040503050406030204" pitchFamily="18" charset="0"/>
                <a:ea typeface="Cambria Math" panose="02040503050406030204" pitchFamily="18" charset="0"/>
              </a:rPr>
              <a:t>i</a:t>
            </a:r>
            <a:r>
              <a:rPr lang="en-IN" sz="2000" dirty="0">
                <a:latin typeface="Cambria Math" panose="02040503050406030204" pitchFamily="18" charset="0"/>
                <a:ea typeface="Cambria Math" panose="02040503050406030204" pitchFamily="18" charset="0"/>
              </a:rPr>
              <a:t>]+</a:t>
            </a:r>
            <a:r>
              <a:rPr lang="en-IN" sz="2000" dirty="0" err="1">
                <a:latin typeface="Cambria Math" panose="02040503050406030204" pitchFamily="18" charset="0"/>
                <a:ea typeface="Cambria Math" panose="02040503050406030204" pitchFamily="18" charset="0"/>
              </a:rPr>
              <a:t>i</a:t>
            </a:r>
            <a:r>
              <a:rPr lang="en-IN" sz="2000" dirty="0">
                <a:latin typeface="Cambria Math" panose="02040503050406030204" pitchFamily="18" charset="0"/>
                <a:ea typeface="Cambria Math" panose="02040503050406030204" pitchFamily="18" charset="0"/>
              </a:rPr>
              <a:t>–1 | 1≤i≤k}}</a:t>
            </a:r>
          </a:p>
          <a:p>
            <a:pPr marL="0" indent="0">
              <a:spcBef>
                <a:spcPts val="0"/>
              </a:spcBef>
              <a:spcAft>
                <a:spcPts val="800"/>
              </a:spcAft>
              <a:buFont typeface="Arial" panose="020B0604020202020204" pitchFamily="34" charset="0"/>
              <a:buNone/>
            </a:pPr>
            <a:r>
              <a:rPr lang="en-IN" sz="2000" dirty="0">
                <a:latin typeface="Cambria Math" panose="02040503050406030204" pitchFamily="18" charset="0"/>
                <a:ea typeface="Cambria Math" panose="02040503050406030204" pitchFamily="18" charset="0"/>
              </a:rPr>
              <a:t>       </a:t>
            </a:r>
            <a:r>
              <a:rPr lang="en-IN" sz="2000" b="1" dirty="0">
                <a:latin typeface="Cambria Math" panose="02040503050406030204" pitchFamily="18" charset="0"/>
                <a:ea typeface="Cambria Math" panose="02040503050406030204" pitchFamily="18" charset="0"/>
              </a:rPr>
              <a:t>if</a:t>
            </a:r>
            <a:r>
              <a:rPr lang="en-IN" sz="2000" dirty="0">
                <a:latin typeface="Cambria Math" panose="02040503050406030204" pitchFamily="18" charset="0"/>
                <a:ea typeface="Cambria Math" panose="02040503050406030204" pitchFamily="18" charset="0"/>
              </a:rPr>
              <a:t> k = 8 </a:t>
            </a:r>
            <a:r>
              <a:rPr lang="en-IN" sz="2000" b="1" dirty="0">
                <a:latin typeface="Cambria Math" panose="02040503050406030204" pitchFamily="18" charset="0"/>
                <a:ea typeface="Cambria Math" panose="02040503050406030204" pitchFamily="18" charset="0"/>
              </a:rPr>
              <a:t>then</a:t>
            </a:r>
            <a:r>
              <a:rPr lang="en-IN" sz="2000" dirty="0">
                <a:latin typeface="Cambria Math" panose="02040503050406030204" pitchFamily="18" charset="0"/>
                <a:ea typeface="Cambria Math" panose="02040503050406030204" pitchFamily="18" charset="0"/>
              </a:rPr>
              <a:t> {an 8-promising vector is a solution}</a:t>
            </a:r>
          </a:p>
          <a:p>
            <a:pPr marL="0" indent="0">
              <a:spcBef>
                <a:spcPts val="0"/>
              </a:spcBef>
              <a:spcAft>
                <a:spcPts val="800"/>
              </a:spcAft>
              <a:buFont typeface="Arial" panose="020B0604020202020204" pitchFamily="34" charset="0"/>
              <a:buNone/>
            </a:pPr>
            <a:r>
              <a:rPr lang="en-IN" sz="2000" b="1" dirty="0">
                <a:latin typeface="Cambria Math" panose="02040503050406030204" pitchFamily="18" charset="0"/>
                <a:ea typeface="Cambria Math" panose="02040503050406030204" pitchFamily="18" charset="0"/>
              </a:rPr>
              <a:t>                                write</a:t>
            </a:r>
            <a:r>
              <a:rPr lang="en-IN" sz="2000" dirty="0">
                <a:latin typeface="Cambria Math" panose="02040503050406030204" pitchFamily="18" charset="0"/>
                <a:ea typeface="Cambria Math" panose="02040503050406030204" pitchFamily="18" charset="0"/>
              </a:rPr>
              <a:t> sol</a:t>
            </a:r>
          </a:p>
          <a:p>
            <a:pPr marL="0" indent="0">
              <a:spcBef>
                <a:spcPts val="0"/>
              </a:spcBef>
              <a:spcAft>
                <a:spcPts val="800"/>
              </a:spcAft>
              <a:buFont typeface="Arial" panose="020B0604020202020204" pitchFamily="34" charset="0"/>
              <a:buNone/>
            </a:pPr>
            <a:r>
              <a:rPr lang="en-IN" sz="2000" dirty="0">
                <a:latin typeface="Cambria Math" panose="02040503050406030204" pitchFamily="18" charset="0"/>
                <a:ea typeface="Cambria Math" panose="02040503050406030204" pitchFamily="18" charset="0"/>
              </a:rPr>
              <a:t>       </a:t>
            </a:r>
            <a:r>
              <a:rPr lang="en-IN" sz="2000" b="1" dirty="0">
                <a:latin typeface="Cambria Math" panose="02040503050406030204" pitchFamily="18" charset="0"/>
                <a:ea typeface="Cambria Math" panose="02040503050406030204" pitchFamily="18" charset="0"/>
              </a:rPr>
              <a:t>else</a:t>
            </a:r>
            <a:r>
              <a:rPr lang="en-IN" sz="2000" dirty="0">
                <a:latin typeface="Cambria Math" panose="02040503050406030204" pitchFamily="18" charset="0"/>
                <a:ea typeface="Cambria Math" panose="02040503050406030204" pitchFamily="18" charset="0"/>
              </a:rPr>
              <a:t> {explore (k+1)-promising extensions of sol }</a:t>
            </a:r>
          </a:p>
          <a:p>
            <a:pPr marL="0" indent="0">
              <a:spcBef>
                <a:spcPts val="0"/>
              </a:spcBef>
              <a:spcAft>
                <a:spcPts val="800"/>
              </a:spcAft>
              <a:buFont typeface="Arial" panose="020B0604020202020204" pitchFamily="34" charset="0"/>
              <a:buNone/>
            </a:pPr>
            <a:r>
              <a:rPr lang="en-IN" sz="2000" b="1" dirty="0">
                <a:latin typeface="Cambria Math" panose="02040503050406030204" pitchFamily="18" charset="0"/>
                <a:ea typeface="Cambria Math" panose="02040503050406030204" pitchFamily="18" charset="0"/>
              </a:rPr>
              <a:t>               for</a:t>
            </a:r>
            <a:r>
              <a:rPr lang="en-IN" sz="2000" dirty="0">
                <a:latin typeface="Cambria Math" panose="02040503050406030204" pitchFamily="18" charset="0"/>
                <a:ea typeface="Cambria Math" panose="02040503050406030204" pitchFamily="18" charset="0"/>
              </a:rPr>
              <a:t> j ← 1 </a:t>
            </a:r>
            <a:r>
              <a:rPr lang="en-IN" sz="2000" b="1" dirty="0">
                <a:latin typeface="Cambria Math" panose="02040503050406030204" pitchFamily="18" charset="0"/>
                <a:ea typeface="Cambria Math" panose="02040503050406030204" pitchFamily="18" charset="0"/>
              </a:rPr>
              <a:t>to</a:t>
            </a:r>
            <a:r>
              <a:rPr lang="en-IN" sz="2000" dirty="0">
                <a:latin typeface="Cambria Math" panose="02040503050406030204" pitchFamily="18" charset="0"/>
                <a:ea typeface="Cambria Math" panose="02040503050406030204" pitchFamily="18" charset="0"/>
              </a:rPr>
              <a:t> 8 </a:t>
            </a:r>
            <a:r>
              <a:rPr lang="en-IN" sz="2000" b="1" dirty="0">
                <a:latin typeface="Cambria Math" panose="02040503050406030204" pitchFamily="18" charset="0"/>
                <a:ea typeface="Cambria Math" panose="02040503050406030204" pitchFamily="18" charset="0"/>
              </a:rPr>
              <a:t>do</a:t>
            </a:r>
            <a:r>
              <a:rPr lang="en-IN" sz="2000" dirty="0">
                <a:latin typeface="Cambria Math" panose="02040503050406030204" pitchFamily="18" charset="0"/>
                <a:ea typeface="Cambria Math" panose="02040503050406030204" pitchFamily="18" charset="0"/>
              </a:rPr>
              <a:t> </a:t>
            </a:r>
          </a:p>
          <a:p>
            <a:pPr marL="0" indent="0">
              <a:spcBef>
                <a:spcPts val="0"/>
              </a:spcBef>
              <a:spcAft>
                <a:spcPts val="800"/>
              </a:spcAft>
              <a:buFont typeface="Arial" panose="020B0604020202020204" pitchFamily="34" charset="0"/>
              <a:buNone/>
            </a:pPr>
            <a:r>
              <a:rPr lang="en-IN" sz="2000" dirty="0">
                <a:latin typeface="Cambria Math" panose="02040503050406030204" pitchFamily="18" charset="0"/>
                <a:ea typeface="Cambria Math" panose="02040503050406030204" pitchFamily="18" charset="0"/>
              </a:rPr>
              <a:t>	      </a:t>
            </a:r>
            <a:r>
              <a:rPr lang="en-IN" sz="2000" b="1" dirty="0">
                <a:latin typeface="Cambria Math" panose="02040503050406030204" pitchFamily="18" charset="0"/>
                <a:ea typeface="Cambria Math" panose="02040503050406030204" pitchFamily="18" charset="0"/>
              </a:rPr>
              <a:t>if</a:t>
            </a:r>
            <a:r>
              <a:rPr lang="en-IN" sz="2000" dirty="0">
                <a:latin typeface="Cambria Math" panose="02040503050406030204" pitchFamily="18" charset="0"/>
                <a:ea typeface="Cambria Math" panose="02040503050406030204" pitchFamily="18" charset="0"/>
              </a:rPr>
              <a:t> j ∉ col </a:t>
            </a:r>
            <a:r>
              <a:rPr lang="en-IN" sz="2000" b="1" dirty="0">
                <a:latin typeface="Cambria Math" panose="02040503050406030204" pitchFamily="18" charset="0"/>
                <a:ea typeface="Cambria Math" panose="02040503050406030204" pitchFamily="18" charset="0"/>
              </a:rPr>
              <a:t>and</a:t>
            </a:r>
            <a:r>
              <a:rPr lang="en-IN" sz="2000" dirty="0">
                <a:latin typeface="Cambria Math" panose="02040503050406030204" pitchFamily="18" charset="0"/>
                <a:ea typeface="Cambria Math" panose="02040503050406030204" pitchFamily="18" charset="0"/>
              </a:rPr>
              <a:t> j – k ∉ diag45  </a:t>
            </a:r>
            <a:r>
              <a:rPr lang="en-IN" sz="2000" b="1" dirty="0">
                <a:latin typeface="Cambria Math" panose="02040503050406030204" pitchFamily="18" charset="0"/>
                <a:ea typeface="Cambria Math" panose="02040503050406030204" pitchFamily="18" charset="0"/>
              </a:rPr>
              <a:t>and</a:t>
            </a:r>
            <a:r>
              <a:rPr lang="en-IN" sz="2000" dirty="0">
                <a:latin typeface="Cambria Math" panose="02040503050406030204" pitchFamily="18" charset="0"/>
                <a:ea typeface="Cambria Math" panose="02040503050406030204" pitchFamily="18" charset="0"/>
              </a:rPr>
              <a:t> j + k ∉ diag135 </a:t>
            </a:r>
            <a:endParaRPr lang="en-IN" sz="2000" dirty="0" smtClean="0">
              <a:latin typeface="Cambria Math" panose="02040503050406030204" pitchFamily="18" charset="0"/>
              <a:ea typeface="Cambria Math" panose="02040503050406030204" pitchFamily="18" charset="0"/>
            </a:endParaRPr>
          </a:p>
          <a:p>
            <a:pPr marL="0" indent="0">
              <a:spcBef>
                <a:spcPts val="0"/>
              </a:spcBef>
              <a:spcAft>
                <a:spcPts val="800"/>
              </a:spcAft>
              <a:buFont typeface="Arial" panose="020B0604020202020204" pitchFamily="34" charset="0"/>
              <a:buNone/>
            </a:pPr>
            <a:r>
              <a:rPr lang="en-IN" sz="2000" dirty="0">
                <a:latin typeface="Cambria Math" panose="02040503050406030204" pitchFamily="18" charset="0"/>
                <a:ea typeface="Cambria Math" panose="02040503050406030204" pitchFamily="18" charset="0"/>
              </a:rPr>
              <a:t>	</a:t>
            </a:r>
            <a:r>
              <a:rPr lang="en-IN" sz="2000">
                <a:latin typeface="Cambria Math" panose="02040503050406030204" pitchFamily="18" charset="0"/>
                <a:ea typeface="Cambria Math" panose="02040503050406030204" pitchFamily="18" charset="0"/>
              </a:rPr>
              <a:t>      </a:t>
            </a:r>
            <a:r>
              <a:rPr lang="en-IN" sz="2000" smtClean="0">
                <a:latin typeface="Cambria Math" panose="02040503050406030204" pitchFamily="18" charset="0"/>
                <a:ea typeface="Cambria Math" panose="02040503050406030204" pitchFamily="18" charset="0"/>
              </a:rPr>
              <a:t>	</a:t>
            </a:r>
            <a:r>
              <a:rPr lang="en-IN" sz="2000" b="1" smtClean="0">
                <a:latin typeface="Cambria Math" panose="02040503050406030204" pitchFamily="18" charset="0"/>
                <a:ea typeface="Cambria Math" panose="02040503050406030204" pitchFamily="18" charset="0"/>
              </a:rPr>
              <a:t>then </a:t>
            </a:r>
            <a:r>
              <a:rPr lang="en-IN" sz="2000" dirty="0">
                <a:latin typeface="Cambria Math" panose="02040503050406030204" pitchFamily="18" charset="0"/>
                <a:ea typeface="Cambria Math" panose="02040503050406030204" pitchFamily="18" charset="0"/>
              </a:rPr>
              <a:t>sol[k+1]</a:t>
            </a:r>
            <a:r>
              <a:rPr lang="en-IN" sz="2000" dirty="0">
                <a:latin typeface="Cambria Math" panose="02040503050406030204" pitchFamily="18" charset="0"/>
                <a:ea typeface="Cambria Math" panose="02040503050406030204" pitchFamily="18" charset="0"/>
                <a:sym typeface="Wingdings" panose="05000000000000000000" pitchFamily="2" charset="2"/>
              </a:rPr>
              <a:t> j</a:t>
            </a:r>
            <a:endParaRPr lang="en-IN" sz="2000" dirty="0">
              <a:latin typeface="Cambria Math" panose="02040503050406030204" pitchFamily="18" charset="0"/>
              <a:ea typeface="Cambria Math" panose="02040503050406030204" pitchFamily="18" charset="0"/>
            </a:endParaRPr>
          </a:p>
          <a:p>
            <a:pPr marL="0" indent="0">
              <a:spcBef>
                <a:spcPts val="0"/>
              </a:spcBef>
              <a:spcAft>
                <a:spcPts val="800"/>
              </a:spcAft>
              <a:buFont typeface="Arial" panose="020B0604020202020204" pitchFamily="34" charset="0"/>
              <a:buNone/>
            </a:pPr>
            <a:r>
              <a:rPr lang="en-IN" sz="2000" dirty="0">
                <a:latin typeface="Cambria Math" panose="02040503050406030204" pitchFamily="18" charset="0"/>
                <a:ea typeface="Cambria Math" panose="02040503050406030204" pitchFamily="18" charset="0"/>
              </a:rPr>
              <a:t>                              {sol[1..k+1] is (k+1)-promising}</a:t>
            </a:r>
          </a:p>
          <a:p>
            <a:pPr marL="0" indent="0">
              <a:spcBef>
                <a:spcPts val="0"/>
              </a:spcBef>
              <a:spcAft>
                <a:spcPts val="800"/>
              </a:spcAft>
              <a:buFont typeface="Arial" panose="020B0604020202020204" pitchFamily="34" charset="0"/>
              <a:buNone/>
            </a:pPr>
            <a:r>
              <a:rPr lang="en-IN" sz="2000" dirty="0">
                <a:latin typeface="Cambria Math" panose="02040503050406030204" pitchFamily="18" charset="0"/>
                <a:ea typeface="Cambria Math" panose="02040503050406030204" pitchFamily="18" charset="0"/>
              </a:rPr>
              <a:t>                               queens(k + 1, col U {j}, diag45 U {j - k}, diag135 U {j + k})</a:t>
            </a:r>
          </a:p>
          <a:p>
            <a:endParaRPr lang="en-US" sz="2000" dirty="0"/>
          </a:p>
        </p:txBody>
      </p:sp>
      <p:sp>
        <p:nvSpPr>
          <p:cNvPr id="4" name="TextBox 3"/>
          <p:cNvSpPr txBox="1"/>
          <p:nvPr/>
        </p:nvSpPr>
        <p:spPr>
          <a:xfrm>
            <a:off x="991269" y="849176"/>
            <a:ext cx="10332720" cy="430887"/>
          </a:xfrm>
          <a:prstGeom prst="rect">
            <a:avLst/>
          </a:prstGeom>
          <a:solidFill>
            <a:schemeClr val="accent1">
              <a:lumMod val="40000"/>
              <a:lumOff val="60000"/>
            </a:schemeClr>
          </a:solidFill>
        </p:spPr>
        <p:txBody>
          <a:bodyPr wrap="square" rtlCol="0">
            <a:spAutoFit/>
          </a:bodyPr>
          <a:lstStyle/>
          <a:p>
            <a:pPr algn="just"/>
            <a:r>
              <a:rPr lang="en-IN" sz="2200" dirty="0" smtClean="0">
                <a:latin typeface="+mj-lt"/>
                <a:ea typeface="Cambria Math" panose="02040503050406030204" pitchFamily="18" charset="0"/>
              </a:rPr>
              <a:t>sol[1…8] is global array, for all solutions to the eight queens problem call queens (0, ∅, ∅, ∅)</a:t>
            </a:r>
          </a:p>
        </p:txBody>
      </p:sp>
    </p:spTree>
    <p:extLst>
      <p:ext uri="{BB962C8B-B14F-4D97-AF65-F5344CB8AC3E}">
        <p14:creationId xmlns:p14="http://schemas.microsoft.com/office/powerpoint/2010/main" val="1622593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Effect transition="in" filter="fade">
                                      <p:cBhvr>
                                        <p:cTn id="51" dur="500"/>
                                        <p:tgtEl>
                                          <p:spTgt spid="3">
                                            <p:txEl>
                                              <p:pRg st="10" end="1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
                                            <p:txEl>
                                              <p:pRg st="11" end="11"/>
                                            </p:txEl>
                                          </p:spTgt>
                                        </p:tgtEl>
                                        <p:attrNameLst>
                                          <p:attrName>style.visibility</p:attrName>
                                        </p:attrNameLst>
                                      </p:cBhvr>
                                      <p:to>
                                        <p:strVal val="visible"/>
                                      </p:to>
                                    </p:set>
                                    <p:animEffect transition="in" filter="fade">
                                      <p:cBhvr>
                                        <p:cTn id="56" dur="500"/>
                                        <p:tgtEl>
                                          <p:spTgt spid="3">
                                            <p:txEl>
                                              <p:pRg st="11" end="11"/>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Effect transition="in" filter="fade">
                                      <p:cBhvr>
                                        <p:cTn id="61" dur="500"/>
                                        <p:tgtEl>
                                          <p:spTgt spid="3">
                                            <p:txEl>
                                              <p:pRg st="12" end="1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3">
                                            <p:txEl>
                                              <p:pRg st="13" end="13"/>
                                            </p:txEl>
                                          </p:spTgt>
                                        </p:tgtEl>
                                        <p:attrNameLst>
                                          <p:attrName>style.visibility</p:attrName>
                                        </p:attrNameLst>
                                      </p:cBhvr>
                                      <p:to>
                                        <p:strVal val="visible"/>
                                      </p:to>
                                    </p:set>
                                    <p:animEffect transition="in" filter="fade">
                                      <p:cBhvr>
                                        <p:cTn id="66" dur="500"/>
                                        <p:tgtEl>
                                          <p:spTgt spid="3">
                                            <p:txEl>
                                              <p:pRg st="13" end="13"/>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
                                            <p:txEl>
                                              <p:pRg st="14" end="14"/>
                                            </p:txEl>
                                          </p:spTgt>
                                        </p:tgtEl>
                                        <p:attrNameLst>
                                          <p:attrName>style.visibility</p:attrName>
                                        </p:attrNameLst>
                                      </p:cBhvr>
                                      <p:to>
                                        <p:strVal val="visible"/>
                                      </p:to>
                                    </p:set>
                                    <p:animEffect transition="in" filter="fade">
                                      <p:cBhvr>
                                        <p:cTn id="71"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Branch &amp; Bound</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91980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a:t>
            </a:r>
            <a:endParaRPr lang="en-US" dirty="0"/>
          </a:p>
        </p:txBody>
      </p:sp>
      <p:sp>
        <p:nvSpPr>
          <p:cNvPr id="3" name="Content Placeholder 2"/>
          <p:cNvSpPr>
            <a:spLocks noGrp="1"/>
          </p:cNvSpPr>
          <p:nvPr>
            <p:ph idx="1"/>
          </p:nvPr>
        </p:nvSpPr>
        <p:spPr/>
        <p:txBody>
          <a:bodyPr/>
          <a:lstStyle/>
          <a:p>
            <a:r>
              <a:rPr lang="en-US" dirty="0" smtClean="0"/>
              <a:t>The branch and bound approach is based on the principle that the total set of feasible solutions </a:t>
            </a:r>
            <a:r>
              <a:rPr lang="en-US" dirty="0" smtClean="0">
                <a:solidFill>
                  <a:srgbClr val="AD1457"/>
                </a:solidFill>
              </a:rPr>
              <a:t>can be partitioned </a:t>
            </a:r>
            <a:r>
              <a:rPr lang="en-US" dirty="0" smtClean="0"/>
              <a:t>into smaller subsets of solutions. </a:t>
            </a:r>
          </a:p>
          <a:p>
            <a:r>
              <a:rPr lang="en-US" dirty="0" smtClean="0"/>
              <a:t>These smaller subsets can </a:t>
            </a:r>
            <a:r>
              <a:rPr lang="en-US" dirty="0"/>
              <a:t>then </a:t>
            </a:r>
            <a:r>
              <a:rPr lang="en-US" dirty="0" smtClean="0"/>
              <a:t>be evaluated systematically </a:t>
            </a:r>
            <a:r>
              <a:rPr lang="en-US" dirty="0" smtClean="0">
                <a:solidFill>
                  <a:srgbClr val="AD1457"/>
                </a:solidFill>
              </a:rPr>
              <a:t>until the best solution </a:t>
            </a:r>
            <a:r>
              <a:rPr lang="en-US" dirty="0" smtClean="0"/>
              <a:t>is found.</a:t>
            </a:r>
          </a:p>
          <a:p>
            <a:r>
              <a:rPr lang="en-US" dirty="0"/>
              <a:t>Branch and bound is an algorithm design </a:t>
            </a:r>
            <a:r>
              <a:rPr lang="en-US" dirty="0" smtClean="0"/>
              <a:t>approach </a:t>
            </a:r>
            <a:r>
              <a:rPr lang="en-US" dirty="0"/>
              <a:t>which is generally used for solving </a:t>
            </a:r>
            <a:r>
              <a:rPr lang="en-US" dirty="0">
                <a:solidFill>
                  <a:srgbClr val="AD1457"/>
                </a:solidFill>
              </a:rPr>
              <a:t>combinatorial optimization problems</a:t>
            </a:r>
            <a:r>
              <a:rPr lang="en-US" dirty="0"/>
              <a:t>. </a:t>
            </a:r>
            <a:endParaRPr lang="en-US" dirty="0" smtClean="0"/>
          </a:p>
          <a:p>
            <a:r>
              <a:rPr lang="en-US" dirty="0" smtClean="0"/>
              <a:t>These </a:t>
            </a:r>
            <a:r>
              <a:rPr lang="en-US" dirty="0"/>
              <a:t>problems are typically </a:t>
            </a:r>
            <a:r>
              <a:rPr lang="en-US" dirty="0">
                <a:solidFill>
                  <a:srgbClr val="AD1457"/>
                </a:solidFill>
              </a:rPr>
              <a:t>exponential in terms of time complexity </a:t>
            </a:r>
            <a:r>
              <a:rPr lang="en-US" dirty="0"/>
              <a:t>and may require exploring all possible permutations in worst case. </a:t>
            </a:r>
            <a:endParaRPr lang="en-US" dirty="0" smtClean="0"/>
          </a:p>
          <a:p>
            <a:r>
              <a:rPr lang="en-US" dirty="0" smtClean="0"/>
              <a:t>The </a:t>
            </a:r>
            <a:r>
              <a:rPr lang="en-US" dirty="0"/>
              <a:t>Branch and Bound Algorithm technique solves these problems </a:t>
            </a:r>
            <a:r>
              <a:rPr lang="en-US" dirty="0">
                <a:solidFill>
                  <a:srgbClr val="AD1457"/>
                </a:solidFill>
              </a:rPr>
              <a:t>relatively quickly</a:t>
            </a:r>
            <a:r>
              <a:rPr lang="en-US" dirty="0" smtClean="0"/>
              <a:t>.</a:t>
            </a:r>
            <a:endParaRPr lang="en-US" dirty="0"/>
          </a:p>
        </p:txBody>
      </p:sp>
    </p:spTree>
    <p:extLst>
      <p:ext uri="{BB962C8B-B14F-4D97-AF65-F5344CB8AC3E}">
        <p14:creationId xmlns:p14="http://schemas.microsoft.com/office/powerpoint/2010/main" val="3384815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Knapsack Problem</a:t>
            </a:r>
          </a:p>
        </p:txBody>
      </p:sp>
      <p:sp>
        <p:nvSpPr>
          <p:cNvPr id="3" name="Content Placeholder 2"/>
          <p:cNvSpPr>
            <a:spLocks noGrp="1"/>
          </p:cNvSpPr>
          <p:nvPr>
            <p:ph idx="1"/>
          </p:nvPr>
        </p:nvSpPr>
        <p:spPr/>
        <p:txBody>
          <a:bodyPr/>
          <a:lstStyle/>
          <a:p>
            <a:r>
              <a:rPr lang="en-US" dirty="0"/>
              <a:t>Let us consider the </a:t>
            </a:r>
            <a:r>
              <a:rPr lang="en-US" dirty="0">
                <a:solidFill>
                  <a:srgbClr val="AD1457"/>
                </a:solidFill>
              </a:rPr>
              <a:t>0/1 Knapsack problem </a:t>
            </a:r>
            <a:r>
              <a:rPr lang="en-US" dirty="0"/>
              <a:t>to understand Branch and Bound.</a:t>
            </a:r>
          </a:p>
          <a:p>
            <a:r>
              <a:rPr lang="en-US" dirty="0"/>
              <a:t>The Backtracking Solution can be optimized if we know </a:t>
            </a:r>
            <a:r>
              <a:rPr lang="en-US" dirty="0">
                <a:solidFill>
                  <a:srgbClr val="AD1457"/>
                </a:solidFill>
              </a:rPr>
              <a:t>a bound on best possible </a:t>
            </a:r>
            <a:r>
              <a:rPr lang="en-US" dirty="0"/>
              <a:t>solution subtree rooted with every node. </a:t>
            </a:r>
            <a:endParaRPr lang="en-US" dirty="0" smtClean="0"/>
          </a:p>
          <a:p>
            <a:r>
              <a:rPr lang="en-US" dirty="0" smtClean="0"/>
              <a:t>If </a:t>
            </a:r>
            <a:r>
              <a:rPr lang="en-US" dirty="0"/>
              <a:t>the best in subtree is worse than current best, we can simply </a:t>
            </a:r>
            <a:r>
              <a:rPr lang="en-US" dirty="0">
                <a:solidFill>
                  <a:srgbClr val="AD1457"/>
                </a:solidFill>
              </a:rPr>
              <a:t>ignore this node </a:t>
            </a:r>
            <a:r>
              <a:rPr lang="en-US" dirty="0"/>
              <a:t>and its subtrees. </a:t>
            </a:r>
            <a:endParaRPr lang="en-US" dirty="0" smtClean="0"/>
          </a:p>
          <a:p>
            <a:r>
              <a:rPr lang="en-US" dirty="0" smtClean="0"/>
              <a:t>So, </a:t>
            </a:r>
            <a:r>
              <a:rPr lang="en-US" dirty="0"/>
              <a:t>we </a:t>
            </a:r>
            <a:r>
              <a:rPr lang="en-US" dirty="0">
                <a:solidFill>
                  <a:srgbClr val="AD1457"/>
                </a:solidFill>
              </a:rPr>
              <a:t>compute bound </a:t>
            </a:r>
            <a:r>
              <a:rPr lang="en-US" dirty="0" smtClean="0">
                <a:solidFill>
                  <a:srgbClr val="AD1457"/>
                </a:solidFill>
              </a:rPr>
              <a:t>(the best </a:t>
            </a:r>
            <a:r>
              <a:rPr lang="en-US" dirty="0">
                <a:solidFill>
                  <a:srgbClr val="AD1457"/>
                </a:solidFill>
              </a:rPr>
              <a:t>solution) for every node </a:t>
            </a:r>
            <a:r>
              <a:rPr lang="en-US" dirty="0"/>
              <a:t>and compare the bound with current best solution before exploring the node.</a:t>
            </a:r>
          </a:p>
          <a:p>
            <a:r>
              <a:rPr lang="en-IN" dirty="0" smtClean="0"/>
              <a:t>We </a:t>
            </a:r>
            <a:r>
              <a:rPr lang="en-IN" dirty="0"/>
              <a:t>are given a certain number of </a:t>
            </a:r>
            <a:r>
              <a:rPr lang="en-IN" b="1" dirty="0">
                <a:solidFill>
                  <a:srgbClr val="AD1457"/>
                </a:solidFill>
              </a:rPr>
              <a:t>objects</a:t>
            </a:r>
            <a:r>
              <a:rPr lang="en-IN" dirty="0">
                <a:solidFill>
                  <a:srgbClr val="AD1457"/>
                </a:solidFill>
              </a:rPr>
              <a:t> and a </a:t>
            </a:r>
            <a:r>
              <a:rPr lang="en-IN" b="1" dirty="0">
                <a:solidFill>
                  <a:srgbClr val="AD1457"/>
                </a:solidFill>
              </a:rPr>
              <a:t>knapsack.</a:t>
            </a:r>
          </a:p>
          <a:p>
            <a:r>
              <a:rPr lang="en-IN" dirty="0"/>
              <a:t>Instead of supposing that we have n objects available, we shall suppose that we have </a:t>
            </a:r>
            <a:r>
              <a:rPr lang="en-IN" b="1" dirty="0">
                <a:solidFill>
                  <a:srgbClr val="AD1457"/>
                </a:solidFill>
              </a:rPr>
              <a:t>n types of object</a:t>
            </a:r>
            <a:r>
              <a:rPr lang="en-IN" dirty="0">
                <a:solidFill>
                  <a:srgbClr val="AD1457"/>
                </a:solidFill>
              </a:rPr>
              <a:t>,</a:t>
            </a:r>
            <a:r>
              <a:rPr lang="en-IN" dirty="0"/>
              <a:t> and that an adequate number of objects of each type are available.</a:t>
            </a:r>
          </a:p>
          <a:p>
            <a:r>
              <a:rPr lang="en-IN" dirty="0"/>
              <a:t>Our aim is to fill the knapsack in a way that </a:t>
            </a:r>
            <a:r>
              <a:rPr lang="en-IN" b="1" dirty="0">
                <a:solidFill>
                  <a:srgbClr val="AD1457"/>
                </a:solidFill>
              </a:rPr>
              <a:t>maximizes the value </a:t>
            </a:r>
            <a:r>
              <a:rPr lang="en-IN" dirty="0"/>
              <a:t>of the included objects. </a:t>
            </a:r>
          </a:p>
          <a:p>
            <a:r>
              <a:rPr lang="en-IN" dirty="0"/>
              <a:t>We may take an object or leave behind, but we </a:t>
            </a:r>
            <a:r>
              <a:rPr lang="en-IN" b="1" dirty="0">
                <a:solidFill>
                  <a:srgbClr val="AD1457"/>
                </a:solidFill>
              </a:rPr>
              <a:t>may not take fraction </a:t>
            </a:r>
            <a:r>
              <a:rPr lang="en-IN" dirty="0"/>
              <a:t>of an object.</a:t>
            </a:r>
          </a:p>
          <a:p>
            <a:endParaRPr lang="en-US" dirty="0"/>
          </a:p>
        </p:txBody>
      </p:sp>
    </p:spTree>
    <p:extLst>
      <p:ext uri="{BB962C8B-B14F-4D97-AF65-F5344CB8AC3E}">
        <p14:creationId xmlns:p14="http://schemas.microsoft.com/office/powerpoint/2010/main" val="2638352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Knapsack </a:t>
            </a:r>
            <a:r>
              <a:rPr lang="en-IN" dirty="0" smtClean="0"/>
              <a:t>Problem Solution using Branch &amp; Bound</a:t>
            </a:r>
            <a:endParaRPr lang="en-US" dirty="0"/>
          </a:p>
        </p:txBody>
      </p:sp>
      <p:sp>
        <p:nvSpPr>
          <p:cNvPr id="4" name="Rectangle 3"/>
          <p:cNvSpPr/>
          <p:nvPr/>
        </p:nvSpPr>
        <p:spPr>
          <a:xfrm>
            <a:off x="9940825" y="819517"/>
            <a:ext cx="1753208" cy="468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rgbClr val="AD1457"/>
                </a:solidFill>
              </a:rPr>
              <a:t>w = (2,3,4,5)</a:t>
            </a:r>
            <a:endParaRPr lang="en-IN" sz="2400" dirty="0">
              <a:solidFill>
                <a:srgbClr val="AD1457"/>
              </a:solidFill>
            </a:endParaRPr>
          </a:p>
        </p:txBody>
      </p:sp>
      <p:sp>
        <p:nvSpPr>
          <p:cNvPr id="5" name="Rectangle 4"/>
          <p:cNvSpPr/>
          <p:nvPr/>
        </p:nvSpPr>
        <p:spPr>
          <a:xfrm>
            <a:off x="9940825" y="1308909"/>
            <a:ext cx="1836204" cy="468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rgbClr val="AD1457"/>
                </a:solidFill>
              </a:rPr>
              <a:t>v = (3,5,6,10)</a:t>
            </a:r>
            <a:endParaRPr lang="en-IN" sz="2400" dirty="0">
              <a:solidFill>
                <a:srgbClr val="AD1457"/>
              </a:solidFill>
            </a:endParaRPr>
          </a:p>
        </p:txBody>
      </p:sp>
      <p:sp>
        <p:nvSpPr>
          <p:cNvPr id="6" name="Rectangle 5"/>
          <p:cNvSpPr/>
          <p:nvPr/>
        </p:nvSpPr>
        <p:spPr>
          <a:xfrm>
            <a:off x="9940825" y="1798301"/>
            <a:ext cx="936104" cy="468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rgbClr val="AD1457"/>
                </a:solidFill>
              </a:rPr>
              <a:t>W = 8</a:t>
            </a:r>
            <a:endParaRPr lang="en-IN" sz="2400" dirty="0">
              <a:solidFill>
                <a:srgbClr val="AD1457"/>
              </a:solidFill>
            </a:endParaRPr>
          </a:p>
        </p:txBody>
      </p:sp>
      <p:sp>
        <p:nvSpPr>
          <p:cNvPr id="7" name="Rectangle 6"/>
          <p:cNvSpPr/>
          <p:nvPr/>
        </p:nvSpPr>
        <p:spPr>
          <a:xfrm>
            <a:off x="5153678" y="2442288"/>
            <a:ext cx="1080120"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smtClean="0">
                <a:solidFill>
                  <a:schemeClr val="tx1"/>
                </a:solidFill>
              </a:rPr>
              <a:t>; 0</a:t>
            </a:r>
            <a:endParaRPr lang="en-IN" sz="1600" dirty="0">
              <a:solidFill>
                <a:schemeClr val="tx1"/>
              </a:solidFill>
            </a:endParaRPr>
          </a:p>
        </p:txBody>
      </p:sp>
      <p:sp>
        <p:nvSpPr>
          <p:cNvPr id="8" name="Rectangle 7"/>
          <p:cNvSpPr/>
          <p:nvPr/>
        </p:nvSpPr>
        <p:spPr>
          <a:xfrm>
            <a:off x="486988" y="5920170"/>
            <a:ext cx="1315822"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smtClean="0">
                <a:solidFill>
                  <a:schemeClr val="tx1"/>
                </a:solidFill>
              </a:rPr>
              <a:t>2,2,2,2; 12</a:t>
            </a:r>
            <a:endParaRPr lang="en-IN" sz="1600" dirty="0">
              <a:solidFill>
                <a:schemeClr val="tx1"/>
              </a:solidFill>
            </a:endParaRPr>
          </a:p>
        </p:txBody>
      </p:sp>
      <p:sp>
        <p:nvSpPr>
          <p:cNvPr id="9" name="Rectangle 8"/>
          <p:cNvSpPr/>
          <p:nvPr/>
        </p:nvSpPr>
        <p:spPr>
          <a:xfrm>
            <a:off x="486988" y="5251627"/>
            <a:ext cx="961120"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smtClean="0">
                <a:solidFill>
                  <a:schemeClr val="tx1"/>
                </a:solidFill>
              </a:rPr>
              <a:t>2,2,2; 9</a:t>
            </a:r>
            <a:endParaRPr lang="en-IN" sz="1600" dirty="0">
              <a:solidFill>
                <a:schemeClr val="tx1"/>
              </a:solidFill>
            </a:endParaRPr>
          </a:p>
        </p:txBody>
      </p:sp>
      <p:sp>
        <p:nvSpPr>
          <p:cNvPr id="10" name="Rectangle 9"/>
          <p:cNvSpPr/>
          <p:nvPr/>
        </p:nvSpPr>
        <p:spPr>
          <a:xfrm>
            <a:off x="1519847" y="5251627"/>
            <a:ext cx="1092897"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smtClean="0">
                <a:solidFill>
                  <a:schemeClr val="tx1"/>
                </a:solidFill>
              </a:rPr>
              <a:t>2,2,3; 11</a:t>
            </a:r>
            <a:endParaRPr lang="en-IN" sz="1600" dirty="0">
              <a:solidFill>
                <a:schemeClr val="tx1"/>
              </a:solidFill>
            </a:endParaRPr>
          </a:p>
        </p:txBody>
      </p:sp>
      <p:sp>
        <p:nvSpPr>
          <p:cNvPr id="11" name="Rectangle 10"/>
          <p:cNvSpPr/>
          <p:nvPr/>
        </p:nvSpPr>
        <p:spPr>
          <a:xfrm>
            <a:off x="2684483" y="5251627"/>
            <a:ext cx="1116393"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smtClean="0">
                <a:solidFill>
                  <a:schemeClr val="tx1"/>
                </a:solidFill>
              </a:rPr>
              <a:t>2,2,4; 12</a:t>
            </a:r>
            <a:endParaRPr lang="en-IN" sz="1600" dirty="0">
              <a:solidFill>
                <a:schemeClr val="tx1"/>
              </a:solidFill>
            </a:endParaRPr>
          </a:p>
        </p:txBody>
      </p:sp>
      <p:sp>
        <p:nvSpPr>
          <p:cNvPr id="12" name="Rectangle 11"/>
          <p:cNvSpPr/>
          <p:nvPr/>
        </p:nvSpPr>
        <p:spPr>
          <a:xfrm>
            <a:off x="3872615" y="5251627"/>
            <a:ext cx="1080389"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smtClean="0">
                <a:solidFill>
                  <a:schemeClr val="tx1"/>
                </a:solidFill>
              </a:rPr>
              <a:t>2,3,3; 13</a:t>
            </a:r>
            <a:endParaRPr lang="en-IN" sz="1600" dirty="0">
              <a:solidFill>
                <a:schemeClr val="tx1"/>
              </a:solidFill>
            </a:endParaRPr>
          </a:p>
        </p:txBody>
      </p:sp>
      <p:sp>
        <p:nvSpPr>
          <p:cNvPr id="13" name="Rectangle 12"/>
          <p:cNvSpPr/>
          <p:nvPr/>
        </p:nvSpPr>
        <p:spPr>
          <a:xfrm>
            <a:off x="1681864" y="4318665"/>
            <a:ext cx="768862"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smtClean="0">
                <a:solidFill>
                  <a:schemeClr val="tx1"/>
                </a:solidFill>
              </a:rPr>
              <a:t>2,2; 6</a:t>
            </a:r>
            <a:endParaRPr lang="en-IN" sz="1600" dirty="0">
              <a:solidFill>
                <a:schemeClr val="tx1"/>
              </a:solidFill>
            </a:endParaRPr>
          </a:p>
        </p:txBody>
      </p:sp>
      <p:sp>
        <p:nvSpPr>
          <p:cNvPr id="14" name="Rectangle 13"/>
          <p:cNvSpPr/>
          <p:nvPr/>
        </p:nvSpPr>
        <p:spPr>
          <a:xfrm>
            <a:off x="2540736" y="4318665"/>
            <a:ext cx="768862"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smtClean="0">
                <a:solidFill>
                  <a:schemeClr val="tx1"/>
                </a:solidFill>
              </a:rPr>
              <a:t>2,3; 8</a:t>
            </a:r>
            <a:endParaRPr lang="en-IN" sz="1600" dirty="0">
              <a:solidFill>
                <a:schemeClr val="tx1"/>
              </a:solidFill>
            </a:endParaRPr>
          </a:p>
        </p:txBody>
      </p:sp>
      <p:sp>
        <p:nvSpPr>
          <p:cNvPr id="15" name="Rectangle 14"/>
          <p:cNvSpPr/>
          <p:nvPr/>
        </p:nvSpPr>
        <p:spPr>
          <a:xfrm>
            <a:off x="3399608" y="4318665"/>
            <a:ext cx="768862"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smtClean="0">
                <a:solidFill>
                  <a:schemeClr val="tx1"/>
                </a:solidFill>
              </a:rPr>
              <a:t>2,4; 9</a:t>
            </a:r>
            <a:endParaRPr lang="en-IN" sz="1600" dirty="0">
              <a:solidFill>
                <a:schemeClr val="tx1"/>
              </a:solidFill>
            </a:endParaRPr>
          </a:p>
        </p:txBody>
      </p:sp>
      <p:sp>
        <p:nvSpPr>
          <p:cNvPr id="16" name="Rectangle 15"/>
          <p:cNvSpPr/>
          <p:nvPr/>
        </p:nvSpPr>
        <p:spPr>
          <a:xfrm>
            <a:off x="4262758" y="4318665"/>
            <a:ext cx="888024"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smtClean="0">
                <a:solidFill>
                  <a:schemeClr val="tx1"/>
                </a:solidFill>
              </a:rPr>
              <a:t>2,5; 13</a:t>
            </a:r>
            <a:endParaRPr lang="en-IN" sz="1600" dirty="0">
              <a:solidFill>
                <a:schemeClr val="tx1"/>
              </a:solidFill>
            </a:endParaRPr>
          </a:p>
        </p:txBody>
      </p:sp>
      <p:sp>
        <p:nvSpPr>
          <p:cNvPr id="17" name="Rectangle 16"/>
          <p:cNvSpPr/>
          <p:nvPr/>
        </p:nvSpPr>
        <p:spPr>
          <a:xfrm>
            <a:off x="5245070" y="4318665"/>
            <a:ext cx="894440"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smtClean="0">
                <a:solidFill>
                  <a:schemeClr val="tx1"/>
                </a:solidFill>
              </a:rPr>
              <a:t>3,3; 10</a:t>
            </a:r>
            <a:endParaRPr lang="en-IN" sz="1600" dirty="0">
              <a:solidFill>
                <a:schemeClr val="tx1"/>
              </a:solidFill>
            </a:endParaRPr>
          </a:p>
        </p:txBody>
      </p:sp>
      <p:sp>
        <p:nvSpPr>
          <p:cNvPr id="18" name="Rectangle 17"/>
          <p:cNvSpPr/>
          <p:nvPr/>
        </p:nvSpPr>
        <p:spPr>
          <a:xfrm>
            <a:off x="6233798" y="4318665"/>
            <a:ext cx="892156"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smtClean="0">
                <a:solidFill>
                  <a:schemeClr val="tx1"/>
                </a:solidFill>
              </a:rPr>
              <a:t>3,4; 11</a:t>
            </a:r>
            <a:endParaRPr lang="en-IN" sz="1600" dirty="0">
              <a:solidFill>
                <a:schemeClr val="tx1"/>
              </a:solidFill>
            </a:endParaRPr>
          </a:p>
        </p:txBody>
      </p:sp>
      <p:sp>
        <p:nvSpPr>
          <p:cNvPr id="19" name="Rectangle 18"/>
          <p:cNvSpPr/>
          <p:nvPr/>
        </p:nvSpPr>
        <p:spPr>
          <a:xfrm>
            <a:off x="7216110" y="4318665"/>
            <a:ext cx="889872"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smtClean="0">
                <a:solidFill>
                  <a:schemeClr val="tx1"/>
                </a:solidFill>
              </a:rPr>
              <a:t>3,5; 15</a:t>
            </a:r>
            <a:endParaRPr lang="en-IN" sz="1600" dirty="0">
              <a:solidFill>
                <a:schemeClr val="tx1"/>
              </a:solidFill>
            </a:endParaRPr>
          </a:p>
        </p:txBody>
      </p:sp>
      <p:sp>
        <p:nvSpPr>
          <p:cNvPr id="20" name="Rectangle 19"/>
          <p:cNvSpPr/>
          <p:nvPr/>
        </p:nvSpPr>
        <p:spPr>
          <a:xfrm>
            <a:off x="8204838" y="4318665"/>
            <a:ext cx="887588"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smtClean="0">
                <a:solidFill>
                  <a:schemeClr val="tx1"/>
                </a:solidFill>
              </a:rPr>
              <a:t>4,4; 12</a:t>
            </a:r>
            <a:endParaRPr lang="en-IN" sz="1600" dirty="0">
              <a:solidFill>
                <a:schemeClr val="tx1"/>
              </a:solidFill>
            </a:endParaRPr>
          </a:p>
        </p:txBody>
      </p:sp>
      <p:sp>
        <p:nvSpPr>
          <p:cNvPr id="21" name="Rectangle 20"/>
          <p:cNvSpPr/>
          <p:nvPr/>
        </p:nvSpPr>
        <p:spPr>
          <a:xfrm>
            <a:off x="3126592" y="3405513"/>
            <a:ext cx="674284"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smtClean="0">
                <a:solidFill>
                  <a:schemeClr val="tx1"/>
                </a:solidFill>
              </a:rPr>
              <a:t>2 ; 3</a:t>
            </a:r>
            <a:endParaRPr lang="en-IN" sz="1600" dirty="0">
              <a:solidFill>
                <a:schemeClr val="tx1"/>
              </a:solidFill>
            </a:endParaRPr>
          </a:p>
        </p:txBody>
      </p:sp>
      <p:sp>
        <p:nvSpPr>
          <p:cNvPr id="22" name="Rectangle 21"/>
          <p:cNvSpPr/>
          <p:nvPr/>
        </p:nvSpPr>
        <p:spPr>
          <a:xfrm>
            <a:off x="6342734" y="3405513"/>
            <a:ext cx="674284"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smtClean="0">
                <a:solidFill>
                  <a:schemeClr val="tx1"/>
                </a:solidFill>
              </a:rPr>
              <a:t>3 ; 5</a:t>
            </a:r>
            <a:endParaRPr lang="en-IN" sz="1600" dirty="0">
              <a:solidFill>
                <a:schemeClr val="tx1"/>
              </a:solidFill>
            </a:endParaRPr>
          </a:p>
        </p:txBody>
      </p:sp>
      <p:sp>
        <p:nvSpPr>
          <p:cNvPr id="23" name="Rectangle 22"/>
          <p:cNvSpPr/>
          <p:nvPr/>
        </p:nvSpPr>
        <p:spPr>
          <a:xfrm>
            <a:off x="7446373" y="3405513"/>
            <a:ext cx="674284"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solidFill>
              </a:rPr>
              <a:t>4</a:t>
            </a:r>
            <a:r>
              <a:rPr lang="en-IN" sz="2000" dirty="0" smtClean="0">
                <a:solidFill>
                  <a:schemeClr val="tx1"/>
                </a:solidFill>
              </a:rPr>
              <a:t> ; 6</a:t>
            </a:r>
            <a:endParaRPr lang="en-IN" sz="1600" dirty="0">
              <a:solidFill>
                <a:schemeClr val="tx1"/>
              </a:solidFill>
            </a:endParaRPr>
          </a:p>
        </p:txBody>
      </p:sp>
      <p:sp>
        <p:nvSpPr>
          <p:cNvPr id="24" name="Rectangle 23"/>
          <p:cNvSpPr/>
          <p:nvPr/>
        </p:nvSpPr>
        <p:spPr>
          <a:xfrm>
            <a:off x="8550012" y="3405513"/>
            <a:ext cx="759476" cy="3600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solidFill>
              </a:rPr>
              <a:t>5</a:t>
            </a:r>
            <a:r>
              <a:rPr lang="en-IN" sz="2000" dirty="0" smtClean="0">
                <a:solidFill>
                  <a:schemeClr val="tx1"/>
                </a:solidFill>
              </a:rPr>
              <a:t> ; 10</a:t>
            </a:r>
            <a:endParaRPr lang="en-IN" sz="1600" dirty="0">
              <a:solidFill>
                <a:schemeClr val="tx1"/>
              </a:solidFill>
            </a:endParaRPr>
          </a:p>
        </p:txBody>
      </p:sp>
      <p:cxnSp>
        <p:nvCxnSpPr>
          <p:cNvPr id="25" name="Straight Arrow Connector 24"/>
          <p:cNvCxnSpPr>
            <a:endCxn id="21" idx="0"/>
          </p:cNvCxnSpPr>
          <p:nvPr/>
        </p:nvCxnSpPr>
        <p:spPr>
          <a:xfrm flipH="1">
            <a:off x="3463734" y="2810592"/>
            <a:ext cx="1687048" cy="5949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22" idx="0"/>
          </p:cNvCxnSpPr>
          <p:nvPr/>
        </p:nvCxnSpPr>
        <p:spPr>
          <a:xfrm>
            <a:off x="5421056" y="2810592"/>
            <a:ext cx="1258820" cy="5949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23" idx="0"/>
          </p:cNvCxnSpPr>
          <p:nvPr/>
        </p:nvCxnSpPr>
        <p:spPr>
          <a:xfrm>
            <a:off x="5925112" y="2802328"/>
            <a:ext cx="1858403" cy="6031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24" idx="0"/>
          </p:cNvCxnSpPr>
          <p:nvPr/>
        </p:nvCxnSpPr>
        <p:spPr>
          <a:xfrm>
            <a:off x="6177140" y="2802328"/>
            <a:ext cx="2752610" cy="6031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13" idx="0"/>
          </p:cNvCxnSpPr>
          <p:nvPr/>
        </p:nvCxnSpPr>
        <p:spPr>
          <a:xfrm flipH="1">
            <a:off x="2066295" y="3765553"/>
            <a:ext cx="1158517" cy="5531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2"/>
            <a:endCxn id="14" idx="0"/>
          </p:cNvCxnSpPr>
          <p:nvPr/>
        </p:nvCxnSpPr>
        <p:spPr>
          <a:xfrm flipH="1">
            <a:off x="2925167" y="3765553"/>
            <a:ext cx="538567" cy="5531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1" idx="2"/>
            <a:endCxn id="15" idx="0"/>
          </p:cNvCxnSpPr>
          <p:nvPr/>
        </p:nvCxnSpPr>
        <p:spPr>
          <a:xfrm>
            <a:off x="3463734" y="3765553"/>
            <a:ext cx="320305" cy="5531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16" idx="0"/>
          </p:cNvCxnSpPr>
          <p:nvPr/>
        </p:nvCxnSpPr>
        <p:spPr>
          <a:xfrm>
            <a:off x="3727220" y="3765553"/>
            <a:ext cx="979550" cy="5531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17" idx="0"/>
          </p:cNvCxnSpPr>
          <p:nvPr/>
        </p:nvCxnSpPr>
        <p:spPr>
          <a:xfrm flipH="1">
            <a:off x="5692290" y="3765553"/>
            <a:ext cx="772882" cy="5531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endCxn id="19" idx="0"/>
          </p:cNvCxnSpPr>
          <p:nvPr/>
        </p:nvCxnSpPr>
        <p:spPr>
          <a:xfrm>
            <a:off x="6861216" y="3765553"/>
            <a:ext cx="799830" cy="5531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2" idx="2"/>
            <a:endCxn id="18" idx="0"/>
          </p:cNvCxnSpPr>
          <p:nvPr/>
        </p:nvCxnSpPr>
        <p:spPr>
          <a:xfrm>
            <a:off x="6679876" y="3765553"/>
            <a:ext cx="0" cy="5531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3" idx="2"/>
            <a:endCxn id="20" idx="0"/>
          </p:cNvCxnSpPr>
          <p:nvPr/>
        </p:nvCxnSpPr>
        <p:spPr>
          <a:xfrm>
            <a:off x="7783515" y="3765553"/>
            <a:ext cx="865117" cy="5531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9" idx="0"/>
          </p:cNvCxnSpPr>
          <p:nvPr/>
        </p:nvCxnSpPr>
        <p:spPr>
          <a:xfrm flipH="1">
            <a:off x="967548" y="4678705"/>
            <a:ext cx="869876" cy="5729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endCxn id="11" idx="0"/>
          </p:cNvCxnSpPr>
          <p:nvPr/>
        </p:nvCxnSpPr>
        <p:spPr>
          <a:xfrm>
            <a:off x="2288708" y="4678705"/>
            <a:ext cx="953972" cy="5729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13" idx="2"/>
            <a:endCxn id="10" idx="0"/>
          </p:cNvCxnSpPr>
          <p:nvPr/>
        </p:nvCxnSpPr>
        <p:spPr>
          <a:xfrm>
            <a:off x="2066295" y="4678705"/>
            <a:ext cx="1" cy="5729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4" idx="2"/>
            <a:endCxn id="12" idx="0"/>
          </p:cNvCxnSpPr>
          <p:nvPr/>
        </p:nvCxnSpPr>
        <p:spPr>
          <a:xfrm>
            <a:off x="2925167" y="4678705"/>
            <a:ext cx="1487643" cy="5729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9" idx="2"/>
            <a:endCxn id="8" idx="0"/>
          </p:cNvCxnSpPr>
          <p:nvPr/>
        </p:nvCxnSpPr>
        <p:spPr>
          <a:xfrm>
            <a:off x="967548" y="5611667"/>
            <a:ext cx="177351" cy="30850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Rounded Rectangular Callout 41"/>
          <p:cNvSpPr/>
          <p:nvPr/>
        </p:nvSpPr>
        <p:spPr>
          <a:xfrm>
            <a:off x="7658269" y="933171"/>
            <a:ext cx="1667774" cy="684076"/>
          </a:xfrm>
          <a:prstGeom prst="wedgeRoundRectCallout">
            <a:avLst>
              <a:gd name="adj1" fmla="val 78984"/>
              <a:gd name="adj2" fmla="val -39980"/>
              <a:gd name="adj3" fmla="val 16667"/>
            </a:avLst>
          </a:prstGeom>
          <a:solidFill>
            <a:schemeClr val="accent1">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smtClean="0">
                <a:solidFill>
                  <a:schemeClr val="tx1"/>
                </a:solidFill>
              </a:rPr>
              <a:t>Weight of objects</a:t>
            </a:r>
            <a:endParaRPr lang="en-IN" sz="2200" dirty="0">
              <a:solidFill>
                <a:schemeClr val="tx1"/>
              </a:solidFill>
            </a:endParaRPr>
          </a:p>
        </p:txBody>
      </p:sp>
      <p:sp>
        <p:nvSpPr>
          <p:cNvPr id="43" name="Rounded Rectangular Callout 42"/>
          <p:cNvSpPr/>
          <p:nvPr/>
        </p:nvSpPr>
        <p:spPr>
          <a:xfrm>
            <a:off x="7401475" y="1396068"/>
            <a:ext cx="1965207" cy="995471"/>
          </a:xfrm>
          <a:prstGeom prst="wedgeRoundRectCallout">
            <a:avLst>
              <a:gd name="adj1" fmla="val 73002"/>
              <a:gd name="adj2" fmla="val -39980"/>
              <a:gd name="adj3" fmla="val 16667"/>
            </a:avLst>
          </a:prstGeom>
          <a:solidFill>
            <a:schemeClr val="accent1">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smtClean="0">
                <a:solidFill>
                  <a:schemeClr val="tx1"/>
                </a:solidFill>
              </a:rPr>
              <a:t>Corresponding value of each object</a:t>
            </a:r>
            <a:endParaRPr lang="en-IN" sz="2200" dirty="0">
              <a:solidFill>
                <a:schemeClr val="tx1"/>
              </a:solidFill>
            </a:endParaRPr>
          </a:p>
        </p:txBody>
      </p:sp>
      <p:sp>
        <p:nvSpPr>
          <p:cNvPr id="44" name="Rounded Rectangular Callout 43"/>
          <p:cNvSpPr/>
          <p:nvPr/>
        </p:nvSpPr>
        <p:spPr>
          <a:xfrm>
            <a:off x="7669963" y="1903838"/>
            <a:ext cx="1667774" cy="684076"/>
          </a:xfrm>
          <a:prstGeom prst="wedgeRoundRectCallout">
            <a:avLst>
              <a:gd name="adj1" fmla="val 78984"/>
              <a:gd name="adj2" fmla="val -39980"/>
              <a:gd name="adj3" fmla="val 16667"/>
            </a:avLst>
          </a:prstGeom>
          <a:solidFill>
            <a:schemeClr val="accent1">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smtClean="0">
                <a:solidFill>
                  <a:schemeClr val="tx1"/>
                </a:solidFill>
              </a:rPr>
              <a:t>Capacity of Knapsack</a:t>
            </a:r>
            <a:endParaRPr lang="en-IN" sz="2200" dirty="0">
              <a:solidFill>
                <a:schemeClr val="tx1"/>
              </a:solidFill>
            </a:endParaRPr>
          </a:p>
        </p:txBody>
      </p:sp>
      <p:sp>
        <p:nvSpPr>
          <p:cNvPr id="45" name="TextBox 44"/>
          <p:cNvSpPr txBox="1"/>
          <p:nvPr/>
        </p:nvSpPr>
        <p:spPr>
          <a:xfrm>
            <a:off x="243742" y="819517"/>
            <a:ext cx="6766560" cy="1225868"/>
          </a:xfrm>
          <a:prstGeom prst="roundRect">
            <a:avLst/>
          </a:prstGeom>
          <a:solidFill>
            <a:schemeClr val="accent1">
              <a:lumMod val="20000"/>
              <a:lumOff val="80000"/>
            </a:schemeClr>
          </a:solidFill>
        </p:spPr>
        <p:txBody>
          <a:bodyPr wrap="square" rtlCol="0">
            <a:spAutoFit/>
          </a:bodyPr>
          <a:lstStyle/>
          <a:p>
            <a:pPr marL="342900" indent="-342900" algn="just">
              <a:buFont typeface="Wingdings" panose="05000000000000000000" pitchFamily="2" charset="2"/>
              <a:buChar char="§"/>
            </a:pPr>
            <a:r>
              <a:rPr lang="en-IN" sz="2200" dirty="0" smtClean="0"/>
              <a:t>Initially solution is empty.</a:t>
            </a:r>
          </a:p>
          <a:p>
            <a:pPr marL="342900" indent="-342900" algn="just">
              <a:buFont typeface="Wingdings" panose="05000000000000000000" pitchFamily="2" charset="2"/>
              <a:buChar char="§"/>
            </a:pPr>
            <a:r>
              <a:rPr lang="en-IN" sz="2200" dirty="0" smtClean="0"/>
              <a:t>Left of the semicolon are weights of selected objects. </a:t>
            </a:r>
          </a:p>
          <a:p>
            <a:pPr marL="342900" indent="-342900" algn="just">
              <a:buFont typeface="Wingdings" panose="05000000000000000000" pitchFamily="2" charset="2"/>
              <a:buChar char="§"/>
            </a:pPr>
            <a:r>
              <a:rPr lang="en-IN" sz="2200" dirty="0" smtClean="0"/>
              <a:t>Right of the semicolon is the current total value of load. </a:t>
            </a:r>
            <a:endParaRPr lang="en-IN" sz="2200" dirty="0"/>
          </a:p>
        </p:txBody>
      </p:sp>
      <p:sp>
        <p:nvSpPr>
          <p:cNvPr id="46" name="Rectangle 45"/>
          <p:cNvSpPr/>
          <p:nvPr/>
        </p:nvSpPr>
        <p:spPr>
          <a:xfrm>
            <a:off x="3507764" y="3468150"/>
            <a:ext cx="252028" cy="252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ectangle 46"/>
          <p:cNvSpPr/>
          <p:nvPr/>
        </p:nvSpPr>
        <p:spPr>
          <a:xfrm>
            <a:off x="6735202" y="3459017"/>
            <a:ext cx="252028" cy="252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ectangle 47"/>
          <p:cNvSpPr/>
          <p:nvPr/>
        </p:nvSpPr>
        <p:spPr>
          <a:xfrm>
            <a:off x="7771045" y="4368738"/>
            <a:ext cx="252028" cy="252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Rectangle 48"/>
          <p:cNvSpPr/>
          <p:nvPr/>
        </p:nvSpPr>
        <p:spPr>
          <a:xfrm>
            <a:off x="6784485" y="4376338"/>
            <a:ext cx="252028" cy="252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49"/>
          <p:cNvSpPr/>
          <p:nvPr/>
        </p:nvSpPr>
        <p:spPr>
          <a:xfrm>
            <a:off x="5798438" y="4376338"/>
            <a:ext cx="252028" cy="252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Rectangle 50"/>
          <p:cNvSpPr/>
          <p:nvPr/>
        </p:nvSpPr>
        <p:spPr>
          <a:xfrm>
            <a:off x="4811750" y="4368393"/>
            <a:ext cx="252028" cy="252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ectangle 51"/>
          <p:cNvSpPr/>
          <p:nvPr/>
        </p:nvSpPr>
        <p:spPr>
          <a:xfrm>
            <a:off x="3884426" y="4372839"/>
            <a:ext cx="252028" cy="252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Rectangle 52"/>
          <p:cNvSpPr/>
          <p:nvPr/>
        </p:nvSpPr>
        <p:spPr>
          <a:xfrm>
            <a:off x="3035218" y="4374993"/>
            <a:ext cx="252028" cy="252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ectangle 53"/>
          <p:cNvSpPr/>
          <p:nvPr/>
        </p:nvSpPr>
        <p:spPr>
          <a:xfrm>
            <a:off x="2166504" y="4377799"/>
            <a:ext cx="252028" cy="252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Rectangle 54"/>
          <p:cNvSpPr/>
          <p:nvPr/>
        </p:nvSpPr>
        <p:spPr>
          <a:xfrm>
            <a:off x="1160782" y="5310007"/>
            <a:ext cx="252028" cy="252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Rectangle 55"/>
          <p:cNvSpPr/>
          <p:nvPr/>
        </p:nvSpPr>
        <p:spPr>
          <a:xfrm>
            <a:off x="2278888" y="5299331"/>
            <a:ext cx="252028" cy="252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Rectangle 56"/>
          <p:cNvSpPr/>
          <p:nvPr/>
        </p:nvSpPr>
        <p:spPr>
          <a:xfrm>
            <a:off x="3455590" y="5303141"/>
            <a:ext cx="252028" cy="252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Rectangle 57"/>
          <p:cNvSpPr/>
          <p:nvPr/>
        </p:nvSpPr>
        <p:spPr>
          <a:xfrm>
            <a:off x="4621250" y="5318291"/>
            <a:ext cx="252028" cy="252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ectangle 58"/>
          <p:cNvSpPr/>
          <p:nvPr/>
        </p:nvSpPr>
        <p:spPr>
          <a:xfrm>
            <a:off x="1423796" y="5974180"/>
            <a:ext cx="252028" cy="252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TextBox 59"/>
          <p:cNvSpPr txBox="1"/>
          <p:nvPr/>
        </p:nvSpPr>
        <p:spPr>
          <a:xfrm>
            <a:off x="532607" y="2330064"/>
            <a:ext cx="2286000" cy="851297"/>
          </a:xfrm>
          <a:prstGeom prst="roundRect">
            <a:avLst/>
          </a:prstGeom>
          <a:solidFill>
            <a:schemeClr val="accent1">
              <a:lumMod val="20000"/>
              <a:lumOff val="80000"/>
            </a:schemeClr>
          </a:solidFill>
        </p:spPr>
        <p:txBody>
          <a:bodyPr wrap="square" rtlCol="0">
            <a:spAutoFit/>
          </a:bodyPr>
          <a:lstStyle/>
          <a:p>
            <a:pPr algn="just"/>
            <a:r>
              <a:rPr lang="en-IN" sz="2200" dirty="0" smtClean="0">
                <a:solidFill>
                  <a:srgbClr val="C00000"/>
                </a:solidFill>
              </a:rPr>
              <a:t>Now, apply depth first search</a:t>
            </a:r>
            <a:endParaRPr lang="en-IN" sz="2200" dirty="0">
              <a:solidFill>
                <a:srgbClr val="C00000"/>
              </a:solidFill>
            </a:endParaRPr>
          </a:p>
        </p:txBody>
      </p:sp>
      <p:sp>
        <p:nvSpPr>
          <p:cNvPr id="61" name="Freeform 60"/>
          <p:cNvSpPr/>
          <p:nvPr/>
        </p:nvSpPr>
        <p:spPr>
          <a:xfrm>
            <a:off x="670564" y="2720698"/>
            <a:ext cx="4013200" cy="3149600"/>
          </a:xfrm>
          <a:custGeom>
            <a:avLst/>
            <a:gdLst>
              <a:gd name="connsiteX0" fmla="*/ 5080 w 4013200"/>
              <a:gd name="connsiteY0" fmla="*/ 3149600 h 3149600"/>
              <a:gd name="connsiteX1" fmla="*/ 0 w 4013200"/>
              <a:gd name="connsiteY1" fmla="*/ 2407920 h 3149600"/>
              <a:gd name="connsiteX2" fmla="*/ 812800 w 4013200"/>
              <a:gd name="connsiteY2" fmla="*/ 1854200 h 3149600"/>
              <a:gd name="connsiteX3" fmla="*/ 812800 w 4013200"/>
              <a:gd name="connsiteY3" fmla="*/ 1473200 h 3149600"/>
              <a:gd name="connsiteX4" fmla="*/ 2255520 w 4013200"/>
              <a:gd name="connsiteY4" fmla="*/ 904240 h 3149600"/>
              <a:gd name="connsiteX5" fmla="*/ 2245360 w 4013200"/>
              <a:gd name="connsiteY5" fmla="*/ 553720 h 3149600"/>
              <a:gd name="connsiteX6" fmla="*/ 4013200 w 4013200"/>
              <a:gd name="connsiteY6" fmla="*/ 0 h 314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13200" h="3149600">
                <a:moveTo>
                  <a:pt x="5080" y="3149600"/>
                </a:moveTo>
                <a:cubicBezTo>
                  <a:pt x="3387" y="2902373"/>
                  <a:pt x="1693" y="2655147"/>
                  <a:pt x="0" y="2407920"/>
                </a:cubicBezTo>
                <a:lnTo>
                  <a:pt x="812800" y="1854200"/>
                </a:lnTo>
                <a:lnTo>
                  <a:pt x="812800" y="1473200"/>
                </a:lnTo>
                <a:lnTo>
                  <a:pt x="2255520" y="904240"/>
                </a:lnTo>
                <a:lnTo>
                  <a:pt x="2245360" y="553720"/>
                </a:lnTo>
                <a:lnTo>
                  <a:pt x="4013200" y="0"/>
                </a:ln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TextBox 61"/>
          <p:cNvSpPr txBox="1"/>
          <p:nvPr/>
        </p:nvSpPr>
        <p:spPr>
          <a:xfrm>
            <a:off x="6804840" y="5265062"/>
            <a:ext cx="5239114" cy="510778"/>
          </a:xfrm>
          <a:prstGeom prst="roundRect">
            <a:avLst/>
          </a:prstGeom>
          <a:solidFill>
            <a:schemeClr val="accent2">
              <a:lumMod val="20000"/>
              <a:lumOff val="80000"/>
            </a:schemeClr>
          </a:solidFill>
        </p:spPr>
        <p:txBody>
          <a:bodyPr wrap="square" rtlCol="0">
            <a:spAutoFit/>
          </a:bodyPr>
          <a:lstStyle/>
          <a:p>
            <a:pPr algn="just"/>
            <a:r>
              <a:rPr lang="en-IN" sz="2400" dirty="0" smtClean="0">
                <a:solidFill>
                  <a:srgbClr val="AD1457"/>
                </a:solidFill>
              </a:rPr>
              <a:t>Store solution if optimal solution is found</a:t>
            </a:r>
            <a:endParaRPr lang="en-IN" sz="2400" dirty="0">
              <a:solidFill>
                <a:srgbClr val="AD1457"/>
              </a:solidFill>
            </a:endParaRPr>
          </a:p>
        </p:txBody>
      </p:sp>
      <p:sp>
        <p:nvSpPr>
          <p:cNvPr id="63" name="Freeform 62"/>
          <p:cNvSpPr/>
          <p:nvPr/>
        </p:nvSpPr>
        <p:spPr>
          <a:xfrm>
            <a:off x="1481332" y="4569818"/>
            <a:ext cx="408432" cy="624840"/>
          </a:xfrm>
          <a:custGeom>
            <a:avLst/>
            <a:gdLst>
              <a:gd name="connsiteX0" fmla="*/ 0 w 408432"/>
              <a:gd name="connsiteY0" fmla="*/ 0 h 624840"/>
              <a:gd name="connsiteX1" fmla="*/ 405384 w 408432"/>
              <a:gd name="connsiteY1" fmla="*/ 460248 h 624840"/>
              <a:gd name="connsiteX2" fmla="*/ 408432 w 408432"/>
              <a:gd name="connsiteY2" fmla="*/ 624840 h 624840"/>
            </a:gdLst>
            <a:ahLst/>
            <a:cxnLst>
              <a:cxn ang="0">
                <a:pos x="connsiteX0" y="connsiteY0"/>
              </a:cxn>
              <a:cxn ang="0">
                <a:pos x="connsiteX1" y="connsiteY1"/>
              </a:cxn>
              <a:cxn ang="0">
                <a:pos x="connsiteX2" y="connsiteY2"/>
              </a:cxn>
            </a:cxnLst>
            <a:rect l="l" t="t" r="r" b="b"/>
            <a:pathLst>
              <a:path w="408432" h="624840">
                <a:moveTo>
                  <a:pt x="0" y="0"/>
                </a:moveTo>
                <a:lnTo>
                  <a:pt x="405384" y="460248"/>
                </a:lnTo>
                <a:lnTo>
                  <a:pt x="408432" y="624840"/>
                </a:ln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Freeform 63"/>
          <p:cNvSpPr/>
          <p:nvPr/>
        </p:nvSpPr>
        <p:spPr>
          <a:xfrm>
            <a:off x="1498604" y="4590138"/>
            <a:ext cx="1407160" cy="584200"/>
          </a:xfrm>
          <a:custGeom>
            <a:avLst/>
            <a:gdLst>
              <a:gd name="connsiteX0" fmla="*/ 1407160 w 1407160"/>
              <a:gd name="connsiteY0" fmla="*/ 584200 h 584200"/>
              <a:gd name="connsiteX1" fmla="*/ 802640 w 1407160"/>
              <a:gd name="connsiteY1" fmla="*/ 208280 h 584200"/>
              <a:gd name="connsiteX2" fmla="*/ 50800 w 1407160"/>
              <a:gd name="connsiteY2" fmla="*/ 208280 h 584200"/>
              <a:gd name="connsiteX3" fmla="*/ 0 w 1407160"/>
              <a:gd name="connsiteY3" fmla="*/ 0 h 584200"/>
            </a:gdLst>
            <a:ahLst/>
            <a:cxnLst>
              <a:cxn ang="0">
                <a:pos x="connsiteX0" y="connsiteY0"/>
              </a:cxn>
              <a:cxn ang="0">
                <a:pos x="connsiteX1" y="connsiteY1"/>
              </a:cxn>
              <a:cxn ang="0">
                <a:pos x="connsiteX2" y="connsiteY2"/>
              </a:cxn>
              <a:cxn ang="0">
                <a:pos x="connsiteX3" y="connsiteY3"/>
              </a:cxn>
            </a:cxnLst>
            <a:rect l="l" t="t" r="r" b="b"/>
            <a:pathLst>
              <a:path w="1407160" h="584200">
                <a:moveTo>
                  <a:pt x="1407160" y="584200"/>
                </a:moveTo>
                <a:lnTo>
                  <a:pt x="802640" y="208280"/>
                </a:lnTo>
                <a:lnTo>
                  <a:pt x="50800" y="208280"/>
                </a:lnTo>
                <a:lnTo>
                  <a:pt x="0" y="0"/>
                </a:ln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Freeform 64"/>
          <p:cNvSpPr/>
          <p:nvPr/>
        </p:nvSpPr>
        <p:spPr>
          <a:xfrm>
            <a:off x="5725164" y="2824838"/>
            <a:ext cx="2004060" cy="1442720"/>
          </a:xfrm>
          <a:custGeom>
            <a:avLst/>
            <a:gdLst>
              <a:gd name="connsiteX0" fmla="*/ 0 w 2004060"/>
              <a:gd name="connsiteY0" fmla="*/ 0 h 1442720"/>
              <a:gd name="connsiteX1" fmla="*/ 1391920 w 2004060"/>
              <a:gd name="connsiteY1" fmla="*/ 538480 h 1442720"/>
              <a:gd name="connsiteX2" fmla="*/ 1397000 w 2004060"/>
              <a:gd name="connsiteY2" fmla="*/ 929640 h 1442720"/>
              <a:gd name="connsiteX3" fmla="*/ 2004060 w 2004060"/>
              <a:gd name="connsiteY3" fmla="*/ 1442720 h 1442720"/>
            </a:gdLst>
            <a:ahLst/>
            <a:cxnLst>
              <a:cxn ang="0">
                <a:pos x="connsiteX0" y="connsiteY0"/>
              </a:cxn>
              <a:cxn ang="0">
                <a:pos x="connsiteX1" y="connsiteY1"/>
              </a:cxn>
              <a:cxn ang="0">
                <a:pos x="connsiteX2" y="connsiteY2"/>
              </a:cxn>
              <a:cxn ang="0">
                <a:pos x="connsiteX3" y="connsiteY3"/>
              </a:cxn>
            </a:cxnLst>
            <a:rect l="l" t="t" r="r" b="b"/>
            <a:pathLst>
              <a:path w="2004060" h="1442720">
                <a:moveTo>
                  <a:pt x="0" y="0"/>
                </a:moveTo>
                <a:lnTo>
                  <a:pt x="1391920" y="538480"/>
                </a:lnTo>
                <a:cubicBezTo>
                  <a:pt x="1393613" y="668867"/>
                  <a:pt x="1395307" y="799253"/>
                  <a:pt x="1397000" y="929640"/>
                </a:cubicBezTo>
                <a:lnTo>
                  <a:pt x="2004060" y="1442720"/>
                </a:lnTo>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TextBox 65"/>
          <p:cNvSpPr txBox="1"/>
          <p:nvPr/>
        </p:nvSpPr>
        <p:spPr>
          <a:xfrm>
            <a:off x="7225400" y="4333492"/>
            <a:ext cx="896112" cy="347472"/>
          </a:xfrm>
          <a:prstGeom prst="rect">
            <a:avLst/>
          </a:prstGeom>
          <a:solidFill>
            <a:srgbClr val="FF0000">
              <a:alpha val="30000"/>
            </a:srgbClr>
          </a:solidFill>
        </p:spPr>
        <p:txBody>
          <a:bodyPr wrap="square" rtlCol="0">
            <a:spAutoFit/>
          </a:bodyPr>
          <a:lstStyle/>
          <a:p>
            <a:endParaRPr lang="en-US" dirty="0"/>
          </a:p>
        </p:txBody>
      </p:sp>
    </p:spTree>
    <p:extLst>
      <p:ext uri="{BB962C8B-B14F-4D97-AF65-F5344CB8AC3E}">
        <p14:creationId xmlns:p14="http://schemas.microsoft.com/office/powerpoint/2010/main" val="323506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42"/>
                                        </p:tgtEl>
                                        <p:attrNameLst>
                                          <p:attrName>style.visibility</p:attrName>
                                        </p:attrNameLst>
                                      </p:cBhvr>
                                      <p:to>
                                        <p:strVal val="hidden"/>
                                      </p:to>
                                    </p:set>
                                  </p:childTnLst>
                                </p:cTn>
                              </p:par>
                              <p:par>
                                <p:cTn id="20" presetID="10" presetClass="entr" presetSubtype="0"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43"/>
                                        </p:tgtEl>
                                        <p:attrNameLst>
                                          <p:attrName>style.visibility</p:attrName>
                                        </p:attrNameLst>
                                      </p:cBhvr>
                                      <p:to>
                                        <p:strVal val="hidden"/>
                                      </p:to>
                                    </p:set>
                                  </p:childTnLst>
                                </p:cTn>
                              </p:par>
                              <p:par>
                                <p:cTn id="27" presetID="10"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fade">
                                      <p:cBhvr>
                                        <p:cTn id="29" dur="500"/>
                                        <p:tgtEl>
                                          <p:spTgt spid="4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44"/>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5">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5">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5">
                                            <p:txEl>
                                              <p:pRg st="2" end="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up)">
                                      <p:cBhvr>
                                        <p:cTn id="57" dur="500"/>
                                        <p:tgtEl>
                                          <p:spTgt spid="25"/>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wipe(up)">
                                      <p:cBhvr>
                                        <p:cTn id="60" dur="5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0" nodeType="clickEffect">
                                  <p:stCondLst>
                                    <p:cond delay="0"/>
                                  </p:stCondLst>
                                  <p:childTnLst>
                                    <p:set>
                                      <p:cBhvr>
                                        <p:cTn id="64" dur="1" fill="hold">
                                          <p:stCondLst>
                                            <p:cond delay="0"/>
                                          </p:stCondLst>
                                        </p:cTn>
                                        <p:tgtEl>
                                          <p:spTgt spid="46"/>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wipe(up)">
                                      <p:cBhvr>
                                        <p:cTn id="69" dur="500"/>
                                        <p:tgtEl>
                                          <p:spTgt spid="29"/>
                                        </p:tgtEl>
                                      </p:cBhvr>
                                    </p:animEffect>
                                  </p:childTnLst>
                                </p:cTn>
                              </p:par>
                              <p:par>
                                <p:cTn id="70" presetID="22" presetClass="entr" presetSubtype="1" fill="hold" grpId="0" nodeType="with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wipe(up)">
                                      <p:cBhvr>
                                        <p:cTn id="72" dur="500"/>
                                        <p:tgtEl>
                                          <p:spTgt spid="13"/>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0" nodeType="clickEffect">
                                  <p:stCondLst>
                                    <p:cond delay="0"/>
                                  </p:stCondLst>
                                  <p:childTnLst>
                                    <p:set>
                                      <p:cBhvr>
                                        <p:cTn id="76" dur="1" fill="hold">
                                          <p:stCondLst>
                                            <p:cond delay="0"/>
                                          </p:stCondLst>
                                        </p:cTn>
                                        <p:tgtEl>
                                          <p:spTgt spid="54"/>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nodeType="click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wipe(up)">
                                      <p:cBhvr>
                                        <p:cTn id="81" dur="500"/>
                                        <p:tgtEl>
                                          <p:spTgt spid="30"/>
                                        </p:tgtEl>
                                      </p:cBhvr>
                                    </p:animEffect>
                                  </p:childTnLst>
                                </p:cTn>
                              </p:par>
                              <p:par>
                                <p:cTn id="82" presetID="22" presetClass="entr" presetSubtype="1" fill="hold" grpId="0" nodeType="withEffect">
                                  <p:stCondLst>
                                    <p:cond delay="0"/>
                                  </p:stCondLst>
                                  <p:childTnLst>
                                    <p:set>
                                      <p:cBhvr>
                                        <p:cTn id="83" dur="1" fill="hold">
                                          <p:stCondLst>
                                            <p:cond delay="0"/>
                                          </p:stCondLst>
                                        </p:cTn>
                                        <p:tgtEl>
                                          <p:spTgt spid="14"/>
                                        </p:tgtEl>
                                        <p:attrNameLst>
                                          <p:attrName>style.visibility</p:attrName>
                                        </p:attrNameLst>
                                      </p:cBhvr>
                                      <p:to>
                                        <p:strVal val="visible"/>
                                      </p:to>
                                    </p:set>
                                    <p:animEffect transition="in" filter="wipe(up)">
                                      <p:cBhvr>
                                        <p:cTn id="84" dur="500"/>
                                        <p:tgtEl>
                                          <p:spTgt spid="14"/>
                                        </p:tgtEl>
                                      </p:cBhvr>
                                    </p:animEffec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0" nodeType="clickEffect">
                                  <p:stCondLst>
                                    <p:cond delay="0"/>
                                  </p:stCondLst>
                                  <p:childTnLst>
                                    <p:set>
                                      <p:cBhvr>
                                        <p:cTn id="88" dur="1" fill="hold">
                                          <p:stCondLst>
                                            <p:cond delay="0"/>
                                          </p:stCondLst>
                                        </p:cTn>
                                        <p:tgtEl>
                                          <p:spTgt spid="53"/>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22" presetClass="entr" presetSubtype="1" fill="hold" nodeType="clickEffect">
                                  <p:stCondLst>
                                    <p:cond delay="0"/>
                                  </p:stCondLst>
                                  <p:childTnLst>
                                    <p:set>
                                      <p:cBhvr>
                                        <p:cTn id="92" dur="1" fill="hold">
                                          <p:stCondLst>
                                            <p:cond delay="0"/>
                                          </p:stCondLst>
                                        </p:cTn>
                                        <p:tgtEl>
                                          <p:spTgt spid="31"/>
                                        </p:tgtEl>
                                        <p:attrNameLst>
                                          <p:attrName>style.visibility</p:attrName>
                                        </p:attrNameLst>
                                      </p:cBhvr>
                                      <p:to>
                                        <p:strVal val="visible"/>
                                      </p:to>
                                    </p:set>
                                    <p:animEffect transition="in" filter="wipe(up)">
                                      <p:cBhvr>
                                        <p:cTn id="93" dur="500"/>
                                        <p:tgtEl>
                                          <p:spTgt spid="31"/>
                                        </p:tgtEl>
                                      </p:cBhvr>
                                    </p:animEffect>
                                  </p:childTnLst>
                                </p:cTn>
                              </p:par>
                              <p:par>
                                <p:cTn id="94" presetID="22" presetClass="entr" presetSubtype="1" fill="hold" grpId="0" nodeType="withEffect">
                                  <p:stCondLst>
                                    <p:cond delay="0"/>
                                  </p:stCondLst>
                                  <p:childTnLst>
                                    <p:set>
                                      <p:cBhvr>
                                        <p:cTn id="95" dur="1" fill="hold">
                                          <p:stCondLst>
                                            <p:cond delay="0"/>
                                          </p:stCondLst>
                                        </p:cTn>
                                        <p:tgtEl>
                                          <p:spTgt spid="15"/>
                                        </p:tgtEl>
                                        <p:attrNameLst>
                                          <p:attrName>style.visibility</p:attrName>
                                        </p:attrNameLst>
                                      </p:cBhvr>
                                      <p:to>
                                        <p:strVal val="visible"/>
                                      </p:to>
                                    </p:set>
                                    <p:animEffect transition="in" filter="wipe(up)">
                                      <p:cBhvr>
                                        <p:cTn id="96" dur="500"/>
                                        <p:tgtEl>
                                          <p:spTgt spid="15"/>
                                        </p:tgtEl>
                                      </p:cBhvr>
                                    </p:animEffec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grpId="0" nodeType="clickEffect">
                                  <p:stCondLst>
                                    <p:cond delay="0"/>
                                  </p:stCondLst>
                                  <p:childTnLst>
                                    <p:set>
                                      <p:cBhvr>
                                        <p:cTn id="100" dur="1" fill="hold">
                                          <p:stCondLst>
                                            <p:cond delay="0"/>
                                          </p:stCondLst>
                                        </p:cTn>
                                        <p:tgtEl>
                                          <p:spTgt spid="52"/>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22" presetClass="entr" presetSubtype="1" fill="hold" nodeType="clickEffect">
                                  <p:stCondLst>
                                    <p:cond delay="0"/>
                                  </p:stCondLst>
                                  <p:childTnLst>
                                    <p:set>
                                      <p:cBhvr>
                                        <p:cTn id="104" dur="1" fill="hold">
                                          <p:stCondLst>
                                            <p:cond delay="0"/>
                                          </p:stCondLst>
                                        </p:cTn>
                                        <p:tgtEl>
                                          <p:spTgt spid="32"/>
                                        </p:tgtEl>
                                        <p:attrNameLst>
                                          <p:attrName>style.visibility</p:attrName>
                                        </p:attrNameLst>
                                      </p:cBhvr>
                                      <p:to>
                                        <p:strVal val="visible"/>
                                      </p:to>
                                    </p:set>
                                    <p:animEffect transition="in" filter="wipe(up)">
                                      <p:cBhvr>
                                        <p:cTn id="105" dur="500"/>
                                        <p:tgtEl>
                                          <p:spTgt spid="32"/>
                                        </p:tgtEl>
                                      </p:cBhvr>
                                    </p:animEffect>
                                  </p:childTnLst>
                                </p:cTn>
                              </p:par>
                              <p:par>
                                <p:cTn id="106" presetID="22" presetClass="entr" presetSubtype="1" fill="hold" grpId="0" nodeType="withEffect">
                                  <p:stCondLst>
                                    <p:cond delay="0"/>
                                  </p:stCondLst>
                                  <p:childTnLst>
                                    <p:set>
                                      <p:cBhvr>
                                        <p:cTn id="107" dur="1" fill="hold">
                                          <p:stCondLst>
                                            <p:cond delay="0"/>
                                          </p:stCondLst>
                                        </p:cTn>
                                        <p:tgtEl>
                                          <p:spTgt spid="16"/>
                                        </p:tgtEl>
                                        <p:attrNameLst>
                                          <p:attrName>style.visibility</p:attrName>
                                        </p:attrNameLst>
                                      </p:cBhvr>
                                      <p:to>
                                        <p:strVal val="visible"/>
                                      </p:to>
                                    </p:set>
                                    <p:animEffect transition="in" filter="wipe(up)">
                                      <p:cBhvr>
                                        <p:cTn id="108" dur="500"/>
                                        <p:tgtEl>
                                          <p:spTgt spid="16"/>
                                        </p:tgtEl>
                                      </p:cBhvr>
                                    </p:animEffect>
                                  </p:childTnLst>
                                </p:cTn>
                              </p:par>
                            </p:childTnLst>
                          </p:cTn>
                        </p:par>
                      </p:childTnLst>
                    </p:cTn>
                  </p:par>
                  <p:par>
                    <p:cTn id="109" fill="hold">
                      <p:stCondLst>
                        <p:cond delay="indefinite"/>
                      </p:stCondLst>
                      <p:childTnLst>
                        <p:par>
                          <p:cTn id="110" fill="hold">
                            <p:stCondLst>
                              <p:cond delay="0"/>
                            </p:stCondLst>
                            <p:childTnLst>
                              <p:par>
                                <p:cTn id="111" presetID="1" presetClass="exit" presetSubtype="0" fill="hold" grpId="0" nodeType="clickEffect">
                                  <p:stCondLst>
                                    <p:cond delay="0"/>
                                  </p:stCondLst>
                                  <p:childTnLst>
                                    <p:set>
                                      <p:cBhvr>
                                        <p:cTn id="112" dur="1" fill="hold">
                                          <p:stCondLst>
                                            <p:cond delay="0"/>
                                          </p:stCondLst>
                                        </p:cTn>
                                        <p:tgtEl>
                                          <p:spTgt spid="51"/>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22" presetClass="entr" presetSubtype="1" fill="hold" nodeType="clickEffect">
                                  <p:stCondLst>
                                    <p:cond delay="0"/>
                                  </p:stCondLst>
                                  <p:childTnLst>
                                    <p:set>
                                      <p:cBhvr>
                                        <p:cTn id="116" dur="1" fill="hold">
                                          <p:stCondLst>
                                            <p:cond delay="0"/>
                                          </p:stCondLst>
                                        </p:cTn>
                                        <p:tgtEl>
                                          <p:spTgt spid="37"/>
                                        </p:tgtEl>
                                        <p:attrNameLst>
                                          <p:attrName>style.visibility</p:attrName>
                                        </p:attrNameLst>
                                      </p:cBhvr>
                                      <p:to>
                                        <p:strVal val="visible"/>
                                      </p:to>
                                    </p:set>
                                    <p:animEffect transition="in" filter="wipe(up)">
                                      <p:cBhvr>
                                        <p:cTn id="117" dur="500"/>
                                        <p:tgtEl>
                                          <p:spTgt spid="37"/>
                                        </p:tgtEl>
                                      </p:cBhvr>
                                    </p:animEffect>
                                  </p:childTnLst>
                                </p:cTn>
                              </p:par>
                              <p:par>
                                <p:cTn id="118" presetID="22" presetClass="entr" presetSubtype="1" fill="hold" grpId="0" nodeType="withEffect">
                                  <p:stCondLst>
                                    <p:cond delay="0"/>
                                  </p:stCondLst>
                                  <p:childTnLst>
                                    <p:set>
                                      <p:cBhvr>
                                        <p:cTn id="119" dur="1" fill="hold">
                                          <p:stCondLst>
                                            <p:cond delay="0"/>
                                          </p:stCondLst>
                                        </p:cTn>
                                        <p:tgtEl>
                                          <p:spTgt spid="9"/>
                                        </p:tgtEl>
                                        <p:attrNameLst>
                                          <p:attrName>style.visibility</p:attrName>
                                        </p:attrNameLst>
                                      </p:cBhvr>
                                      <p:to>
                                        <p:strVal val="visible"/>
                                      </p:to>
                                    </p:set>
                                    <p:animEffect transition="in" filter="wipe(up)">
                                      <p:cBhvr>
                                        <p:cTn id="120" dur="500"/>
                                        <p:tgtEl>
                                          <p:spTgt spid="9"/>
                                        </p:tgtEl>
                                      </p:cBhvr>
                                    </p:animEffect>
                                  </p:childTnLst>
                                </p:cTn>
                              </p:par>
                            </p:childTnLst>
                          </p:cTn>
                        </p:par>
                      </p:childTnLst>
                    </p:cTn>
                  </p:par>
                  <p:par>
                    <p:cTn id="121" fill="hold">
                      <p:stCondLst>
                        <p:cond delay="indefinite"/>
                      </p:stCondLst>
                      <p:childTnLst>
                        <p:par>
                          <p:cTn id="122" fill="hold">
                            <p:stCondLst>
                              <p:cond delay="0"/>
                            </p:stCondLst>
                            <p:childTnLst>
                              <p:par>
                                <p:cTn id="123" presetID="1" presetClass="exit" presetSubtype="0" fill="hold" grpId="0" nodeType="clickEffect">
                                  <p:stCondLst>
                                    <p:cond delay="0"/>
                                  </p:stCondLst>
                                  <p:childTnLst>
                                    <p:set>
                                      <p:cBhvr>
                                        <p:cTn id="124" dur="1" fill="hold">
                                          <p:stCondLst>
                                            <p:cond delay="0"/>
                                          </p:stCondLst>
                                        </p:cTn>
                                        <p:tgtEl>
                                          <p:spTgt spid="55"/>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ID="22" presetClass="entr" presetSubtype="1" fill="hold" nodeType="clickEffect">
                                  <p:stCondLst>
                                    <p:cond delay="0"/>
                                  </p:stCondLst>
                                  <p:childTnLst>
                                    <p:set>
                                      <p:cBhvr>
                                        <p:cTn id="128" dur="1" fill="hold">
                                          <p:stCondLst>
                                            <p:cond delay="0"/>
                                          </p:stCondLst>
                                        </p:cTn>
                                        <p:tgtEl>
                                          <p:spTgt spid="39"/>
                                        </p:tgtEl>
                                        <p:attrNameLst>
                                          <p:attrName>style.visibility</p:attrName>
                                        </p:attrNameLst>
                                      </p:cBhvr>
                                      <p:to>
                                        <p:strVal val="visible"/>
                                      </p:to>
                                    </p:set>
                                    <p:animEffect transition="in" filter="wipe(up)">
                                      <p:cBhvr>
                                        <p:cTn id="129" dur="500"/>
                                        <p:tgtEl>
                                          <p:spTgt spid="39"/>
                                        </p:tgtEl>
                                      </p:cBhvr>
                                    </p:animEffect>
                                  </p:childTnLst>
                                </p:cTn>
                              </p:par>
                              <p:par>
                                <p:cTn id="130" presetID="22" presetClass="entr" presetSubtype="1" fill="hold" grpId="0" nodeType="withEffect">
                                  <p:stCondLst>
                                    <p:cond delay="0"/>
                                  </p:stCondLst>
                                  <p:childTnLst>
                                    <p:set>
                                      <p:cBhvr>
                                        <p:cTn id="131" dur="1" fill="hold">
                                          <p:stCondLst>
                                            <p:cond delay="0"/>
                                          </p:stCondLst>
                                        </p:cTn>
                                        <p:tgtEl>
                                          <p:spTgt spid="10"/>
                                        </p:tgtEl>
                                        <p:attrNameLst>
                                          <p:attrName>style.visibility</p:attrName>
                                        </p:attrNameLst>
                                      </p:cBhvr>
                                      <p:to>
                                        <p:strVal val="visible"/>
                                      </p:to>
                                    </p:set>
                                    <p:animEffect transition="in" filter="wipe(up)">
                                      <p:cBhvr>
                                        <p:cTn id="132" dur="500"/>
                                        <p:tgtEl>
                                          <p:spTgt spid="10"/>
                                        </p:tgtEl>
                                      </p:cBhvr>
                                    </p:animEffect>
                                  </p:childTnLst>
                                </p:cTn>
                              </p:par>
                            </p:childTnLst>
                          </p:cTn>
                        </p:par>
                      </p:childTnLst>
                    </p:cTn>
                  </p:par>
                  <p:par>
                    <p:cTn id="133" fill="hold">
                      <p:stCondLst>
                        <p:cond delay="indefinite"/>
                      </p:stCondLst>
                      <p:childTnLst>
                        <p:par>
                          <p:cTn id="134" fill="hold">
                            <p:stCondLst>
                              <p:cond delay="0"/>
                            </p:stCondLst>
                            <p:childTnLst>
                              <p:par>
                                <p:cTn id="135" presetID="1" presetClass="exit" presetSubtype="0" fill="hold" grpId="0" nodeType="clickEffect">
                                  <p:stCondLst>
                                    <p:cond delay="0"/>
                                  </p:stCondLst>
                                  <p:childTnLst>
                                    <p:set>
                                      <p:cBhvr>
                                        <p:cTn id="136" dur="1" fill="hold">
                                          <p:stCondLst>
                                            <p:cond delay="0"/>
                                          </p:stCondLst>
                                        </p:cTn>
                                        <p:tgtEl>
                                          <p:spTgt spid="56"/>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22" presetClass="entr" presetSubtype="1" fill="hold" nodeType="clickEffect">
                                  <p:stCondLst>
                                    <p:cond delay="0"/>
                                  </p:stCondLst>
                                  <p:childTnLst>
                                    <p:set>
                                      <p:cBhvr>
                                        <p:cTn id="140" dur="1" fill="hold">
                                          <p:stCondLst>
                                            <p:cond delay="0"/>
                                          </p:stCondLst>
                                        </p:cTn>
                                        <p:tgtEl>
                                          <p:spTgt spid="38"/>
                                        </p:tgtEl>
                                        <p:attrNameLst>
                                          <p:attrName>style.visibility</p:attrName>
                                        </p:attrNameLst>
                                      </p:cBhvr>
                                      <p:to>
                                        <p:strVal val="visible"/>
                                      </p:to>
                                    </p:set>
                                    <p:animEffect transition="in" filter="wipe(up)">
                                      <p:cBhvr>
                                        <p:cTn id="141" dur="500"/>
                                        <p:tgtEl>
                                          <p:spTgt spid="38"/>
                                        </p:tgtEl>
                                      </p:cBhvr>
                                    </p:animEffect>
                                  </p:childTnLst>
                                </p:cTn>
                              </p:par>
                              <p:par>
                                <p:cTn id="142" presetID="22" presetClass="entr" presetSubtype="1" fill="hold" grpId="0" nodeType="withEffect">
                                  <p:stCondLst>
                                    <p:cond delay="0"/>
                                  </p:stCondLst>
                                  <p:childTnLst>
                                    <p:set>
                                      <p:cBhvr>
                                        <p:cTn id="143" dur="1" fill="hold">
                                          <p:stCondLst>
                                            <p:cond delay="0"/>
                                          </p:stCondLst>
                                        </p:cTn>
                                        <p:tgtEl>
                                          <p:spTgt spid="11"/>
                                        </p:tgtEl>
                                        <p:attrNameLst>
                                          <p:attrName>style.visibility</p:attrName>
                                        </p:attrNameLst>
                                      </p:cBhvr>
                                      <p:to>
                                        <p:strVal val="visible"/>
                                      </p:to>
                                    </p:set>
                                    <p:animEffect transition="in" filter="wipe(up)">
                                      <p:cBhvr>
                                        <p:cTn id="144" dur="500"/>
                                        <p:tgtEl>
                                          <p:spTgt spid="11"/>
                                        </p:tgtEl>
                                      </p:cBhvr>
                                    </p:animEffect>
                                  </p:childTnLst>
                                </p:cTn>
                              </p:par>
                            </p:childTnLst>
                          </p:cTn>
                        </p:par>
                      </p:childTnLst>
                    </p:cTn>
                  </p:par>
                  <p:par>
                    <p:cTn id="145" fill="hold">
                      <p:stCondLst>
                        <p:cond delay="indefinite"/>
                      </p:stCondLst>
                      <p:childTnLst>
                        <p:par>
                          <p:cTn id="146" fill="hold">
                            <p:stCondLst>
                              <p:cond delay="0"/>
                            </p:stCondLst>
                            <p:childTnLst>
                              <p:par>
                                <p:cTn id="147" presetID="1" presetClass="exit" presetSubtype="0" fill="hold" grpId="0" nodeType="clickEffect">
                                  <p:stCondLst>
                                    <p:cond delay="0"/>
                                  </p:stCondLst>
                                  <p:childTnLst>
                                    <p:set>
                                      <p:cBhvr>
                                        <p:cTn id="148" dur="1" fill="hold">
                                          <p:stCondLst>
                                            <p:cond delay="0"/>
                                          </p:stCondLst>
                                        </p:cTn>
                                        <p:tgtEl>
                                          <p:spTgt spid="57"/>
                                        </p:tgtEl>
                                        <p:attrNameLst>
                                          <p:attrName>style.visibility</p:attrName>
                                        </p:attrNameLst>
                                      </p:cBhvr>
                                      <p:to>
                                        <p:strVal val="hidden"/>
                                      </p:to>
                                    </p:set>
                                  </p:childTnLst>
                                </p:cTn>
                              </p:par>
                            </p:childTnLst>
                          </p:cTn>
                        </p:par>
                      </p:childTnLst>
                    </p:cTn>
                  </p:par>
                  <p:par>
                    <p:cTn id="149" fill="hold">
                      <p:stCondLst>
                        <p:cond delay="indefinite"/>
                      </p:stCondLst>
                      <p:childTnLst>
                        <p:par>
                          <p:cTn id="150" fill="hold">
                            <p:stCondLst>
                              <p:cond delay="0"/>
                            </p:stCondLst>
                            <p:childTnLst>
                              <p:par>
                                <p:cTn id="151" presetID="22" presetClass="entr" presetSubtype="1" fill="hold" nodeType="clickEffect">
                                  <p:stCondLst>
                                    <p:cond delay="0"/>
                                  </p:stCondLst>
                                  <p:childTnLst>
                                    <p:set>
                                      <p:cBhvr>
                                        <p:cTn id="152" dur="1" fill="hold">
                                          <p:stCondLst>
                                            <p:cond delay="0"/>
                                          </p:stCondLst>
                                        </p:cTn>
                                        <p:tgtEl>
                                          <p:spTgt spid="40"/>
                                        </p:tgtEl>
                                        <p:attrNameLst>
                                          <p:attrName>style.visibility</p:attrName>
                                        </p:attrNameLst>
                                      </p:cBhvr>
                                      <p:to>
                                        <p:strVal val="visible"/>
                                      </p:to>
                                    </p:set>
                                    <p:animEffect transition="in" filter="wipe(up)">
                                      <p:cBhvr>
                                        <p:cTn id="153" dur="500"/>
                                        <p:tgtEl>
                                          <p:spTgt spid="40"/>
                                        </p:tgtEl>
                                      </p:cBhvr>
                                    </p:animEffect>
                                  </p:childTnLst>
                                </p:cTn>
                              </p:par>
                              <p:par>
                                <p:cTn id="154" presetID="22" presetClass="entr" presetSubtype="1" fill="hold" grpId="0" nodeType="withEffect">
                                  <p:stCondLst>
                                    <p:cond delay="0"/>
                                  </p:stCondLst>
                                  <p:childTnLst>
                                    <p:set>
                                      <p:cBhvr>
                                        <p:cTn id="155" dur="1" fill="hold">
                                          <p:stCondLst>
                                            <p:cond delay="0"/>
                                          </p:stCondLst>
                                        </p:cTn>
                                        <p:tgtEl>
                                          <p:spTgt spid="12"/>
                                        </p:tgtEl>
                                        <p:attrNameLst>
                                          <p:attrName>style.visibility</p:attrName>
                                        </p:attrNameLst>
                                      </p:cBhvr>
                                      <p:to>
                                        <p:strVal val="visible"/>
                                      </p:to>
                                    </p:set>
                                    <p:animEffect transition="in" filter="wipe(up)">
                                      <p:cBhvr>
                                        <p:cTn id="156" dur="500"/>
                                        <p:tgtEl>
                                          <p:spTgt spid="12"/>
                                        </p:tgtEl>
                                      </p:cBhvr>
                                    </p:animEffect>
                                  </p:childTnLst>
                                </p:cTn>
                              </p:par>
                            </p:childTnLst>
                          </p:cTn>
                        </p:par>
                      </p:childTnLst>
                    </p:cTn>
                  </p:par>
                  <p:par>
                    <p:cTn id="157" fill="hold">
                      <p:stCondLst>
                        <p:cond delay="indefinite"/>
                      </p:stCondLst>
                      <p:childTnLst>
                        <p:par>
                          <p:cTn id="158" fill="hold">
                            <p:stCondLst>
                              <p:cond delay="0"/>
                            </p:stCondLst>
                            <p:childTnLst>
                              <p:par>
                                <p:cTn id="159" presetID="1" presetClass="exit" presetSubtype="0" fill="hold" grpId="0" nodeType="clickEffect">
                                  <p:stCondLst>
                                    <p:cond delay="0"/>
                                  </p:stCondLst>
                                  <p:childTnLst>
                                    <p:set>
                                      <p:cBhvr>
                                        <p:cTn id="160" dur="1" fill="hold">
                                          <p:stCondLst>
                                            <p:cond delay="0"/>
                                          </p:stCondLst>
                                        </p:cTn>
                                        <p:tgtEl>
                                          <p:spTgt spid="58"/>
                                        </p:tgtEl>
                                        <p:attrNameLst>
                                          <p:attrName>style.visibility</p:attrName>
                                        </p:attrNameLst>
                                      </p:cBhvr>
                                      <p:to>
                                        <p:strVal val="hidden"/>
                                      </p:to>
                                    </p:set>
                                  </p:childTnLst>
                                </p:cTn>
                              </p:par>
                            </p:childTnLst>
                          </p:cTn>
                        </p:par>
                      </p:childTnLst>
                    </p:cTn>
                  </p:par>
                  <p:par>
                    <p:cTn id="161" fill="hold">
                      <p:stCondLst>
                        <p:cond delay="indefinite"/>
                      </p:stCondLst>
                      <p:childTnLst>
                        <p:par>
                          <p:cTn id="162" fill="hold">
                            <p:stCondLst>
                              <p:cond delay="0"/>
                            </p:stCondLst>
                            <p:childTnLst>
                              <p:par>
                                <p:cTn id="163" presetID="22" presetClass="entr" presetSubtype="1" fill="hold" nodeType="clickEffect">
                                  <p:stCondLst>
                                    <p:cond delay="0"/>
                                  </p:stCondLst>
                                  <p:childTnLst>
                                    <p:set>
                                      <p:cBhvr>
                                        <p:cTn id="164" dur="1" fill="hold">
                                          <p:stCondLst>
                                            <p:cond delay="0"/>
                                          </p:stCondLst>
                                        </p:cTn>
                                        <p:tgtEl>
                                          <p:spTgt spid="41"/>
                                        </p:tgtEl>
                                        <p:attrNameLst>
                                          <p:attrName>style.visibility</p:attrName>
                                        </p:attrNameLst>
                                      </p:cBhvr>
                                      <p:to>
                                        <p:strVal val="visible"/>
                                      </p:to>
                                    </p:set>
                                    <p:animEffect transition="in" filter="wipe(up)">
                                      <p:cBhvr>
                                        <p:cTn id="165" dur="500"/>
                                        <p:tgtEl>
                                          <p:spTgt spid="41"/>
                                        </p:tgtEl>
                                      </p:cBhvr>
                                    </p:animEffect>
                                  </p:childTnLst>
                                </p:cTn>
                              </p:par>
                              <p:par>
                                <p:cTn id="166" presetID="22" presetClass="entr" presetSubtype="1" fill="hold" grpId="0" nodeType="withEffect">
                                  <p:stCondLst>
                                    <p:cond delay="0"/>
                                  </p:stCondLst>
                                  <p:childTnLst>
                                    <p:set>
                                      <p:cBhvr>
                                        <p:cTn id="167" dur="1" fill="hold">
                                          <p:stCondLst>
                                            <p:cond delay="0"/>
                                          </p:stCondLst>
                                        </p:cTn>
                                        <p:tgtEl>
                                          <p:spTgt spid="8"/>
                                        </p:tgtEl>
                                        <p:attrNameLst>
                                          <p:attrName>style.visibility</p:attrName>
                                        </p:attrNameLst>
                                      </p:cBhvr>
                                      <p:to>
                                        <p:strVal val="visible"/>
                                      </p:to>
                                    </p:set>
                                    <p:animEffect transition="in" filter="wipe(up)">
                                      <p:cBhvr>
                                        <p:cTn id="168" dur="500"/>
                                        <p:tgtEl>
                                          <p:spTgt spid="8"/>
                                        </p:tgtEl>
                                      </p:cBhvr>
                                    </p:animEffect>
                                  </p:childTnLst>
                                </p:cTn>
                              </p:par>
                            </p:childTnLst>
                          </p:cTn>
                        </p:par>
                      </p:childTnLst>
                    </p:cTn>
                  </p:par>
                  <p:par>
                    <p:cTn id="169" fill="hold">
                      <p:stCondLst>
                        <p:cond delay="indefinite"/>
                      </p:stCondLst>
                      <p:childTnLst>
                        <p:par>
                          <p:cTn id="170" fill="hold">
                            <p:stCondLst>
                              <p:cond delay="0"/>
                            </p:stCondLst>
                            <p:childTnLst>
                              <p:par>
                                <p:cTn id="171" presetID="1" presetClass="exit" presetSubtype="0" fill="hold" grpId="0" nodeType="clickEffect">
                                  <p:stCondLst>
                                    <p:cond delay="0"/>
                                  </p:stCondLst>
                                  <p:childTnLst>
                                    <p:set>
                                      <p:cBhvr>
                                        <p:cTn id="172" dur="1" fill="hold">
                                          <p:stCondLst>
                                            <p:cond delay="0"/>
                                          </p:stCondLst>
                                        </p:cTn>
                                        <p:tgtEl>
                                          <p:spTgt spid="59"/>
                                        </p:tgtEl>
                                        <p:attrNameLst>
                                          <p:attrName>style.visibility</p:attrName>
                                        </p:attrNameLst>
                                      </p:cBhvr>
                                      <p:to>
                                        <p:strVal val="hidden"/>
                                      </p:to>
                                    </p:set>
                                  </p:childTnLst>
                                </p:cTn>
                              </p:par>
                            </p:childTnLst>
                          </p:cTn>
                        </p:par>
                      </p:childTnLst>
                    </p:cTn>
                  </p:par>
                  <p:par>
                    <p:cTn id="173" fill="hold">
                      <p:stCondLst>
                        <p:cond delay="indefinite"/>
                      </p:stCondLst>
                      <p:childTnLst>
                        <p:par>
                          <p:cTn id="174" fill="hold">
                            <p:stCondLst>
                              <p:cond delay="0"/>
                            </p:stCondLst>
                            <p:childTnLst>
                              <p:par>
                                <p:cTn id="175" presetID="22" presetClass="entr" presetSubtype="1" fill="hold" nodeType="clickEffect">
                                  <p:stCondLst>
                                    <p:cond delay="0"/>
                                  </p:stCondLst>
                                  <p:childTnLst>
                                    <p:set>
                                      <p:cBhvr>
                                        <p:cTn id="176" dur="1" fill="hold">
                                          <p:stCondLst>
                                            <p:cond delay="0"/>
                                          </p:stCondLst>
                                        </p:cTn>
                                        <p:tgtEl>
                                          <p:spTgt spid="26"/>
                                        </p:tgtEl>
                                        <p:attrNameLst>
                                          <p:attrName>style.visibility</p:attrName>
                                        </p:attrNameLst>
                                      </p:cBhvr>
                                      <p:to>
                                        <p:strVal val="visible"/>
                                      </p:to>
                                    </p:set>
                                    <p:animEffect transition="in" filter="wipe(up)">
                                      <p:cBhvr>
                                        <p:cTn id="177" dur="500"/>
                                        <p:tgtEl>
                                          <p:spTgt spid="26"/>
                                        </p:tgtEl>
                                      </p:cBhvr>
                                    </p:animEffect>
                                  </p:childTnLst>
                                </p:cTn>
                              </p:par>
                              <p:par>
                                <p:cTn id="178" presetID="22" presetClass="entr" presetSubtype="1" fill="hold" grpId="0" nodeType="withEffect">
                                  <p:stCondLst>
                                    <p:cond delay="0"/>
                                  </p:stCondLst>
                                  <p:childTnLst>
                                    <p:set>
                                      <p:cBhvr>
                                        <p:cTn id="179" dur="1" fill="hold">
                                          <p:stCondLst>
                                            <p:cond delay="0"/>
                                          </p:stCondLst>
                                        </p:cTn>
                                        <p:tgtEl>
                                          <p:spTgt spid="22"/>
                                        </p:tgtEl>
                                        <p:attrNameLst>
                                          <p:attrName>style.visibility</p:attrName>
                                        </p:attrNameLst>
                                      </p:cBhvr>
                                      <p:to>
                                        <p:strVal val="visible"/>
                                      </p:to>
                                    </p:set>
                                    <p:animEffect transition="in" filter="wipe(up)">
                                      <p:cBhvr>
                                        <p:cTn id="180" dur="500"/>
                                        <p:tgtEl>
                                          <p:spTgt spid="22"/>
                                        </p:tgtEl>
                                      </p:cBhvr>
                                    </p:animEffect>
                                  </p:childTnLst>
                                </p:cTn>
                              </p:par>
                            </p:childTnLst>
                          </p:cTn>
                        </p:par>
                      </p:childTnLst>
                    </p:cTn>
                  </p:par>
                  <p:par>
                    <p:cTn id="181" fill="hold">
                      <p:stCondLst>
                        <p:cond delay="indefinite"/>
                      </p:stCondLst>
                      <p:childTnLst>
                        <p:par>
                          <p:cTn id="182" fill="hold">
                            <p:stCondLst>
                              <p:cond delay="0"/>
                            </p:stCondLst>
                            <p:childTnLst>
                              <p:par>
                                <p:cTn id="183" presetID="1" presetClass="exit" presetSubtype="0" fill="hold" grpId="0" nodeType="clickEffect">
                                  <p:stCondLst>
                                    <p:cond delay="0"/>
                                  </p:stCondLst>
                                  <p:childTnLst>
                                    <p:set>
                                      <p:cBhvr>
                                        <p:cTn id="184" dur="1" fill="hold">
                                          <p:stCondLst>
                                            <p:cond delay="0"/>
                                          </p:stCondLst>
                                        </p:cTn>
                                        <p:tgtEl>
                                          <p:spTgt spid="47"/>
                                        </p:tgtEl>
                                        <p:attrNameLst>
                                          <p:attrName>style.visibility</p:attrName>
                                        </p:attrNameLst>
                                      </p:cBhvr>
                                      <p:to>
                                        <p:strVal val="hidden"/>
                                      </p:to>
                                    </p:set>
                                  </p:childTnLst>
                                </p:cTn>
                              </p:par>
                            </p:childTnLst>
                          </p:cTn>
                        </p:par>
                      </p:childTnLst>
                    </p:cTn>
                  </p:par>
                  <p:par>
                    <p:cTn id="185" fill="hold">
                      <p:stCondLst>
                        <p:cond delay="indefinite"/>
                      </p:stCondLst>
                      <p:childTnLst>
                        <p:par>
                          <p:cTn id="186" fill="hold">
                            <p:stCondLst>
                              <p:cond delay="0"/>
                            </p:stCondLst>
                            <p:childTnLst>
                              <p:par>
                                <p:cTn id="187" presetID="22" presetClass="entr" presetSubtype="1" fill="hold" nodeType="clickEffect">
                                  <p:stCondLst>
                                    <p:cond delay="0"/>
                                  </p:stCondLst>
                                  <p:childTnLst>
                                    <p:set>
                                      <p:cBhvr>
                                        <p:cTn id="188" dur="1" fill="hold">
                                          <p:stCondLst>
                                            <p:cond delay="0"/>
                                          </p:stCondLst>
                                        </p:cTn>
                                        <p:tgtEl>
                                          <p:spTgt spid="33"/>
                                        </p:tgtEl>
                                        <p:attrNameLst>
                                          <p:attrName>style.visibility</p:attrName>
                                        </p:attrNameLst>
                                      </p:cBhvr>
                                      <p:to>
                                        <p:strVal val="visible"/>
                                      </p:to>
                                    </p:set>
                                    <p:animEffect transition="in" filter="wipe(up)">
                                      <p:cBhvr>
                                        <p:cTn id="189" dur="500"/>
                                        <p:tgtEl>
                                          <p:spTgt spid="33"/>
                                        </p:tgtEl>
                                      </p:cBhvr>
                                    </p:animEffect>
                                  </p:childTnLst>
                                </p:cTn>
                              </p:par>
                              <p:par>
                                <p:cTn id="190" presetID="22" presetClass="entr" presetSubtype="1" fill="hold" grpId="0" nodeType="withEffect">
                                  <p:stCondLst>
                                    <p:cond delay="0"/>
                                  </p:stCondLst>
                                  <p:childTnLst>
                                    <p:set>
                                      <p:cBhvr>
                                        <p:cTn id="191" dur="1" fill="hold">
                                          <p:stCondLst>
                                            <p:cond delay="0"/>
                                          </p:stCondLst>
                                        </p:cTn>
                                        <p:tgtEl>
                                          <p:spTgt spid="17"/>
                                        </p:tgtEl>
                                        <p:attrNameLst>
                                          <p:attrName>style.visibility</p:attrName>
                                        </p:attrNameLst>
                                      </p:cBhvr>
                                      <p:to>
                                        <p:strVal val="visible"/>
                                      </p:to>
                                    </p:set>
                                    <p:animEffect transition="in" filter="wipe(up)">
                                      <p:cBhvr>
                                        <p:cTn id="192" dur="500"/>
                                        <p:tgtEl>
                                          <p:spTgt spid="17"/>
                                        </p:tgtEl>
                                      </p:cBhvr>
                                    </p:animEffect>
                                  </p:childTnLst>
                                </p:cTn>
                              </p:par>
                              <p:par>
                                <p:cTn id="193" presetID="22" presetClass="entr" presetSubtype="1" fill="hold" nodeType="withEffect">
                                  <p:stCondLst>
                                    <p:cond delay="0"/>
                                  </p:stCondLst>
                                  <p:childTnLst>
                                    <p:set>
                                      <p:cBhvr>
                                        <p:cTn id="194" dur="1" fill="hold">
                                          <p:stCondLst>
                                            <p:cond delay="0"/>
                                          </p:stCondLst>
                                        </p:cTn>
                                        <p:tgtEl>
                                          <p:spTgt spid="35"/>
                                        </p:tgtEl>
                                        <p:attrNameLst>
                                          <p:attrName>style.visibility</p:attrName>
                                        </p:attrNameLst>
                                      </p:cBhvr>
                                      <p:to>
                                        <p:strVal val="visible"/>
                                      </p:to>
                                    </p:set>
                                    <p:animEffect transition="in" filter="wipe(up)">
                                      <p:cBhvr>
                                        <p:cTn id="195" dur="500"/>
                                        <p:tgtEl>
                                          <p:spTgt spid="35"/>
                                        </p:tgtEl>
                                      </p:cBhvr>
                                    </p:animEffect>
                                  </p:childTnLst>
                                </p:cTn>
                              </p:par>
                              <p:par>
                                <p:cTn id="196" presetID="22" presetClass="entr" presetSubtype="1" fill="hold" grpId="0" nodeType="withEffect">
                                  <p:stCondLst>
                                    <p:cond delay="0"/>
                                  </p:stCondLst>
                                  <p:childTnLst>
                                    <p:set>
                                      <p:cBhvr>
                                        <p:cTn id="197" dur="1" fill="hold">
                                          <p:stCondLst>
                                            <p:cond delay="0"/>
                                          </p:stCondLst>
                                        </p:cTn>
                                        <p:tgtEl>
                                          <p:spTgt spid="18"/>
                                        </p:tgtEl>
                                        <p:attrNameLst>
                                          <p:attrName>style.visibility</p:attrName>
                                        </p:attrNameLst>
                                      </p:cBhvr>
                                      <p:to>
                                        <p:strVal val="visible"/>
                                      </p:to>
                                    </p:set>
                                    <p:animEffect transition="in" filter="wipe(up)">
                                      <p:cBhvr>
                                        <p:cTn id="198" dur="500"/>
                                        <p:tgtEl>
                                          <p:spTgt spid="18"/>
                                        </p:tgtEl>
                                      </p:cBhvr>
                                    </p:animEffect>
                                  </p:childTnLst>
                                </p:cTn>
                              </p:par>
                              <p:par>
                                <p:cTn id="199" presetID="22" presetClass="entr" presetSubtype="1" fill="hold" nodeType="withEffect">
                                  <p:stCondLst>
                                    <p:cond delay="0"/>
                                  </p:stCondLst>
                                  <p:childTnLst>
                                    <p:set>
                                      <p:cBhvr>
                                        <p:cTn id="200" dur="1" fill="hold">
                                          <p:stCondLst>
                                            <p:cond delay="0"/>
                                          </p:stCondLst>
                                        </p:cTn>
                                        <p:tgtEl>
                                          <p:spTgt spid="34"/>
                                        </p:tgtEl>
                                        <p:attrNameLst>
                                          <p:attrName>style.visibility</p:attrName>
                                        </p:attrNameLst>
                                      </p:cBhvr>
                                      <p:to>
                                        <p:strVal val="visible"/>
                                      </p:to>
                                    </p:set>
                                    <p:animEffect transition="in" filter="wipe(up)">
                                      <p:cBhvr>
                                        <p:cTn id="201" dur="500"/>
                                        <p:tgtEl>
                                          <p:spTgt spid="34"/>
                                        </p:tgtEl>
                                      </p:cBhvr>
                                    </p:animEffect>
                                  </p:childTnLst>
                                </p:cTn>
                              </p:par>
                              <p:par>
                                <p:cTn id="202" presetID="22" presetClass="entr" presetSubtype="1" fill="hold" grpId="0" nodeType="withEffect">
                                  <p:stCondLst>
                                    <p:cond delay="0"/>
                                  </p:stCondLst>
                                  <p:childTnLst>
                                    <p:set>
                                      <p:cBhvr>
                                        <p:cTn id="203" dur="1" fill="hold">
                                          <p:stCondLst>
                                            <p:cond delay="0"/>
                                          </p:stCondLst>
                                        </p:cTn>
                                        <p:tgtEl>
                                          <p:spTgt spid="19"/>
                                        </p:tgtEl>
                                        <p:attrNameLst>
                                          <p:attrName>style.visibility</p:attrName>
                                        </p:attrNameLst>
                                      </p:cBhvr>
                                      <p:to>
                                        <p:strVal val="visible"/>
                                      </p:to>
                                    </p:set>
                                    <p:animEffect transition="in" filter="wipe(up)">
                                      <p:cBhvr>
                                        <p:cTn id="204" dur="500"/>
                                        <p:tgtEl>
                                          <p:spTgt spid="19"/>
                                        </p:tgtEl>
                                      </p:cBhvr>
                                    </p:animEffect>
                                  </p:childTnLst>
                                </p:cTn>
                              </p:par>
                            </p:childTnLst>
                          </p:cTn>
                        </p:par>
                      </p:childTnLst>
                    </p:cTn>
                  </p:par>
                  <p:par>
                    <p:cTn id="205" fill="hold">
                      <p:stCondLst>
                        <p:cond delay="indefinite"/>
                      </p:stCondLst>
                      <p:childTnLst>
                        <p:par>
                          <p:cTn id="206" fill="hold">
                            <p:stCondLst>
                              <p:cond delay="0"/>
                            </p:stCondLst>
                            <p:childTnLst>
                              <p:par>
                                <p:cTn id="207" presetID="1" presetClass="exit" presetSubtype="0" fill="hold" grpId="0" nodeType="clickEffect">
                                  <p:stCondLst>
                                    <p:cond delay="0"/>
                                  </p:stCondLst>
                                  <p:childTnLst>
                                    <p:set>
                                      <p:cBhvr>
                                        <p:cTn id="208" dur="1" fill="hold">
                                          <p:stCondLst>
                                            <p:cond delay="0"/>
                                          </p:stCondLst>
                                        </p:cTn>
                                        <p:tgtEl>
                                          <p:spTgt spid="50"/>
                                        </p:tgtEl>
                                        <p:attrNameLst>
                                          <p:attrName>style.visibility</p:attrName>
                                        </p:attrNameLst>
                                      </p:cBhvr>
                                      <p:to>
                                        <p:strVal val="hidden"/>
                                      </p:to>
                                    </p:set>
                                  </p:childTnLst>
                                </p:cTn>
                              </p:par>
                            </p:childTnLst>
                          </p:cTn>
                        </p:par>
                      </p:childTnLst>
                    </p:cTn>
                  </p:par>
                  <p:par>
                    <p:cTn id="209" fill="hold">
                      <p:stCondLst>
                        <p:cond delay="indefinite"/>
                      </p:stCondLst>
                      <p:childTnLst>
                        <p:par>
                          <p:cTn id="210" fill="hold">
                            <p:stCondLst>
                              <p:cond delay="0"/>
                            </p:stCondLst>
                            <p:childTnLst>
                              <p:par>
                                <p:cTn id="211" presetID="1" presetClass="exit" presetSubtype="0" fill="hold" grpId="0" nodeType="clickEffect">
                                  <p:stCondLst>
                                    <p:cond delay="0"/>
                                  </p:stCondLst>
                                  <p:childTnLst>
                                    <p:set>
                                      <p:cBhvr>
                                        <p:cTn id="212" dur="1" fill="hold">
                                          <p:stCondLst>
                                            <p:cond delay="0"/>
                                          </p:stCondLst>
                                        </p:cTn>
                                        <p:tgtEl>
                                          <p:spTgt spid="49"/>
                                        </p:tgtEl>
                                        <p:attrNameLst>
                                          <p:attrName>style.visibility</p:attrName>
                                        </p:attrNameLst>
                                      </p:cBhvr>
                                      <p:to>
                                        <p:strVal val="hidden"/>
                                      </p:to>
                                    </p:set>
                                  </p:childTnLst>
                                </p:cTn>
                              </p:par>
                            </p:childTnLst>
                          </p:cTn>
                        </p:par>
                      </p:childTnLst>
                    </p:cTn>
                  </p:par>
                  <p:par>
                    <p:cTn id="213" fill="hold">
                      <p:stCondLst>
                        <p:cond delay="indefinite"/>
                      </p:stCondLst>
                      <p:childTnLst>
                        <p:par>
                          <p:cTn id="214" fill="hold">
                            <p:stCondLst>
                              <p:cond delay="0"/>
                            </p:stCondLst>
                            <p:childTnLst>
                              <p:par>
                                <p:cTn id="215" presetID="1" presetClass="exit" presetSubtype="0" fill="hold" grpId="0" nodeType="clickEffect">
                                  <p:stCondLst>
                                    <p:cond delay="0"/>
                                  </p:stCondLst>
                                  <p:childTnLst>
                                    <p:set>
                                      <p:cBhvr>
                                        <p:cTn id="216" dur="1" fill="hold">
                                          <p:stCondLst>
                                            <p:cond delay="0"/>
                                          </p:stCondLst>
                                        </p:cTn>
                                        <p:tgtEl>
                                          <p:spTgt spid="48"/>
                                        </p:tgtEl>
                                        <p:attrNameLst>
                                          <p:attrName>style.visibility</p:attrName>
                                        </p:attrNameLst>
                                      </p:cBhvr>
                                      <p:to>
                                        <p:strVal val="hidden"/>
                                      </p:to>
                                    </p:set>
                                  </p:childTnLst>
                                </p:cTn>
                              </p:par>
                            </p:childTnLst>
                          </p:cTn>
                        </p:par>
                      </p:childTnLst>
                    </p:cTn>
                  </p:par>
                  <p:par>
                    <p:cTn id="217" fill="hold">
                      <p:stCondLst>
                        <p:cond delay="indefinite"/>
                      </p:stCondLst>
                      <p:childTnLst>
                        <p:par>
                          <p:cTn id="218" fill="hold">
                            <p:stCondLst>
                              <p:cond delay="0"/>
                            </p:stCondLst>
                            <p:childTnLst>
                              <p:par>
                                <p:cTn id="219" presetID="22" presetClass="entr" presetSubtype="1" fill="hold" nodeType="clickEffect">
                                  <p:stCondLst>
                                    <p:cond delay="0"/>
                                  </p:stCondLst>
                                  <p:childTnLst>
                                    <p:set>
                                      <p:cBhvr>
                                        <p:cTn id="220" dur="1" fill="hold">
                                          <p:stCondLst>
                                            <p:cond delay="0"/>
                                          </p:stCondLst>
                                        </p:cTn>
                                        <p:tgtEl>
                                          <p:spTgt spid="27"/>
                                        </p:tgtEl>
                                        <p:attrNameLst>
                                          <p:attrName>style.visibility</p:attrName>
                                        </p:attrNameLst>
                                      </p:cBhvr>
                                      <p:to>
                                        <p:strVal val="visible"/>
                                      </p:to>
                                    </p:set>
                                    <p:animEffect transition="in" filter="wipe(up)">
                                      <p:cBhvr>
                                        <p:cTn id="221" dur="500"/>
                                        <p:tgtEl>
                                          <p:spTgt spid="27"/>
                                        </p:tgtEl>
                                      </p:cBhvr>
                                    </p:animEffect>
                                  </p:childTnLst>
                                </p:cTn>
                              </p:par>
                              <p:par>
                                <p:cTn id="222" presetID="22" presetClass="entr" presetSubtype="1" fill="hold" grpId="0" nodeType="withEffect">
                                  <p:stCondLst>
                                    <p:cond delay="0"/>
                                  </p:stCondLst>
                                  <p:childTnLst>
                                    <p:set>
                                      <p:cBhvr>
                                        <p:cTn id="223" dur="1" fill="hold">
                                          <p:stCondLst>
                                            <p:cond delay="0"/>
                                          </p:stCondLst>
                                        </p:cTn>
                                        <p:tgtEl>
                                          <p:spTgt spid="23"/>
                                        </p:tgtEl>
                                        <p:attrNameLst>
                                          <p:attrName>style.visibility</p:attrName>
                                        </p:attrNameLst>
                                      </p:cBhvr>
                                      <p:to>
                                        <p:strVal val="visible"/>
                                      </p:to>
                                    </p:set>
                                    <p:animEffect transition="in" filter="wipe(up)">
                                      <p:cBhvr>
                                        <p:cTn id="224" dur="500"/>
                                        <p:tgtEl>
                                          <p:spTgt spid="23"/>
                                        </p:tgtEl>
                                      </p:cBhvr>
                                    </p:animEffect>
                                  </p:childTnLst>
                                </p:cTn>
                              </p:par>
                            </p:childTnLst>
                          </p:cTn>
                        </p:par>
                      </p:childTnLst>
                    </p:cTn>
                  </p:par>
                  <p:par>
                    <p:cTn id="225" fill="hold">
                      <p:stCondLst>
                        <p:cond delay="indefinite"/>
                      </p:stCondLst>
                      <p:childTnLst>
                        <p:par>
                          <p:cTn id="226" fill="hold">
                            <p:stCondLst>
                              <p:cond delay="0"/>
                            </p:stCondLst>
                            <p:childTnLst>
                              <p:par>
                                <p:cTn id="227" presetID="22" presetClass="entr" presetSubtype="1" fill="hold" nodeType="clickEffect">
                                  <p:stCondLst>
                                    <p:cond delay="0"/>
                                  </p:stCondLst>
                                  <p:childTnLst>
                                    <p:set>
                                      <p:cBhvr>
                                        <p:cTn id="228" dur="1" fill="hold">
                                          <p:stCondLst>
                                            <p:cond delay="0"/>
                                          </p:stCondLst>
                                        </p:cTn>
                                        <p:tgtEl>
                                          <p:spTgt spid="36"/>
                                        </p:tgtEl>
                                        <p:attrNameLst>
                                          <p:attrName>style.visibility</p:attrName>
                                        </p:attrNameLst>
                                      </p:cBhvr>
                                      <p:to>
                                        <p:strVal val="visible"/>
                                      </p:to>
                                    </p:set>
                                    <p:animEffect transition="in" filter="wipe(up)">
                                      <p:cBhvr>
                                        <p:cTn id="229" dur="500"/>
                                        <p:tgtEl>
                                          <p:spTgt spid="36"/>
                                        </p:tgtEl>
                                      </p:cBhvr>
                                    </p:animEffect>
                                  </p:childTnLst>
                                </p:cTn>
                              </p:par>
                              <p:par>
                                <p:cTn id="230" presetID="22" presetClass="entr" presetSubtype="1" fill="hold" grpId="0" nodeType="withEffect">
                                  <p:stCondLst>
                                    <p:cond delay="0"/>
                                  </p:stCondLst>
                                  <p:childTnLst>
                                    <p:set>
                                      <p:cBhvr>
                                        <p:cTn id="231" dur="1" fill="hold">
                                          <p:stCondLst>
                                            <p:cond delay="0"/>
                                          </p:stCondLst>
                                        </p:cTn>
                                        <p:tgtEl>
                                          <p:spTgt spid="20"/>
                                        </p:tgtEl>
                                        <p:attrNameLst>
                                          <p:attrName>style.visibility</p:attrName>
                                        </p:attrNameLst>
                                      </p:cBhvr>
                                      <p:to>
                                        <p:strVal val="visible"/>
                                      </p:to>
                                    </p:set>
                                    <p:animEffect transition="in" filter="wipe(up)">
                                      <p:cBhvr>
                                        <p:cTn id="232" dur="500"/>
                                        <p:tgtEl>
                                          <p:spTgt spid="20"/>
                                        </p:tgtEl>
                                      </p:cBhvr>
                                    </p:animEffect>
                                  </p:childTnLst>
                                </p:cTn>
                              </p:par>
                            </p:childTnLst>
                          </p:cTn>
                        </p:par>
                      </p:childTnLst>
                    </p:cTn>
                  </p:par>
                  <p:par>
                    <p:cTn id="233" fill="hold">
                      <p:stCondLst>
                        <p:cond delay="indefinite"/>
                      </p:stCondLst>
                      <p:childTnLst>
                        <p:par>
                          <p:cTn id="234" fill="hold">
                            <p:stCondLst>
                              <p:cond delay="0"/>
                            </p:stCondLst>
                            <p:childTnLst>
                              <p:par>
                                <p:cTn id="235" presetID="22" presetClass="entr" presetSubtype="1" fill="hold" nodeType="clickEffect">
                                  <p:stCondLst>
                                    <p:cond delay="0"/>
                                  </p:stCondLst>
                                  <p:childTnLst>
                                    <p:set>
                                      <p:cBhvr>
                                        <p:cTn id="236" dur="1" fill="hold">
                                          <p:stCondLst>
                                            <p:cond delay="0"/>
                                          </p:stCondLst>
                                        </p:cTn>
                                        <p:tgtEl>
                                          <p:spTgt spid="28"/>
                                        </p:tgtEl>
                                        <p:attrNameLst>
                                          <p:attrName>style.visibility</p:attrName>
                                        </p:attrNameLst>
                                      </p:cBhvr>
                                      <p:to>
                                        <p:strVal val="visible"/>
                                      </p:to>
                                    </p:set>
                                    <p:animEffect transition="in" filter="wipe(up)">
                                      <p:cBhvr>
                                        <p:cTn id="237" dur="500"/>
                                        <p:tgtEl>
                                          <p:spTgt spid="28"/>
                                        </p:tgtEl>
                                      </p:cBhvr>
                                    </p:animEffect>
                                  </p:childTnLst>
                                </p:cTn>
                              </p:par>
                              <p:par>
                                <p:cTn id="238" presetID="22" presetClass="entr" presetSubtype="1" fill="hold" grpId="0" nodeType="withEffect">
                                  <p:stCondLst>
                                    <p:cond delay="0"/>
                                  </p:stCondLst>
                                  <p:childTnLst>
                                    <p:set>
                                      <p:cBhvr>
                                        <p:cTn id="239" dur="1" fill="hold">
                                          <p:stCondLst>
                                            <p:cond delay="0"/>
                                          </p:stCondLst>
                                        </p:cTn>
                                        <p:tgtEl>
                                          <p:spTgt spid="24"/>
                                        </p:tgtEl>
                                        <p:attrNameLst>
                                          <p:attrName>style.visibility</p:attrName>
                                        </p:attrNameLst>
                                      </p:cBhvr>
                                      <p:to>
                                        <p:strVal val="visible"/>
                                      </p:to>
                                    </p:set>
                                    <p:animEffect transition="in" filter="wipe(up)">
                                      <p:cBhvr>
                                        <p:cTn id="240" dur="500"/>
                                        <p:tgtEl>
                                          <p:spTgt spid="24"/>
                                        </p:tgtEl>
                                      </p:cBhvr>
                                    </p:animEffect>
                                  </p:childTnLst>
                                </p:cTn>
                              </p:par>
                            </p:childTnLst>
                          </p:cTn>
                        </p:par>
                      </p:childTnLst>
                    </p:cTn>
                  </p:par>
                  <p:par>
                    <p:cTn id="241" fill="hold">
                      <p:stCondLst>
                        <p:cond delay="indefinite"/>
                      </p:stCondLst>
                      <p:childTnLst>
                        <p:par>
                          <p:cTn id="242" fill="hold">
                            <p:stCondLst>
                              <p:cond delay="0"/>
                            </p:stCondLst>
                            <p:childTnLst>
                              <p:par>
                                <p:cTn id="243" presetID="1" presetClass="entr" presetSubtype="0" fill="hold" grpId="0" nodeType="clickEffect">
                                  <p:stCondLst>
                                    <p:cond delay="0"/>
                                  </p:stCondLst>
                                  <p:childTnLst>
                                    <p:set>
                                      <p:cBhvr>
                                        <p:cTn id="244" dur="1" fill="hold">
                                          <p:stCondLst>
                                            <p:cond delay="0"/>
                                          </p:stCondLst>
                                        </p:cTn>
                                        <p:tgtEl>
                                          <p:spTgt spid="60"/>
                                        </p:tgtEl>
                                        <p:attrNameLst>
                                          <p:attrName>style.visibility</p:attrName>
                                        </p:attrNameLst>
                                      </p:cBhvr>
                                      <p:to>
                                        <p:strVal val="visible"/>
                                      </p:to>
                                    </p:set>
                                  </p:childTnLst>
                                </p:cTn>
                              </p:par>
                            </p:childTnLst>
                          </p:cTn>
                        </p:par>
                      </p:childTnLst>
                    </p:cTn>
                  </p:par>
                  <p:par>
                    <p:cTn id="245" fill="hold">
                      <p:stCondLst>
                        <p:cond delay="indefinite"/>
                      </p:stCondLst>
                      <p:childTnLst>
                        <p:par>
                          <p:cTn id="246" fill="hold">
                            <p:stCondLst>
                              <p:cond delay="0"/>
                            </p:stCondLst>
                            <p:childTnLst>
                              <p:par>
                                <p:cTn id="247" presetID="22" presetClass="entr" presetSubtype="1" fill="hold" grpId="0" nodeType="clickEffect">
                                  <p:stCondLst>
                                    <p:cond delay="0"/>
                                  </p:stCondLst>
                                  <p:childTnLst>
                                    <p:set>
                                      <p:cBhvr>
                                        <p:cTn id="248" dur="1" fill="hold">
                                          <p:stCondLst>
                                            <p:cond delay="0"/>
                                          </p:stCondLst>
                                        </p:cTn>
                                        <p:tgtEl>
                                          <p:spTgt spid="61"/>
                                        </p:tgtEl>
                                        <p:attrNameLst>
                                          <p:attrName>style.visibility</p:attrName>
                                        </p:attrNameLst>
                                      </p:cBhvr>
                                      <p:to>
                                        <p:strVal val="visible"/>
                                      </p:to>
                                    </p:set>
                                    <p:animEffect transition="in" filter="wipe(up)">
                                      <p:cBhvr>
                                        <p:cTn id="249" dur="3000"/>
                                        <p:tgtEl>
                                          <p:spTgt spid="61"/>
                                        </p:tgtEl>
                                      </p:cBhvr>
                                    </p:animEffect>
                                  </p:childTnLst>
                                </p:cTn>
                              </p:par>
                            </p:childTnLst>
                          </p:cTn>
                        </p:par>
                      </p:childTnLst>
                    </p:cTn>
                  </p:par>
                  <p:par>
                    <p:cTn id="250" fill="hold">
                      <p:stCondLst>
                        <p:cond delay="indefinite"/>
                      </p:stCondLst>
                      <p:childTnLst>
                        <p:par>
                          <p:cTn id="251" fill="hold">
                            <p:stCondLst>
                              <p:cond delay="0"/>
                            </p:stCondLst>
                            <p:childTnLst>
                              <p:par>
                                <p:cTn id="252" presetID="1" presetClass="entr" presetSubtype="0" fill="hold" grpId="0" nodeType="clickEffect">
                                  <p:stCondLst>
                                    <p:cond delay="0"/>
                                  </p:stCondLst>
                                  <p:childTnLst>
                                    <p:set>
                                      <p:cBhvr>
                                        <p:cTn id="253" dur="1" fill="hold">
                                          <p:stCondLst>
                                            <p:cond delay="0"/>
                                          </p:stCondLst>
                                        </p:cTn>
                                        <p:tgtEl>
                                          <p:spTgt spid="62"/>
                                        </p:tgtEl>
                                        <p:attrNameLst>
                                          <p:attrName>style.visibility</p:attrName>
                                        </p:attrNameLst>
                                      </p:cBhvr>
                                      <p:to>
                                        <p:strVal val="visible"/>
                                      </p:to>
                                    </p:set>
                                  </p:childTnLst>
                                </p:cTn>
                              </p:par>
                            </p:childTnLst>
                          </p:cTn>
                        </p:par>
                      </p:childTnLst>
                    </p:cTn>
                  </p:par>
                  <p:par>
                    <p:cTn id="254" fill="hold">
                      <p:stCondLst>
                        <p:cond delay="indefinite"/>
                      </p:stCondLst>
                      <p:childTnLst>
                        <p:par>
                          <p:cTn id="255" fill="hold">
                            <p:stCondLst>
                              <p:cond delay="0"/>
                            </p:stCondLst>
                            <p:childTnLst>
                              <p:par>
                                <p:cTn id="256" presetID="22" presetClass="entr" presetSubtype="1" fill="hold" grpId="0" nodeType="clickEffect">
                                  <p:stCondLst>
                                    <p:cond delay="0"/>
                                  </p:stCondLst>
                                  <p:childTnLst>
                                    <p:set>
                                      <p:cBhvr>
                                        <p:cTn id="257" dur="1" fill="hold">
                                          <p:stCondLst>
                                            <p:cond delay="0"/>
                                          </p:stCondLst>
                                        </p:cTn>
                                        <p:tgtEl>
                                          <p:spTgt spid="63"/>
                                        </p:tgtEl>
                                        <p:attrNameLst>
                                          <p:attrName>style.visibility</p:attrName>
                                        </p:attrNameLst>
                                      </p:cBhvr>
                                      <p:to>
                                        <p:strVal val="visible"/>
                                      </p:to>
                                    </p:set>
                                    <p:animEffect transition="in" filter="wipe(up)">
                                      <p:cBhvr>
                                        <p:cTn id="258" dur="2000"/>
                                        <p:tgtEl>
                                          <p:spTgt spid="63"/>
                                        </p:tgtEl>
                                      </p:cBhvr>
                                    </p:animEffect>
                                  </p:childTnLst>
                                </p:cTn>
                              </p:par>
                            </p:childTnLst>
                          </p:cTn>
                        </p:par>
                      </p:childTnLst>
                    </p:cTn>
                  </p:par>
                  <p:par>
                    <p:cTn id="259" fill="hold">
                      <p:stCondLst>
                        <p:cond delay="indefinite"/>
                      </p:stCondLst>
                      <p:childTnLst>
                        <p:par>
                          <p:cTn id="260" fill="hold">
                            <p:stCondLst>
                              <p:cond delay="0"/>
                            </p:stCondLst>
                            <p:childTnLst>
                              <p:par>
                                <p:cTn id="261" presetID="22" presetClass="entr" presetSubtype="1" fill="hold" grpId="0" nodeType="clickEffect">
                                  <p:stCondLst>
                                    <p:cond delay="0"/>
                                  </p:stCondLst>
                                  <p:childTnLst>
                                    <p:set>
                                      <p:cBhvr>
                                        <p:cTn id="262" dur="1" fill="hold">
                                          <p:stCondLst>
                                            <p:cond delay="0"/>
                                          </p:stCondLst>
                                        </p:cTn>
                                        <p:tgtEl>
                                          <p:spTgt spid="64"/>
                                        </p:tgtEl>
                                        <p:attrNameLst>
                                          <p:attrName>style.visibility</p:attrName>
                                        </p:attrNameLst>
                                      </p:cBhvr>
                                      <p:to>
                                        <p:strVal val="visible"/>
                                      </p:to>
                                    </p:set>
                                    <p:animEffect transition="in" filter="wipe(up)">
                                      <p:cBhvr>
                                        <p:cTn id="263" dur="2000"/>
                                        <p:tgtEl>
                                          <p:spTgt spid="64"/>
                                        </p:tgtEl>
                                      </p:cBhvr>
                                    </p:animEffect>
                                  </p:childTnLst>
                                </p:cTn>
                              </p:par>
                            </p:childTnLst>
                          </p:cTn>
                        </p:par>
                      </p:childTnLst>
                    </p:cTn>
                  </p:par>
                  <p:par>
                    <p:cTn id="264" fill="hold">
                      <p:stCondLst>
                        <p:cond delay="indefinite"/>
                      </p:stCondLst>
                      <p:childTnLst>
                        <p:par>
                          <p:cTn id="265" fill="hold">
                            <p:stCondLst>
                              <p:cond delay="0"/>
                            </p:stCondLst>
                            <p:childTnLst>
                              <p:par>
                                <p:cTn id="266" presetID="22" presetClass="entr" presetSubtype="1" fill="hold" grpId="0" nodeType="clickEffect">
                                  <p:stCondLst>
                                    <p:cond delay="0"/>
                                  </p:stCondLst>
                                  <p:childTnLst>
                                    <p:set>
                                      <p:cBhvr>
                                        <p:cTn id="267" dur="1" fill="hold">
                                          <p:stCondLst>
                                            <p:cond delay="0"/>
                                          </p:stCondLst>
                                        </p:cTn>
                                        <p:tgtEl>
                                          <p:spTgt spid="65"/>
                                        </p:tgtEl>
                                        <p:attrNameLst>
                                          <p:attrName>style.visibility</p:attrName>
                                        </p:attrNameLst>
                                      </p:cBhvr>
                                      <p:to>
                                        <p:strVal val="visible"/>
                                      </p:to>
                                    </p:set>
                                    <p:animEffect transition="in" filter="wipe(up)">
                                      <p:cBhvr>
                                        <p:cTn id="268" dur="2000"/>
                                        <p:tgtEl>
                                          <p:spTgt spid="65"/>
                                        </p:tgtEl>
                                      </p:cBhvr>
                                    </p:animEffect>
                                  </p:childTnLst>
                                </p:cTn>
                              </p:par>
                            </p:childTnLst>
                          </p:cTn>
                        </p:par>
                      </p:childTnLst>
                    </p:cTn>
                  </p:par>
                  <p:par>
                    <p:cTn id="269" fill="hold">
                      <p:stCondLst>
                        <p:cond delay="indefinite"/>
                      </p:stCondLst>
                      <p:childTnLst>
                        <p:par>
                          <p:cTn id="270" fill="hold">
                            <p:stCondLst>
                              <p:cond delay="0"/>
                            </p:stCondLst>
                            <p:childTnLst>
                              <p:par>
                                <p:cTn id="271" presetID="10" presetClass="entr" presetSubtype="0" fill="hold" grpId="0" nodeType="clickEffect">
                                  <p:stCondLst>
                                    <p:cond delay="0"/>
                                  </p:stCondLst>
                                  <p:childTnLst>
                                    <p:set>
                                      <p:cBhvr>
                                        <p:cTn id="272" dur="1" fill="hold">
                                          <p:stCondLst>
                                            <p:cond delay="0"/>
                                          </p:stCondLst>
                                        </p:cTn>
                                        <p:tgtEl>
                                          <p:spTgt spid="66"/>
                                        </p:tgtEl>
                                        <p:attrNameLst>
                                          <p:attrName>style.visibility</p:attrName>
                                        </p:attrNameLst>
                                      </p:cBhvr>
                                      <p:to>
                                        <p:strVal val="visible"/>
                                      </p:to>
                                    </p:set>
                                    <p:animEffect transition="in" filter="fade">
                                      <p:cBhvr>
                                        <p:cTn id="273"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42" grpId="0" animBg="1"/>
      <p:bldP spid="42" grpId="1" animBg="1"/>
      <p:bldP spid="43" grpId="0" animBg="1"/>
      <p:bldP spid="43" grpId="1" animBg="1"/>
      <p:bldP spid="44" grpId="0" animBg="1"/>
      <p:bldP spid="44" grpId="1"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Knapsack Problem – Algorithm</a:t>
            </a:r>
          </a:p>
        </p:txBody>
      </p:sp>
      <p:sp>
        <p:nvSpPr>
          <p:cNvPr id="3" name="Content Placeholder 2"/>
          <p:cNvSpPr>
            <a:spLocks noGrp="1"/>
          </p:cNvSpPr>
          <p:nvPr>
            <p:ph idx="1"/>
          </p:nvPr>
        </p:nvSpPr>
        <p:spPr>
          <a:solidFill>
            <a:srgbClr val="424242"/>
          </a:solidFill>
        </p:spPr>
        <p:txBody>
          <a:bodyPr/>
          <a:lstStyle/>
          <a:p>
            <a:pPr marL="0" indent="0">
              <a:buNone/>
            </a:pPr>
            <a:r>
              <a:rPr lang="en-IN" b="1" dirty="0">
                <a:solidFill>
                  <a:srgbClr val="00B0F0"/>
                </a:solidFill>
                <a:latin typeface="Consolas" panose="020B0609020204030204" pitchFamily="49" charset="0"/>
              </a:rPr>
              <a:t>function</a:t>
            </a:r>
            <a:r>
              <a:rPr lang="en-IN" dirty="0">
                <a:solidFill>
                  <a:srgbClr val="00B0F0"/>
                </a:solidFill>
                <a:latin typeface="Consolas" panose="020B0609020204030204" pitchFamily="49" charset="0"/>
              </a:rPr>
              <a:t> backpack(</a:t>
            </a:r>
            <a:r>
              <a:rPr lang="en-IN" dirty="0" err="1">
                <a:solidFill>
                  <a:srgbClr val="00B0F0"/>
                </a:solidFill>
                <a:latin typeface="Consolas" panose="020B0609020204030204" pitchFamily="49" charset="0"/>
              </a:rPr>
              <a:t>i</a:t>
            </a:r>
            <a:r>
              <a:rPr lang="en-IN" dirty="0">
                <a:solidFill>
                  <a:srgbClr val="00B0F0"/>
                </a:solidFill>
                <a:latin typeface="Consolas" panose="020B0609020204030204" pitchFamily="49" charset="0"/>
              </a:rPr>
              <a:t>, r)</a:t>
            </a:r>
          </a:p>
          <a:p>
            <a:pPr marL="1076325" indent="-1076325">
              <a:buNone/>
            </a:pPr>
            <a:r>
              <a:rPr lang="en-IN" dirty="0">
                <a:latin typeface="Consolas" panose="020B0609020204030204" pitchFamily="49" charset="0"/>
              </a:rPr>
              <a:t>	</a:t>
            </a:r>
            <a:r>
              <a:rPr lang="en-IN" dirty="0" smtClean="0">
                <a:solidFill>
                  <a:srgbClr val="F9C5D7"/>
                </a:solidFill>
                <a:latin typeface="Consolas" panose="020B0609020204030204" pitchFamily="49" charset="0"/>
              </a:rPr>
              <a:t>{</a:t>
            </a:r>
            <a:r>
              <a:rPr lang="en-IN" dirty="0">
                <a:solidFill>
                  <a:srgbClr val="F9C5D7"/>
                </a:solidFill>
                <a:latin typeface="Consolas" panose="020B0609020204030204" pitchFamily="49" charset="0"/>
              </a:rPr>
              <a:t>Calculates the value of the best load that can be constructed using items of type </a:t>
            </a:r>
            <a:r>
              <a:rPr lang="en-IN" dirty="0" err="1">
                <a:solidFill>
                  <a:srgbClr val="F9C5D7"/>
                </a:solidFill>
                <a:latin typeface="Consolas" panose="020B0609020204030204" pitchFamily="49" charset="0"/>
              </a:rPr>
              <a:t>i</a:t>
            </a:r>
            <a:r>
              <a:rPr lang="en-IN" dirty="0">
                <a:solidFill>
                  <a:srgbClr val="F9C5D7"/>
                </a:solidFill>
                <a:latin typeface="Consolas" panose="020B0609020204030204" pitchFamily="49" charset="0"/>
              </a:rPr>
              <a:t> to n and whose total weight does not exceed r}</a:t>
            </a:r>
          </a:p>
          <a:p>
            <a:pPr marL="0" indent="0">
              <a:buNone/>
            </a:pPr>
            <a:r>
              <a:rPr lang="en-IN" dirty="0">
                <a:solidFill>
                  <a:srgbClr val="F9C5D7"/>
                </a:solidFill>
                <a:latin typeface="Consolas" panose="020B0609020204030204" pitchFamily="49" charset="0"/>
              </a:rPr>
              <a:t>	</a:t>
            </a:r>
            <a:r>
              <a:rPr lang="en-IN" dirty="0" smtClean="0">
                <a:solidFill>
                  <a:srgbClr val="F9C5D7"/>
                </a:solidFill>
                <a:latin typeface="Consolas" panose="020B0609020204030204" pitchFamily="49" charset="0"/>
              </a:rPr>
              <a:t>	b </a:t>
            </a:r>
            <a:r>
              <a:rPr lang="en-IN" dirty="0">
                <a:solidFill>
                  <a:srgbClr val="F9C5D7"/>
                </a:solidFill>
                <a:latin typeface="Consolas" panose="020B0609020204030204" pitchFamily="49" charset="0"/>
                <a:sym typeface="Wingdings" panose="05000000000000000000" pitchFamily="2" charset="2"/>
              </a:rPr>
              <a:t> 0</a:t>
            </a:r>
          </a:p>
          <a:p>
            <a:pPr marL="0" indent="0">
              <a:buNone/>
            </a:pPr>
            <a:r>
              <a:rPr lang="en-IN" dirty="0">
                <a:solidFill>
                  <a:srgbClr val="F9C5D7"/>
                </a:solidFill>
                <a:latin typeface="Consolas" panose="020B0609020204030204" pitchFamily="49" charset="0"/>
                <a:sym typeface="Wingdings" panose="05000000000000000000" pitchFamily="2" charset="2"/>
              </a:rPr>
              <a:t>	</a:t>
            </a:r>
            <a:r>
              <a:rPr lang="en-IN" dirty="0" smtClean="0">
                <a:solidFill>
                  <a:srgbClr val="F9C5D7"/>
                </a:solidFill>
                <a:latin typeface="Consolas" panose="020B0609020204030204" pitchFamily="49" charset="0"/>
                <a:sym typeface="Wingdings" panose="05000000000000000000" pitchFamily="2" charset="2"/>
              </a:rPr>
              <a:t>	{</a:t>
            </a:r>
            <a:r>
              <a:rPr lang="en-IN" dirty="0">
                <a:solidFill>
                  <a:srgbClr val="F9C5D7"/>
                </a:solidFill>
                <a:latin typeface="Consolas" panose="020B0609020204030204" pitchFamily="49" charset="0"/>
                <a:sym typeface="Wingdings" panose="05000000000000000000" pitchFamily="2" charset="2"/>
              </a:rPr>
              <a:t>Try each allowed kind of item in turn}</a:t>
            </a:r>
          </a:p>
          <a:p>
            <a:pPr marL="0" indent="0">
              <a:buNone/>
            </a:pPr>
            <a:r>
              <a:rPr lang="en-IN" dirty="0">
                <a:solidFill>
                  <a:srgbClr val="F9C5D7"/>
                </a:solidFill>
                <a:latin typeface="Consolas" panose="020B0609020204030204" pitchFamily="49" charset="0"/>
                <a:sym typeface="Wingdings" panose="05000000000000000000" pitchFamily="2" charset="2"/>
              </a:rPr>
              <a:t>	</a:t>
            </a:r>
            <a:r>
              <a:rPr lang="en-IN" dirty="0" smtClean="0">
                <a:solidFill>
                  <a:srgbClr val="F9C5D7"/>
                </a:solidFill>
                <a:latin typeface="Consolas" panose="020B0609020204030204" pitchFamily="49" charset="0"/>
                <a:sym typeface="Wingdings" panose="05000000000000000000" pitchFamily="2" charset="2"/>
              </a:rPr>
              <a:t>	</a:t>
            </a:r>
            <a:r>
              <a:rPr lang="en-IN" b="1" dirty="0" smtClean="0">
                <a:solidFill>
                  <a:srgbClr val="F9C5D7"/>
                </a:solidFill>
                <a:latin typeface="Consolas" panose="020B0609020204030204" pitchFamily="49" charset="0"/>
                <a:sym typeface="Wingdings" panose="05000000000000000000" pitchFamily="2" charset="2"/>
              </a:rPr>
              <a:t>for</a:t>
            </a:r>
            <a:r>
              <a:rPr lang="en-IN" dirty="0" smtClean="0">
                <a:solidFill>
                  <a:srgbClr val="F9C5D7"/>
                </a:solidFill>
                <a:latin typeface="Consolas" panose="020B0609020204030204" pitchFamily="49" charset="0"/>
                <a:sym typeface="Wingdings" panose="05000000000000000000" pitchFamily="2" charset="2"/>
              </a:rPr>
              <a:t> </a:t>
            </a:r>
            <a:r>
              <a:rPr lang="en-IN" dirty="0">
                <a:solidFill>
                  <a:srgbClr val="F9C5D7"/>
                </a:solidFill>
                <a:latin typeface="Consolas" panose="020B0609020204030204" pitchFamily="49" charset="0"/>
                <a:sym typeface="Wingdings" panose="05000000000000000000" pitchFamily="2" charset="2"/>
              </a:rPr>
              <a:t>k  </a:t>
            </a:r>
            <a:r>
              <a:rPr lang="en-IN" dirty="0" err="1">
                <a:solidFill>
                  <a:srgbClr val="F9C5D7"/>
                </a:solidFill>
                <a:latin typeface="Consolas" panose="020B0609020204030204" pitchFamily="49" charset="0"/>
                <a:sym typeface="Wingdings" panose="05000000000000000000" pitchFamily="2" charset="2"/>
              </a:rPr>
              <a:t>i</a:t>
            </a:r>
            <a:r>
              <a:rPr lang="en-IN" dirty="0">
                <a:solidFill>
                  <a:srgbClr val="F9C5D7"/>
                </a:solidFill>
                <a:latin typeface="Consolas" panose="020B0609020204030204" pitchFamily="49" charset="0"/>
                <a:sym typeface="Wingdings" panose="05000000000000000000" pitchFamily="2" charset="2"/>
              </a:rPr>
              <a:t> to n </a:t>
            </a:r>
            <a:r>
              <a:rPr lang="en-IN" b="1" dirty="0">
                <a:solidFill>
                  <a:srgbClr val="F9C5D7"/>
                </a:solidFill>
                <a:latin typeface="Consolas" panose="020B0609020204030204" pitchFamily="49" charset="0"/>
                <a:sym typeface="Wingdings" panose="05000000000000000000" pitchFamily="2" charset="2"/>
              </a:rPr>
              <a:t>do</a:t>
            </a:r>
          </a:p>
          <a:p>
            <a:pPr marL="0" indent="0">
              <a:buNone/>
            </a:pPr>
            <a:r>
              <a:rPr lang="en-IN" b="1" dirty="0">
                <a:solidFill>
                  <a:srgbClr val="F9C5D7"/>
                </a:solidFill>
                <a:latin typeface="Consolas" panose="020B0609020204030204" pitchFamily="49" charset="0"/>
                <a:sym typeface="Wingdings" panose="05000000000000000000" pitchFamily="2" charset="2"/>
              </a:rPr>
              <a:t>		</a:t>
            </a:r>
            <a:r>
              <a:rPr lang="en-IN" b="1" dirty="0" smtClean="0">
                <a:solidFill>
                  <a:srgbClr val="F9C5D7"/>
                </a:solidFill>
                <a:latin typeface="Consolas" panose="020B0609020204030204" pitchFamily="49" charset="0"/>
                <a:sym typeface="Wingdings" panose="05000000000000000000" pitchFamily="2" charset="2"/>
              </a:rPr>
              <a:t>	if</a:t>
            </a:r>
            <a:r>
              <a:rPr lang="en-IN" dirty="0" smtClean="0">
                <a:solidFill>
                  <a:srgbClr val="F9C5D7"/>
                </a:solidFill>
                <a:latin typeface="Consolas" panose="020B0609020204030204" pitchFamily="49" charset="0"/>
                <a:sym typeface="Wingdings" panose="05000000000000000000" pitchFamily="2" charset="2"/>
              </a:rPr>
              <a:t> </a:t>
            </a:r>
            <a:r>
              <a:rPr lang="en-IN" dirty="0">
                <a:solidFill>
                  <a:srgbClr val="F9C5D7"/>
                </a:solidFill>
                <a:latin typeface="Consolas" panose="020B0609020204030204" pitchFamily="49" charset="0"/>
                <a:sym typeface="Wingdings" panose="05000000000000000000" pitchFamily="2" charset="2"/>
              </a:rPr>
              <a:t>w[k] ≤ r </a:t>
            </a:r>
            <a:r>
              <a:rPr lang="en-IN" b="1" dirty="0">
                <a:solidFill>
                  <a:srgbClr val="F9C5D7"/>
                </a:solidFill>
                <a:latin typeface="Consolas" panose="020B0609020204030204" pitchFamily="49" charset="0"/>
                <a:sym typeface="Wingdings" panose="05000000000000000000" pitchFamily="2" charset="2"/>
              </a:rPr>
              <a:t>then</a:t>
            </a:r>
          </a:p>
          <a:p>
            <a:pPr marL="0" indent="0">
              <a:buNone/>
            </a:pPr>
            <a:r>
              <a:rPr lang="en-IN" dirty="0">
                <a:solidFill>
                  <a:srgbClr val="F9C5D7"/>
                </a:solidFill>
                <a:latin typeface="Consolas" panose="020B0609020204030204" pitchFamily="49" charset="0"/>
                <a:sym typeface="Wingdings" panose="05000000000000000000" pitchFamily="2" charset="2"/>
              </a:rPr>
              <a:t>	</a:t>
            </a:r>
            <a:r>
              <a:rPr lang="en-IN" dirty="0" smtClean="0">
                <a:solidFill>
                  <a:srgbClr val="F9C5D7"/>
                </a:solidFill>
                <a:latin typeface="Consolas" panose="020B0609020204030204" pitchFamily="49" charset="0"/>
                <a:sym typeface="Wingdings" panose="05000000000000000000" pitchFamily="2" charset="2"/>
              </a:rPr>
              <a:t>			b </a:t>
            </a:r>
            <a:r>
              <a:rPr lang="en-IN" dirty="0">
                <a:solidFill>
                  <a:srgbClr val="F9C5D7"/>
                </a:solidFill>
                <a:latin typeface="Consolas" panose="020B0609020204030204" pitchFamily="49" charset="0"/>
                <a:sym typeface="Wingdings" panose="05000000000000000000" pitchFamily="2" charset="2"/>
              </a:rPr>
              <a:t> max(b, v[k] + backpack (k, r – w[k]))</a:t>
            </a:r>
          </a:p>
          <a:p>
            <a:pPr marL="0" indent="0">
              <a:buNone/>
            </a:pPr>
            <a:r>
              <a:rPr lang="en-IN" b="1" dirty="0">
                <a:solidFill>
                  <a:srgbClr val="F9C5D7"/>
                </a:solidFill>
                <a:latin typeface="Consolas" panose="020B0609020204030204" pitchFamily="49" charset="0"/>
                <a:sym typeface="Wingdings" panose="05000000000000000000" pitchFamily="2" charset="2"/>
              </a:rPr>
              <a:t>	</a:t>
            </a:r>
            <a:r>
              <a:rPr lang="en-IN" b="1" dirty="0" smtClean="0">
                <a:solidFill>
                  <a:srgbClr val="F9C5D7"/>
                </a:solidFill>
                <a:latin typeface="Consolas" panose="020B0609020204030204" pitchFamily="49" charset="0"/>
                <a:sym typeface="Wingdings" panose="05000000000000000000" pitchFamily="2" charset="2"/>
              </a:rPr>
              <a:t>	return</a:t>
            </a:r>
            <a:r>
              <a:rPr lang="en-IN" dirty="0" smtClean="0">
                <a:solidFill>
                  <a:srgbClr val="F9C5D7"/>
                </a:solidFill>
                <a:latin typeface="Consolas" panose="020B0609020204030204" pitchFamily="49" charset="0"/>
                <a:sym typeface="Wingdings" panose="05000000000000000000" pitchFamily="2" charset="2"/>
              </a:rPr>
              <a:t> </a:t>
            </a:r>
            <a:r>
              <a:rPr lang="en-IN" dirty="0">
                <a:solidFill>
                  <a:srgbClr val="F9C5D7"/>
                </a:solidFill>
                <a:latin typeface="Consolas" panose="020B0609020204030204" pitchFamily="49" charset="0"/>
                <a:sym typeface="Wingdings" panose="05000000000000000000" pitchFamily="2" charset="2"/>
              </a:rPr>
              <a:t>b</a:t>
            </a:r>
          </a:p>
          <a:p>
            <a:endParaRPr lang="en-US" dirty="0"/>
          </a:p>
        </p:txBody>
      </p:sp>
    </p:spTree>
    <p:extLst>
      <p:ext uri="{BB962C8B-B14F-4D97-AF65-F5344CB8AC3E}">
        <p14:creationId xmlns:p14="http://schemas.microsoft.com/office/powerpoint/2010/main" val="411450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Knapsack Problem Example 2</a:t>
            </a:r>
            <a:endParaRPr lang="en-US" dirty="0"/>
          </a:p>
        </p:txBody>
      </p:sp>
      <p:sp>
        <p:nvSpPr>
          <p:cNvPr id="3" name="Content Placeholder 2"/>
          <p:cNvSpPr>
            <a:spLocks noGrp="1"/>
          </p:cNvSpPr>
          <p:nvPr>
            <p:ph idx="1"/>
          </p:nvPr>
        </p:nvSpPr>
        <p:spPr/>
        <p:txBody>
          <a:bodyPr/>
          <a:lstStyle/>
          <a:p>
            <a:r>
              <a:rPr lang="en-US" dirty="0"/>
              <a:t>Solve the following knapsack problem using Branch &amp; </a:t>
            </a:r>
            <a:r>
              <a:rPr lang="en-US" dirty="0" smtClean="0"/>
              <a:t>Bound technique</a:t>
            </a:r>
            <a:r>
              <a:rPr lang="en-US" dirty="0"/>
              <a:t>.</a:t>
            </a:r>
          </a:p>
          <a:p>
            <a:endParaRPr lang="en-US" dirty="0"/>
          </a:p>
          <a:p>
            <a:r>
              <a:rPr lang="en-US" dirty="0" smtClean="0"/>
              <a:t>W=10 and 𝑛=5</a:t>
            </a:r>
          </a:p>
          <a:p>
            <a:endParaRPr lang="en-US" dirty="0"/>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nvPr>
            </p:nvGraphicFramePr>
            <p:xfrm>
              <a:off x="2895600" y="2404826"/>
              <a:ext cx="6400800" cy="1271808"/>
            </p:xfrm>
            <a:graphic>
              <a:graphicData uri="http://schemas.openxmlformats.org/drawingml/2006/table">
                <a:tbl>
                  <a:tblPr firstRow="1" firstCol="1" bandRow="1">
                    <a:tableStyleId>{00A15C55-8517-42AA-B614-E9B94910E393}</a:tableStyleId>
                  </a:tblPr>
                  <a:tblGrid>
                    <a:gridCol w="1295400">
                      <a:extLst>
                        <a:ext uri="{9D8B030D-6E8A-4147-A177-3AD203B41FA5}">
                          <a16:colId xmlns:a16="http://schemas.microsoft.com/office/drawing/2014/main" val="1723877004"/>
                        </a:ext>
                      </a:extLst>
                    </a:gridCol>
                    <a:gridCol w="1003974">
                      <a:extLst>
                        <a:ext uri="{9D8B030D-6E8A-4147-A177-3AD203B41FA5}">
                          <a16:colId xmlns:a16="http://schemas.microsoft.com/office/drawing/2014/main" val="845621035"/>
                        </a:ext>
                      </a:extLst>
                    </a:gridCol>
                    <a:gridCol w="1159098">
                      <a:extLst>
                        <a:ext uri="{9D8B030D-6E8A-4147-A177-3AD203B41FA5}">
                          <a16:colId xmlns:a16="http://schemas.microsoft.com/office/drawing/2014/main" val="3159257064"/>
                        </a:ext>
                      </a:extLst>
                    </a:gridCol>
                    <a:gridCol w="1069938">
                      <a:extLst>
                        <a:ext uri="{9D8B030D-6E8A-4147-A177-3AD203B41FA5}">
                          <a16:colId xmlns:a16="http://schemas.microsoft.com/office/drawing/2014/main" val="1307698233"/>
                        </a:ext>
                      </a:extLst>
                    </a:gridCol>
                    <a:gridCol w="980775">
                      <a:extLst>
                        <a:ext uri="{9D8B030D-6E8A-4147-A177-3AD203B41FA5}">
                          <a16:colId xmlns:a16="http://schemas.microsoft.com/office/drawing/2014/main" val="3571796038"/>
                        </a:ext>
                      </a:extLst>
                    </a:gridCol>
                    <a:gridCol w="891615">
                      <a:extLst>
                        <a:ext uri="{9D8B030D-6E8A-4147-A177-3AD203B41FA5}">
                          <a16:colId xmlns:a16="http://schemas.microsoft.com/office/drawing/2014/main" val="3138893208"/>
                        </a:ext>
                      </a:extLst>
                    </a:gridCol>
                  </a:tblGrid>
                  <a:tr h="423936">
                    <a:tc>
                      <a:txBody>
                        <a:bodyPr/>
                        <a:lstStyle/>
                        <a:p>
                          <a:pPr marL="0" marR="0" algn="just">
                            <a:lnSpc>
                              <a:spcPct val="115000"/>
                            </a:lnSpc>
                            <a:spcBef>
                              <a:spcPts val="0"/>
                            </a:spcBef>
                            <a:spcAft>
                              <a:spcPts val="0"/>
                            </a:spcAft>
                          </a:pPr>
                          <a:r>
                            <a:rPr lang="en-US" sz="2400" dirty="0">
                              <a:solidFill>
                                <a:srgbClr val="C00000"/>
                              </a:solidFill>
                              <a:effectLst/>
                            </a:rPr>
                            <a:t>Object</a:t>
                          </a:r>
                          <a14:m>
                            <m:oMath xmlns:m="http://schemas.openxmlformats.org/officeDocument/2006/math">
                              <m:r>
                                <a:rPr lang="en-US" sz="2400" i="1" dirty="0" smtClean="0">
                                  <a:solidFill>
                                    <a:srgbClr val="C00000"/>
                                  </a:solidFill>
                                  <a:effectLst/>
                                  <a:latin typeface="Cambria Math" panose="02040503050406030204" pitchFamily="18" charset="0"/>
                                </a:rPr>
                                <m:t> </m:t>
                              </m:r>
                              <m:r>
                                <a:rPr lang="en-US" sz="2400" i="1" dirty="0" err="1">
                                  <a:solidFill>
                                    <a:srgbClr val="C00000"/>
                                  </a:solidFill>
                                  <a:effectLst/>
                                  <a:latin typeface="Cambria Math" panose="02040503050406030204" pitchFamily="18" charset="0"/>
                                </a:rPr>
                                <m:t>𝑖</m:t>
                              </m:r>
                            </m:oMath>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solidFill>
                                      <a:srgbClr val="C00000"/>
                                    </a:solidFill>
                                    <a:effectLst/>
                                    <a:latin typeface="Cambria Math" panose="02040503050406030204" pitchFamily="18" charset="0"/>
                                  </a:rPr>
                                  <m:t>1</m:t>
                                </m:r>
                              </m:oMath>
                            </m:oMathPara>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solidFill>
                                      <a:srgbClr val="C00000"/>
                                    </a:solidFill>
                                    <a:effectLst/>
                                    <a:latin typeface="Cambria Math" panose="02040503050406030204" pitchFamily="18" charset="0"/>
                                  </a:rPr>
                                  <m:t>2</m:t>
                                </m:r>
                              </m:oMath>
                            </m:oMathPara>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solidFill>
                                      <a:srgbClr val="C00000"/>
                                    </a:solidFill>
                                    <a:effectLst/>
                                    <a:latin typeface="Cambria Math" panose="02040503050406030204" pitchFamily="18" charset="0"/>
                                  </a:rPr>
                                  <m:t>3</m:t>
                                </m:r>
                              </m:oMath>
                            </m:oMathPara>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smtClean="0">
                                    <a:solidFill>
                                      <a:srgbClr val="C00000"/>
                                    </a:solidFill>
                                    <a:effectLst/>
                                    <a:latin typeface="Cambria Math" panose="02040503050406030204" pitchFamily="18" charset="0"/>
                                  </a:rPr>
                                  <m:t>4</m:t>
                                </m:r>
                              </m:oMath>
                            </m:oMathPara>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r>
                                  <a:rPr lang="en-US" sz="2400" i="1" dirty="0" smtClean="0">
                                    <a:solidFill>
                                      <a:srgbClr val="C00000"/>
                                    </a:solidFill>
                                    <a:effectLst/>
                                    <a:latin typeface="Cambria Math" panose="02040503050406030204" pitchFamily="18" charset="0"/>
                                  </a:rPr>
                                  <m:t>5</m:t>
                                </m:r>
                              </m:oMath>
                            </m:oMathPara>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376335145"/>
                      </a:ext>
                    </a:extLst>
                  </a:tr>
                  <a:tr h="423936">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40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𝑣</m:t>
                                    </m:r>
                                  </m:e>
                                  <m:sub>
                                    <m:r>
                                      <a:rPr lang="en-US" sz="2400" b="0" i="1" dirty="0" smtClean="0">
                                        <a:solidFill>
                                          <a:srgbClr val="C00000"/>
                                        </a:solidFill>
                                        <a:latin typeface="Cambria Math" panose="02040503050406030204" pitchFamily="18" charset="0"/>
                                      </a:rPr>
                                      <m:t>𝑖</m:t>
                                    </m:r>
                                  </m:sub>
                                </m:sSub>
                              </m:oMath>
                            </m:oMathPara>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r>
                            <a:rPr lang="en-US" sz="2400" dirty="0" smtClean="0">
                              <a:effectLst/>
                            </a:rPr>
                            <a:t>40</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rPr>
                            <a:t>50</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rPr>
                            <a:t>100</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rPr>
                            <a:t>95</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rPr>
                            <a:t>30</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8203117"/>
                      </a:ext>
                    </a:extLst>
                  </a:tr>
                  <a:tr h="423936">
                    <a:tc>
                      <a:txBody>
                        <a:bodyPr/>
                        <a:lstStyle/>
                        <a:p>
                          <a:pPr marL="0" marR="0" algn="ctr">
                            <a:lnSpc>
                              <a:spcPct val="115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400" i="1" dirty="0" smtClean="0">
                                        <a:solidFill>
                                          <a:srgbClr val="C00000"/>
                                        </a:solidFill>
                                        <a:latin typeface="Cambria Math" panose="02040503050406030204" pitchFamily="18" charset="0"/>
                                      </a:rPr>
                                    </m:ctrlPr>
                                  </m:sSubPr>
                                  <m:e>
                                    <m:r>
                                      <a:rPr lang="en-US" sz="2400" b="0" i="1" dirty="0" smtClean="0">
                                        <a:solidFill>
                                          <a:srgbClr val="C00000"/>
                                        </a:solidFill>
                                        <a:latin typeface="Cambria Math" panose="02040503050406030204" pitchFamily="18" charset="0"/>
                                      </a:rPr>
                                      <m:t>𝑤</m:t>
                                    </m:r>
                                  </m:e>
                                  <m:sub>
                                    <m:r>
                                      <a:rPr lang="en-US" sz="2400" b="0" i="1" dirty="0" smtClean="0">
                                        <a:solidFill>
                                          <a:srgbClr val="C00000"/>
                                        </a:solidFill>
                                        <a:latin typeface="Cambria Math" panose="02040503050406030204" pitchFamily="18" charset="0"/>
                                      </a:rPr>
                                      <m:t>𝑖</m:t>
                                    </m:r>
                                  </m:sub>
                                </m:sSub>
                              </m:oMath>
                            </m:oMathPara>
                          </a14:m>
                          <a:endParaRPr lang="en-US" sz="2400" dirty="0">
                            <a:solidFill>
                              <a:srgbClr val="C00000"/>
                            </a:solidFill>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algn="ctr">
                            <a:lnSpc>
                              <a:spcPct val="115000"/>
                            </a:lnSpc>
                            <a:spcBef>
                              <a:spcPts val="0"/>
                            </a:spcBef>
                            <a:spcAft>
                              <a:spcPts val="0"/>
                            </a:spcAft>
                          </a:pPr>
                          <a:r>
                            <a:rPr lang="en-US" sz="2400" dirty="0" smtClean="0">
                              <a:effectLst/>
                            </a:rPr>
                            <a:t>1</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rPr>
                            <a:t>3</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rPr>
                            <a:t>4</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rPr>
                            <a:t>5</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rPr>
                            <a:t>3</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77901905"/>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89182061"/>
                  </p:ext>
                </p:extLst>
              </p:nvPr>
            </p:nvGraphicFramePr>
            <p:xfrm>
              <a:off x="2895600" y="2404826"/>
              <a:ext cx="6400800" cy="1271808"/>
            </p:xfrm>
            <a:graphic>
              <a:graphicData uri="http://schemas.openxmlformats.org/drawingml/2006/table">
                <a:tbl>
                  <a:tblPr firstRow="1" firstCol="1" bandRow="1">
                    <a:tableStyleId>{00A15C55-8517-42AA-B614-E9B94910E393}</a:tableStyleId>
                  </a:tblPr>
                  <a:tblGrid>
                    <a:gridCol w="1295400">
                      <a:extLst>
                        <a:ext uri="{9D8B030D-6E8A-4147-A177-3AD203B41FA5}">
                          <a16:colId xmlns:a16="http://schemas.microsoft.com/office/drawing/2014/main" val="1723877004"/>
                        </a:ext>
                      </a:extLst>
                    </a:gridCol>
                    <a:gridCol w="1003974">
                      <a:extLst>
                        <a:ext uri="{9D8B030D-6E8A-4147-A177-3AD203B41FA5}">
                          <a16:colId xmlns:a16="http://schemas.microsoft.com/office/drawing/2014/main" val="845621035"/>
                        </a:ext>
                      </a:extLst>
                    </a:gridCol>
                    <a:gridCol w="1159098">
                      <a:extLst>
                        <a:ext uri="{9D8B030D-6E8A-4147-A177-3AD203B41FA5}">
                          <a16:colId xmlns:a16="http://schemas.microsoft.com/office/drawing/2014/main" val="3159257064"/>
                        </a:ext>
                      </a:extLst>
                    </a:gridCol>
                    <a:gridCol w="1069938">
                      <a:extLst>
                        <a:ext uri="{9D8B030D-6E8A-4147-A177-3AD203B41FA5}">
                          <a16:colId xmlns:a16="http://schemas.microsoft.com/office/drawing/2014/main" val="1307698233"/>
                        </a:ext>
                      </a:extLst>
                    </a:gridCol>
                    <a:gridCol w="980775">
                      <a:extLst>
                        <a:ext uri="{9D8B030D-6E8A-4147-A177-3AD203B41FA5}">
                          <a16:colId xmlns:a16="http://schemas.microsoft.com/office/drawing/2014/main" val="3571796038"/>
                        </a:ext>
                      </a:extLst>
                    </a:gridCol>
                    <a:gridCol w="891615">
                      <a:extLst>
                        <a:ext uri="{9D8B030D-6E8A-4147-A177-3AD203B41FA5}">
                          <a16:colId xmlns:a16="http://schemas.microsoft.com/office/drawing/2014/main" val="3138893208"/>
                        </a:ext>
                      </a:extLst>
                    </a:gridCol>
                  </a:tblGrid>
                  <a:tr h="423936">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939" t="-14286" r="-394366" b="-235714"/>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31098" t="-14286" r="-412195" b="-235714"/>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99474" t="-14286" r="-255789" b="-235714"/>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23295" t="-14286" r="-176136" b="-235714"/>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62733" t="-14286" r="-92547" b="-235714"/>
                          </a:stretch>
                        </a:blipFill>
                      </a:tcPr>
                    </a:tc>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20548" t="-14286" r="-2055" b="-235714"/>
                          </a:stretch>
                        </a:blipFill>
                      </a:tcPr>
                    </a:tc>
                    <a:extLst>
                      <a:ext uri="{0D108BD9-81ED-4DB2-BD59-A6C34878D82A}">
                        <a16:rowId xmlns:a16="http://schemas.microsoft.com/office/drawing/2014/main" val="3376335145"/>
                      </a:ext>
                    </a:extLst>
                  </a:tr>
                  <a:tr h="423936">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939" t="-114286" r="-394366" b="-135714"/>
                          </a:stretch>
                        </a:blipFill>
                      </a:tcPr>
                    </a:tc>
                    <a:tc>
                      <a:txBody>
                        <a:bodyPr/>
                        <a:lstStyle/>
                        <a:p>
                          <a:pPr marL="0" marR="0" algn="ctr">
                            <a:lnSpc>
                              <a:spcPct val="115000"/>
                            </a:lnSpc>
                            <a:spcBef>
                              <a:spcPts val="0"/>
                            </a:spcBef>
                            <a:spcAft>
                              <a:spcPts val="0"/>
                            </a:spcAft>
                          </a:pPr>
                          <a:r>
                            <a:rPr lang="en-US" sz="2400" dirty="0" smtClean="0">
                              <a:effectLst/>
                            </a:rPr>
                            <a:t>40</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rPr>
                            <a:t>50</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rPr>
                            <a:t>100</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rPr>
                            <a:t>95</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rPr>
                            <a:t>30</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8203117"/>
                      </a:ext>
                    </a:extLst>
                  </a:tr>
                  <a:tr h="423936">
                    <a:tc>
                      <a:txBody>
                        <a:bodyPr/>
                        <a:lstStyle/>
                        <a:p>
                          <a:endParaRPr lang="en-US"/>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939" t="-214286" r="-394366" b="-35714"/>
                          </a:stretch>
                        </a:blipFill>
                      </a:tcPr>
                    </a:tc>
                    <a:tc>
                      <a:txBody>
                        <a:bodyPr/>
                        <a:lstStyle/>
                        <a:p>
                          <a:pPr marL="0" marR="0" algn="ctr">
                            <a:lnSpc>
                              <a:spcPct val="115000"/>
                            </a:lnSpc>
                            <a:spcBef>
                              <a:spcPts val="0"/>
                            </a:spcBef>
                            <a:spcAft>
                              <a:spcPts val="0"/>
                            </a:spcAft>
                          </a:pPr>
                          <a:r>
                            <a:rPr lang="en-US" sz="2400" dirty="0" smtClean="0">
                              <a:effectLst/>
                            </a:rPr>
                            <a:t>1</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rPr>
                            <a:t>3</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rPr>
                            <a:t>4</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rPr>
                            <a:t>5</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15000"/>
                            </a:lnSpc>
                            <a:spcBef>
                              <a:spcPts val="0"/>
                            </a:spcBef>
                            <a:spcAft>
                              <a:spcPts val="0"/>
                            </a:spcAft>
                          </a:pPr>
                          <a:r>
                            <a:rPr lang="en-US" sz="2400" dirty="0" smtClean="0">
                              <a:effectLst/>
                            </a:rPr>
                            <a:t>3</a:t>
                          </a:r>
                          <a:endParaRPr lang="en-US" sz="2400" dirty="0">
                            <a:effectLst/>
                            <a:latin typeface="Calibri" panose="020F0502020204030204" pitchFamily="34" charset="0"/>
                            <a:ea typeface="Times New Roman" panose="02020603050405020304" pitchFamily="18" charset="0"/>
                            <a:cs typeface="Shruti" panose="020B05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77901905"/>
                      </a:ext>
                    </a:extLst>
                  </a:tr>
                </a:tbl>
              </a:graphicData>
            </a:graphic>
          </p:graphicFrame>
        </mc:Fallback>
      </mc:AlternateContent>
    </p:spTree>
    <p:extLst>
      <p:ext uri="{BB962C8B-B14F-4D97-AF65-F5344CB8AC3E}">
        <p14:creationId xmlns:p14="http://schemas.microsoft.com/office/powerpoint/2010/main" val="889461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Travelling Salesman </a:t>
            </a:r>
            <a:r>
              <a:rPr lang="en-US" dirty="0" smtClean="0"/>
              <a:t>Problem (TSP) – Introduction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 traveler needs to visit </a:t>
                </a:r>
                <a:r>
                  <a:rPr lang="en-US" dirty="0">
                    <a:solidFill>
                      <a:srgbClr val="AD1457"/>
                    </a:solidFill>
                  </a:rPr>
                  <a:t>all the cities </a:t>
                </a:r>
                <a:r>
                  <a:rPr lang="en-US" dirty="0"/>
                  <a:t>from a list, where distances between all the cities are known and each city should be visited just once</a:t>
                </a:r>
                <a:r>
                  <a:rPr lang="en-US" dirty="0" smtClean="0"/>
                  <a:t>.</a:t>
                </a:r>
              </a:p>
              <a:p>
                <a:r>
                  <a:rPr lang="en-US" dirty="0" smtClean="0"/>
                  <a:t>So, </a:t>
                </a:r>
                <a:r>
                  <a:rPr lang="en-US" dirty="0"/>
                  <a:t>the problem is to find </a:t>
                </a:r>
                <a:r>
                  <a:rPr lang="en-US" dirty="0">
                    <a:solidFill>
                      <a:srgbClr val="AD1457"/>
                    </a:solidFill>
                  </a:rPr>
                  <a:t>the shortest possible route </a:t>
                </a:r>
                <a:r>
                  <a:rPr lang="en-US" dirty="0"/>
                  <a:t>that visits </a:t>
                </a:r>
                <a:r>
                  <a:rPr lang="en-US" dirty="0" smtClean="0"/>
                  <a:t>each </a:t>
                </a:r>
                <a:r>
                  <a:rPr lang="en-US" dirty="0"/>
                  <a:t>city exactly once and returns to the starting point</a:t>
                </a:r>
                <a:r>
                  <a:rPr lang="en-US" dirty="0" smtClean="0"/>
                  <a:t>.</a:t>
                </a:r>
                <a:endParaRPr lang="en-US" dirty="0"/>
              </a:p>
              <a:p>
                <a:r>
                  <a:rPr lang="en-US" dirty="0" smtClean="0"/>
                  <a:t>Solution:</a:t>
                </a:r>
              </a:p>
              <a:p>
                <a:pPr marL="914400" lvl="1" indent="-457200">
                  <a:buFont typeface="+mj-lt"/>
                  <a:buAutoNum type="arabicPeriod"/>
                </a:pPr>
                <a:r>
                  <a:rPr lang="en-US" dirty="0"/>
                  <a:t>Consider city 1 as the starting and ending point.</a:t>
                </a:r>
              </a:p>
              <a:p>
                <a:pPr marL="914400" lvl="1" indent="-457200">
                  <a:buFont typeface="+mj-lt"/>
                  <a:buAutoNum type="arabicPeriod"/>
                </a:pPr>
                <a:r>
                  <a:rPr lang="en-US" dirty="0" smtClean="0"/>
                  <a:t>Generate </a:t>
                </a:r>
                <a:r>
                  <a:rPr lang="en-US" dirty="0"/>
                  <a:t>all (n-1)! Permutations of cities.</a:t>
                </a:r>
              </a:p>
              <a:p>
                <a:pPr marL="914400" lvl="1" indent="-457200">
                  <a:buFont typeface="+mj-lt"/>
                  <a:buAutoNum type="arabicPeriod"/>
                </a:pPr>
                <a:r>
                  <a:rPr lang="en-US" dirty="0" smtClean="0"/>
                  <a:t>Calculate </a:t>
                </a:r>
                <a:r>
                  <a:rPr lang="en-US" dirty="0"/>
                  <a:t>cost of every permutation and keep track of minimum cost permutation.</a:t>
                </a:r>
              </a:p>
              <a:p>
                <a:pPr marL="914400" lvl="1" indent="-457200">
                  <a:buFont typeface="+mj-lt"/>
                  <a:buAutoNum type="arabicPeriod"/>
                </a:pPr>
                <a:r>
                  <a:rPr lang="en-US" dirty="0" smtClean="0"/>
                  <a:t>Return </a:t>
                </a:r>
                <a:r>
                  <a:rPr lang="en-US" dirty="0"/>
                  <a:t>the permutation with minimum cost</a:t>
                </a:r>
                <a:r>
                  <a:rPr lang="en-US" dirty="0" smtClean="0"/>
                  <a:t>.</a:t>
                </a:r>
              </a:p>
              <a:p>
                <a:r>
                  <a:rPr lang="en-US" dirty="0"/>
                  <a:t>Time </a:t>
                </a:r>
                <a:r>
                  <a:rPr lang="en-US" dirty="0" smtClean="0"/>
                  <a:t>Complexity is </a:t>
                </a:r>
                <a14:m>
                  <m:oMath xmlns:m="http://schemas.openxmlformats.org/officeDocument/2006/math">
                    <m:r>
                      <a:rPr lang="el-GR" b="1" i="0" dirty="0" smtClean="0">
                        <a:solidFill>
                          <a:srgbClr val="AD1457"/>
                        </a:solidFill>
                        <a:latin typeface="Cambria Math" panose="02040503050406030204" pitchFamily="18" charset="0"/>
                      </a:rPr>
                      <m:t>𝚯</m:t>
                    </m:r>
                    <m:r>
                      <a:rPr lang="el-GR" b="1" i="1" dirty="0">
                        <a:solidFill>
                          <a:srgbClr val="AD1457"/>
                        </a:solidFill>
                        <a:latin typeface="Cambria Math" panose="02040503050406030204" pitchFamily="18" charset="0"/>
                      </a:rPr>
                      <m:t>(</m:t>
                    </m:r>
                    <m:r>
                      <a:rPr lang="en-US" b="1" i="1" dirty="0">
                        <a:solidFill>
                          <a:srgbClr val="AD1457"/>
                        </a:solidFill>
                        <a:latin typeface="Cambria Math" panose="02040503050406030204" pitchFamily="18" charset="0"/>
                      </a:rPr>
                      <m:t>𝒏</m:t>
                    </m:r>
                    <m:r>
                      <a:rPr lang="en-US" b="1" i="1" dirty="0">
                        <a:solidFill>
                          <a:srgbClr val="AD1457"/>
                        </a:solidFill>
                        <a:latin typeface="Cambria Math" panose="02040503050406030204" pitchFamily="18" charset="0"/>
                      </a:rPr>
                      <m:t>!)</m:t>
                    </m:r>
                  </m:oMath>
                </a14:m>
                <a:endParaRPr lang="en-US" b="1" dirty="0">
                  <a:solidFill>
                    <a:srgbClr val="AD1457"/>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r="-818"/>
                </a:stretch>
              </a:blipFill>
            </p:spPr>
            <p:txBody>
              <a:bodyPr/>
              <a:lstStyle/>
              <a:p>
                <a:r>
                  <a:rPr lang="en-US">
                    <a:noFill/>
                  </a:rPr>
                  <a:t> </a:t>
                </a:r>
              </a:p>
            </p:txBody>
          </p:sp>
        </mc:Fallback>
      </mc:AlternateContent>
    </p:spTree>
    <p:extLst>
      <p:ext uri="{BB962C8B-B14F-4D97-AF65-F5344CB8AC3E}">
        <p14:creationId xmlns:p14="http://schemas.microsoft.com/office/powerpoint/2010/main" val="2421600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Travelling Salesman Problem </a:t>
            </a:r>
            <a:r>
              <a:rPr lang="en-US" dirty="0" smtClean="0"/>
              <a:t>(TSP) – Introduction </a:t>
            </a:r>
            <a:endParaRPr lang="en-US" dirty="0"/>
          </a:p>
        </p:txBody>
      </p:sp>
      <p:sp>
        <p:nvSpPr>
          <p:cNvPr id="3" name="Content Placeholder 2"/>
          <p:cNvSpPr>
            <a:spLocks noGrp="1"/>
          </p:cNvSpPr>
          <p:nvPr>
            <p:ph idx="1"/>
          </p:nvPr>
        </p:nvSpPr>
        <p:spPr/>
        <p:txBody>
          <a:bodyPr/>
          <a:lstStyle/>
          <a:p>
            <a:r>
              <a:rPr lang="en-US" dirty="0"/>
              <a:t>The number of tours grows </a:t>
            </a:r>
            <a:r>
              <a:rPr lang="en-US" dirty="0" smtClean="0"/>
              <a:t>exponentially as </a:t>
            </a:r>
            <a:r>
              <a:rPr lang="en-US" dirty="0"/>
              <a:t>we add cities to the </a:t>
            </a:r>
            <a:r>
              <a:rPr lang="en-US" dirty="0" smtClean="0"/>
              <a:t>map,</a:t>
            </a:r>
            <a:endParaRPr lang="en-US" dirty="0"/>
          </a:p>
          <a:p>
            <a:endParaRPr lang="en-US" dirty="0"/>
          </a:p>
        </p:txBody>
      </p:sp>
      <p:pic>
        <p:nvPicPr>
          <p:cNvPr id="5" name="table"/>
          <p:cNvPicPr>
            <a:picLocks noChangeAspect="1"/>
          </p:cNvPicPr>
          <p:nvPr/>
        </p:nvPicPr>
        <p:blipFill>
          <a:blip r:embed="rId2"/>
          <a:stretch>
            <a:fillRect/>
          </a:stretch>
        </p:blipFill>
        <p:spPr>
          <a:xfrm>
            <a:off x="3518218" y="1864566"/>
            <a:ext cx="4225047" cy="3258763"/>
          </a:xfrm>
          <a:prstGeom prst="rect">
            <a:avLst/>
          </a:prstGeom>
        </p:spPr>
      </p:pic>
    </p:spTree>
    <p:extLst>
      <p:ext uri="{BB962C8B-B14F-4D97-AF65-F5344CB8AC3E}">
        <p14:creationId xmlns:p14="http://schemas.microsoft.com/office/powerpoint/2010/main" val="2515859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 Definition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A graph </a:t>
                </a:r>
                <a14:m>
                  <m:oMath xmlns:m="http://schemas.openxmlformats.org/officeDocument/2006/math">
                    <m:r>
                      <a:rPr lang="en-IN" b="1" i="1" smtClean="0">
                        <a:solidFill>
                          <a:srgbClr val="AD1457"/>
                        </a:solidFill>
                        <a:latin typeface="Cambria Math" panose="02040503050406030204" pitchFamily="18" charset="0"/>
                      </a:rPr>
                      <m:t>𝐆</m:t>
                    </m:r>
                    <m:r>
                      <a:rPr lang="en-IN" b="1">
                        <a:solidFill>
                          <a:srgbClr val="AD1457"/>
                        </a:solidFill>
                        <a:latin typeface="Cambria Math" panose="02040503050406030204" pitchFamily="18" charset="0"/>
                      </a:rPr>
                      <m:t>=</m:t>
                    </m:r>
                    <m:d>
                      <m:dPr>
                        <m:begChr m:val="⟨"/>
                        <m:endChr m:val=""/>
                        <m:ctrlPr>
                          <a:rPr lang="en-IN" b="1" i="1">
                            <a:solidFill>
                              <a:srgbClr val="AD1457"/>
                            </a:solidFill>
                            <a:latin typeface="Cambria Math" panose="02040503050406030204" pitchFamily="18" charset="0"/>
                          </a:rPr>
                        </m:ctrlPr>
                      </m:dPr>
                      <m:e>
                        <m:r>
                          <a:rPr lang="en-IN" b="1" i="1">
                            <a:solidFill>
                              <a:srgbClr val="AD1457"/>
                            </a:solidFill>
                            <a:latin typeface="Cambria Math" panose="02040503050406030204" pitchFamily="18" charset="0"/>
                          </a:rPr>
                          <m:t>𝑵</m:t>
                        </m:r>
                        <m:r>
                          <a:rPr lang="en-IN" b="1" i="1">
                            <a:solidFill>
                              <a:srgbClr val="AD1457"/>
                            </a:solidFill>
                            <a:latin typeface="Cambria Math" panose="02040503050406030204" pitchFamily="18" charset="0"/>
                          </a:rPr>
                          <m:t>, </m:t>
                        </m:r>
                      </m:e>
                    </m:d>
                    <m:d>
                      <m:dPr>
                        <m:begChr m:val=""/>
                        <m:endChr m:val="⟩"/>
                        <m:ctrlPr>
                          <a:rPr lang="en-IN" b="1" i="1">
                            <a:solidFill>
                              <a:srgbClr val="AD1457"/>
                            </a:solidFill>
                            <a:latin typeface="Cambria Math" panose="02040503050406030204" pitchFamily="18" charset="0"/>
                          </a:rPr>
                        </m:ctrlPr>
                      </m:dPr>
                      <m:e>
                        <m:r>
                          <a:rPr lang="en-IN" b="1" i="1">
                            <a:solidFill>
                              <a:srgbClr val="AD1457"/>
                            </a:solidFill>
                            <a:latin typeface="Cambria Math" panose="02040503050406030204" pitchFamily="18" charset="0"/>
                          </a:rPr>
                          <m:t>𝑨</m:t>
                        </m:r>
                      </m:e>
                    </m:d>
                  </m:oMath>
                </a14:m>
                <a:r>
                  <a:rPr lang="en-US" dirty="0"/>
                  <a:t> consists of a non-empty set </a:t>
                </a:r>
                <a:r>
                  <a:rPr lang="en-US" b="1" dirty="0">
                    <a:solidFill>
                      <a:srgbClr val="AD1457"/>
                    </a:solidFill>
                  </a:rPr>
                  <a:t>𝑵</a:t>
                </a:r>
                <a:r>
                  <a:rPr lang="en-US" dirty="0"/>
                  <a:t> called the set of nodes (vertices) of the graph, a set </a:t>
                </a:r>
                <a:r>
                  <a:rPr lang="en-US" b="1" dirty="0">
                    <a:solidFill>
                      <a:srgbClr val="AD1457"/>
                    </a:solidFill>
                  </a:rPr>
                  <a:t>𝑨</a:t>
                </a:r>
                <a:r>
                  <a:rPr lang="en-US" dirty="0"/>
                  <a:t> called the set of edges that also represents a mapping from the set of edges </a:t>
                </a:r>
                <a:r>
                  <a:rPr lang="en-US" b="1" dirty="0">
                    <a:solidFill>
                      <a:srgbClr val="AD1457"/>
                    </a:solidFill>
                  </a:rPr>
                  <a:t>𝑨</a:t>
                </a:r>
                <a:r>
                  <a:rPr lang="en-US" dirty="0"/>
                  <a:t> to a set of pairs of elements </a:t>
                </a:r>
                <a:r>
                  <a:rPr lang="en-US" b="1" dirty="0">
                    <a:solidFill>
                      <a:srgbClr val="AD1457"/>
                    </a:solidFill>
                  </a:rPr>
                  <a:t>𝑵</a:t>
                </a:r>
                <a:r>
                  <a:rPr lang="en-US" dirty="0"/>
                  <a:t>.</a:t>
                </a:r>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1341" r="-818"/>
                </a:stretch>
              </a:blipFill>
            </p:spPr>
            <p:txBody>
              <a:bodyPr/>
              <a:lstStyle/>
              <a:p>
                <a:r>
                  <a:rPr lang="en-US">
                    <a:noFill/>
                  </a:rPr>
                  <a:t> </a:t>
                </a:r>
              </a:p>
            </p:txBody>
          </p:sp>
        </mc:Fallback>
      </mc:AlternateContent>
      <p:sp>
        <p:nvSpPr>
          <p:cNvPr id="4" name="Oval 3"/>
          <p:cNvSpPr/>
          <p:nvPr/>
        </p:nvSpPr>
        <p:spPr>
          <a:xfrm>
            <a:off x="3370291" y="3610741"/>
            <a:ext cx="609600" cy="609600"/>
          </a:xfrm>
          <a:prstGeom prst="ellipse">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A</a:t>
            </a:r>
            <a:endParaRPr lang="en-US" sz="2400" dirty="0">
              <a:solidFill>
                <a:schemeClr val="tx1"/>
              </a:solidFill>
            </a:endParaRPr>
          </a:p>
        </p:txBody>
      </p:sp>
      <p:sp>
        <p:nvSpPr>
          <p:cNvPr id="5" name="Oval 4"/>
          <p:cNvSpPr/>
          <p:nvPr/>
        </p:nvSpPr>
        <p:spPr>
          <a:xfrm>
            <a:off x="4894291" y="5293767"/>
            <a:ext cx="609600" cy="609600"/>
          </a:xfrm>
          <a:prstGeom prst="ellipse">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F</a:t>
            </a:r>
            <a:endParaRPr lang="en-US" sz="2400" dirty="0">
              <a:solidFill>
                <a:schemeClr val="tx1"/>
              </a:solidFill>
            </a:endParaRPr>
          </a:p>
        </p:txBody>
      </p:sp>
      <p:sp>
        <p:nvSpPr>
          <p:cNvPr id="6" name="Oval 5"/>
          <p:cNvSpPr/>
          <p:nvPr/>
        </p:nvSpPr>
        <p:spPr>
          <a:xfrm>
            <a:off x="4589491" y="4220341"/>
            <a:ext cx="609600" cy="609600"/>
          </a:xfrm>
          <a:prstGeom prst="ellipse">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C</a:t>
            </a:r>
            <a:endParaRPr lang="en-US" sz="2400" dirty="0">
              <a:solidFill>
                <a:schemeClr val="tx1"/>
              </a:solidFill>
            </a:endParaRPr>
          </a:p>
        </p:txBody>
      </p:sp>
      <p:sp>
        <p:nvSpPr>
          <p:cNvPr id="7" name="Oval 6"/>
          <p:cNvSpPr/>
          <p:nvPr/>
        </p:nvSpPr>
        <p:spPr>
          <a:xfrm>
            <a:off x="2760691" y="5065167"/>
            <a:ext cx="609600" cy="609600"/>
          </a:xfrm>
          <a:prstGeom prst="ellipse">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B</a:t>
            </a:r>
            <a:endParaRPr lang="en-US" sz="2400" dirty="0">
              <a:solidFill>
                <a:schemeClr val="tx1"/>
              </a:solidFill>
            </a:endParaRPr>
          </a:p>
        </p:txBody>
      </p:sp>
      <p:sp>
        <p:nvSpPr>
          <p:cNvPr id="8" name="Oval 7"/>
          <p:cNvSpPr/>
          <p:nvPr/>
        </p:nvSpPr>
        <p:spPr>
          <a:xfrm>
            <a:off x="5808691" y="3236367"/>
            <a:ext cx="609600" cy="609600"/>
          </a:xfrm>
          <a:prstGeom prst="ellipse">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D</a:t>
            </a:r>
            <a:endParaRPr lang="en-US" sz="2400" dirty="0">
              <a:solidFill>
                <a:schemeClr val="tx1"/>
              </a:solidFill>
            </a:endParaRPr>
          </a:p>
        </p:txBody>
      </p:sp>
      <p:sp>
        <p:nvSpPr>
          <p:cNvPr id="9" name="Oval 8"/>
          <p:cNvSpPr/>
          <p:nvPr/>
        </p:nvSpPr>
        <p:spPr>
          <a:xfrm>
            <a:off x="7561291" y="3915541"/>
            <a:ext cx="609600" cy="609600"/>
          </a:xfrm>
          <a:prstGeom prst="ellipse">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E</a:t>
            </a:r>
            <a:endParaRPr lang="en-US" sz="2400" dirty="0">
              <a:solidFill>
                <a:schemeClr val="tx1"/>
              </a:solidFill>
            </a:endParaRPr>
          </a:p>
        </p:txBody>
      </p:sp>
      <p:cxnSp>
        <p:nvCxnSpPr>
          <p:cNvPr id="10" name="Straight Connector 9"/>
          <p:cNvCxnSpPr>
            <a:stCxn id="4" idx="7"/>
            <a:endCxn id="8" idx="1"/>
          </p:cNvCxnSpPr>
          <p:nvPr/>
        </p:nvCxnSpPr>
        <p:spPr>
          <a:xfrm flipV="1">
            <a:off x="3890617" y="3325641"/>
            <a:ext cx="2007348" cy="374374"/>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7" idx="6"/>
            <a:endCxn id="6" idx="2"/>
          </p:cNvCxnSpPr>
          <p:nvPr/>
        </p:nvCxnSpPr>
        <p:spPr>
          <a:xfrm flipV="1">
            <a:off x="3370291" y="4525141"/>
            <a:ext cx="1219200" cy="844826"/>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4" idx="3"/>
            <a:endCxn id="7" idx="0"/>
          </p:cNvCxnSpPr>
          <p:nvPr/>
        </p:nvCxnSpPr>
        <p:spPr>
          <a:xfrm flipH="1">
            <a:off x="3065491" y="4131067"/>
            <a:ext cx="394074" cy="9341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7" idx="5"/>
            <a:endCxn id="5" idx="3"/>
          </p:cNvCxnSpPr>
          <p:nvPr/>
        </p:nvCxnSpPr>
        <p:spPr>
          <a:xfrm>
            <a:off x="3281017" y="5585493"/>
            <a:ext cx="1702548" cy="2286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8" idx="6"/>
            <a:endCxn id="9" idx="1"/>
          </p:cNvCxnSpPr>
          <p:nvPr/>
        </p:nvCxnSpPr>
        <p:spPr>
          <a:xfrm>
            <a:off x="6418291" y="3541167"/>
            <a:ext cx="1232274" cy="463648"/>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6" idx="7"/>
            <a:endCxn id="8" idx="3"/>
          </p:cNvCxnSpPr>
          <p:nvPr/>
        </p:nvCxnSpPr>
        <p:spPr>
          <a:xfrm flipV="1">
            <a:off x="5109817" y="3756693"/>
            <a:ext cx="788148" cy="552922"/>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5" idx="6"/>
            <a:endCxn id="9" idx="3"/>
          </p:cNvCxnSpPr>
          <p:nvPr/>
        </p:nvCxnSpPr>
        <p:spPr>
          <a:xfrm flipV="1">
            <a:off x="5503891" y="4435867"/>
            <a:ext cx="2146674" cy="11627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6" idx="5"/>
            <a:endCxn id="5" idx="0"/>
          </p:cNvCxnSpPr>
          <p:nvPr/>
        </p:nvCxnSpPr>
        <p:spPr>
          <a:xfrm>
            <a:off x="5109817" y="4740667"/>
            <a:ext cx="89274" cy="5531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294591" y="5408998"/>
            <a:ext cx="1752600" cy="707886"/>
          </a:xfrm>
          <a:prstGeom prst="rect">
            <a:avLst/>
          </a:prstGeom>
          <a:noFill/>
        </p:spPr>
        <p:txBody>
          <a:bodyPr wrap="square" rtlCol="0">
            <a:spAutoFit/>
          </a:bodyPr>
          <a:lstStyle/>
          <a:p>
            <a:pPr algn="ctr"/>
            <a:r>
              <a:rPr lang="en-US" sz="2000" b="1" dirty="0"/>
              <a:t>n</a:t>
            </a:r>
            <a:r>
              <a:rPr lang="en-US" sz="2000" b="1" dirty="0" smtClean="0"/>
              <a:t>odes</a:t>
            </a:r>
          </a:p>
          <a:p>
            <a:pPr algn="ctr"/>
            <a:r>
              <a:rPr lang="en-US" sz="2000" b="1" dirty="0" smtClean="0"/>
              <a:t>(or vertices)</a:t>
            </a:r>
            <a:endParaRPr lang="en-US" sz="2000" b="1" dirty="0"/>
          </a:p>
        </p:txBody>
      </p:sp>
      <p:sp>
        <p:nvSpPr>
          <p:cNvPr id="19" name="TextBox 18"/>
          <p:cNvSpPr txBox="1"/>
          <p:nvPr/>
        </p:nvSpPr>
        <p:spPr>
          <a:xfrm>
            <a:off x="7785415" y="2528481"/>
            <a:ext cx="1447800" cy="707886"/>
          </a:xfrm>
          <a:prstGeom prst="rect">
            <a:avLst/>
          </a:prstGeom>
          <a:noFill/>
        </p:spPr>
        <p:txBody>
          <a:bodyPr wrap="square" rtlCol="0">
            <a:spAutoFit/>
          </a:bodyPr>
          <a:lstStyle/>
          <a:p>
            <a:pPr algn="ctr"/>
            <a:r>
              <a:rPr lang="en-US" sz="2000" b="1" dirty="0"/>
              <a:t>e</a:t>
            </a:r>
            <a:r>
              <a:rPr lang="en-US" sz="2000" b="1" dirty="0" smtClean="0"/>
              <a:t>dges</a:t>
            </a:r>
          </a:p>
          <a:p>
            <a:pPr algn="ctr"/>
            <a:r>
              <a:rPr lang="en-US" sz="2000" b="1" dirty="0" smtClean="0"/>
              <a:t>(or links) </a:t>
            </a:r>
            <a:endParaRPr lang="en-US" sz="2000" b="1" dirty="0"/>
          </a:p>
        </p:txBody>
      </p:sp>
      <p:cxnSp>
        <p:nvCxnSpPr>
          <p:cNvPr id="20" name="Straight Arrow Connector 19"/>
          <p:cNvCxnSpPr/>
          <p:nvPr/>
        </p:nvCxnSpPr>
        <p:spPr>
          <a:xfrm flipH="1">
            <a:off x="5430947" y="5762941"/>
            <a:ext cx="1828800" cy="0"/>
          </a:xfrm>
          <a:prstGeom prst="straightConnector1">
            <a:avLst/>
          </a:prstGeom>
          <a:ln w="12700">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8" idx="1"/>
            <a:endCxn id="8" idx="5"/>
          </p:cNvCxnSpPr>
          <p:nvPr/>
        </p:nvCxnSpPr>
        <p:spPr>
          <a:xfrm flipH="1" flipV="1">
            <a:off x="6329017" y="3756693"/>
            <a:ext cx="965574" cy="2006248"/>
          </a:xfrm>
          <a:prstGeom prst="straightConnector1">
            <a:avLst/>
          </a:prstGeom>
          <a:ln w="12700">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8" idx="1"/>
            <a:endCxn id="9" idx="4"/>
          </p:cNvCxnSpPr>
          <p:nvPr/>
        </p:nvCxnSpPr>
        <p:spPr>
          <a:xfrm flipV="1">
            <a:off x="7294591" y="4525141"/>
            <a:ext cx="571500" cy="1237800"/>
          </a:xfrm>
          <a:prstGeom prst="straightConnector1">
            <a:avLst/>
          </a:prstGeom>
          <a:ln w="12700">
            <a:solidFill>
              <a:srgbClr val="C0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6913591" y="2837329"/>
            <a:ext cx="1047068" cy="891025"/>
          </a:xfrm>
          <a:prstGeom prst="straightConnector1">
            <a:avLst/>
          </a:prstGeom>
          <a:ln w="12700">
            <a:solidFill>
              <a:schemeClr val="accent5"/>
            </a:solidFill>
            <a:prstDash val="lgDashDot"/>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6477679" y="2837329"/>
            <a:ext cx="1482980" cy="2179888"/>
          </a:xfrm>
          <a:prstGeom prst="straightConnector1">
            <a:avLst/>
          </a:prstGeom>
          <a:ln w="12700">
            <a:solidFill>
              <a:schemeClr val="accent5"/>
            </a:solidFill>
            <a:prstDash val="lgDashDot"/>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3307976" y="2850776"/>
            <a:ext cx="4666130" cy="1559859"/>
          </a:xfrm>
          <a:prstGeom prst="straightConnector1">
            <a:avLst/>
          </a:prstGeom>
          <a:ln w="12700">
            <a:solidFill>
              <a:schemeClr val="accent5"/>
            </a:solidFill>
            <a:prstDash val="lgDashDot"/>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481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10" presetClass="entr" presetSubtype="0" fill="hold"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par>
                                <p:cTn id="57" presetID="10" presetClass="entr" presetSubtype="0" fill="hold" nodeType="with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500"/>
                                        <p:tgtEl>
                                          <p:spTgt spid="22"/>
                                        </p:tgtEl>
                                      </p:cBhvr>
                                    </p:animEffect>
                                  </p:childTnLst>
                                </p:cTn>
                              </p:par>
                              <p:par>
                                <p:cTn id="60" presetID="10" presetClass="entr" presetSubtype="0" fill="hold"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nodeType="with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500"/>
                                        <p:tgtEl>
                                          <p:spTgt spid="2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500"/>
                                        <p:tgtEl>
                                          <p:spTgt spid="19"/>
                                        </p:tgtEl>
                                      </p:cBhvr>
                                    </p:animEffect>
                                  </p:childTnLst>
                                </p:cTn>
                              </p:par>
                              <p:par>
                                <p:cTn id="71" presetID="10" presetClass="entr" presetSubtype="0" fill="hold"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500"/>
                                        <p:tgtEl>
                                          <p:spTgt spid="25"/>
                                        </p:tgtEl>
                                      </p:cBhvr>
                                    </p:animEffect>
                                  </p:childTnLst>
                                </p:cTn>
                              </p:par>
                              <p:par>
                                <p:cTn id="74" presetID="10" presetClass="entr" presetSubtype="0" fill="hold" nodeType="with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fade">
                                      <p:cBhvr>
                                        <p:cTn id="76" dur="500"/>
                                        <p:tgtEl>
                                          <p:spTgt spid="23"/>
                                        </p:tgtEl>
                                      </p:cBhvr>
                                    </p:animEffect>
                                  </p:childTnLst>
                                </p:cTn>
                              </p:par>
                              <p:par>
                                <p:cTn id="77" presetID="10" presetClass="entr" presetSubtype="0" fill="hold" nodeType="with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fade">
                                      <p:cBhvr>
                                        <p:cTn id="7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8" grpId="0"/>
      <p:bldP spid="1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TSP using Branch and Bound</a:t>
            </a:r>
            <a:endParaRPr lang="en-US" dirty="0"/>
          </a:p>
        </p:txBody>
      </p:sp>
      <p:grpSp>
        <p:nvGrpSpPr>
          <p:cNvPr id="85" name="Group 84"/>
          <p:cNvGrpSpPr/>
          <p:nvPr/>
        </p:nvGrpSpPr>
        <p:grpSpPr>
          <a:xfrm>
            <a:off x="574766" y="1050062"/>
            <a:ext cx="4415245" cy="3404371"/>
            <a:chOff x="574766" y="1050062"/>
            <a:chExt cx="4415245" cy="3404371"/>
          </a:xfrm>
        </p:grpSpPr>
        <p:sp>
          <p:nvSpPr>
            <p:cNvPr id="42" name="Rectangle 41"/>
            <p:cNvSpPr/>
            <p:nvPr/>
          </p:nvSpPr>
          <p:spPr>
            <a:xfrm>
              <a:off x="574766" y="1050062"/>
              <a:ext cx="4415245" cy="3404371"/>
            </a:xfrm>
            <a:prstGeom prst="rect">
              <a:avLst/>
            </a:prstGeom>
          </p:spPr>
        </p:sp>
        <p:sp>
          <p:nvSpPr>
            <p:cNvPr id="43" name="Oval 42"/>
            <p:cNvSpPr/>
            <p:nvPr/>
          </p:nvSpPr>
          <p:spPr>
            <a:xfrm>
              <a:off x="1289295" y="1236305"/>
              <a:ext cx="548640" cy="548640"/>
            </a:xfrm>
            <a:prstGeom prst="ellipse">
              <a:avLst/>
            </a:prstGeom>
            <a:solidFill>
              <a:srgbClr val="00206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0"/>
                </a:spcAft>
              </a:pPr>
              <a:r>
                <a:rPr lang="en-US" sz="2800" dirty="0" smtClean="0">
                  <a:solidFill>
                    <a:schemeClr val="bg1">
                      <a:lumMod val="95000"/>
                    </a:schemeClr>
                  </a:solidFill>
                  <a:effectLst/>
                  <a:ea typeface="Calibri" panose="020F0502020204030204" pitchFamily="34" charset="0"/>
                  <a:cs typeface="Times New Roman" panose="02020603050405020304" pitchFamily="18" charset="0"/>
                </a:rPr>
                <a:t>A</a:t>
              </a:r>
              <a:endParaRPr lang="en-US" sz="2800" dirty="0">
                <a:solidFill>
                  <a:schemeClr val="bg1">
                    <a:lumMod val="95000"/>
                  </a:schemeClr>
                </a:solidFill>
                <a:effectLst/>
                <a:ea typeface="Calibri" panose="020F0502020204030204" pitchFamily="34" charset="0"/>
                <a:cs typeface="Times New Roman" panose="02020603050405020304" pitchFamily="18" charset="0"/>
              </a:endParaRPr>
            </a:p>
          </p:txBody>
        </p:sp>
        <p:sp>
          <p:nvSpPr>
            <p:cNvPr id="44" name="Oval 43"/>
            <p:cNvSpPr/>
            <p:nvPr/>
          </p:nvSpPr>
          <p:spPr>
            <a:xfrm>
              <a:off x="3772041" y="1236306"/>
              <a:ext cx="548640" cy="548640"/>
            </a:xfrm>
            <a:prstGeom prst="ellipse">
              <a:avLst/>
            </a:prstGeom>
            <a:solidFill>
              <a:srgbClr val="00206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6000"/>
                </a:lnSpc>
                <a:spcBef>
                  <a:spcPts val="0"/>
                </a:spcBef>
                <a:spcAft>
                  <a:spcPts val="0"/>
                </a:spcAft>
              </a:pPr>
              <a:r>
                <a:rPr lang="en-US" sz="2800" dirty="0" smtClean="0">
                  <a:solidFill>
                    <a:schemeClr val="bg1">
                      <a:lumMod val="95000"/>
                    </a:schemeClr>
                  </a:solidFill>
                  <a:effectLst/>
                  <a:ea typeface="Calibri" panose="020F0502020204030204" pitchFamily="34" charset="0"/>
                  <a:cs typeface="Shruti" panose="020B0502040204020203" pitchFamily="34" charset="0"/>
                </a:rPr>
                <a:t>B</a:t>
              </a:r>
              <a:endParaRPr lang="en-US" sz="2800" dirty="0">
                <a:solidFill>
                  <a:schemeClr val="bg1">
                    <a:lumMod val="95000"/>
                  </a:schemeClr>
                </a:solidFill>
                <a:effectLst/>
                <a:ea typeface="Times New Roman" panose="02020603050405020304" pitchFamily="18" charset="0"/>
              </a:endParaRPr>
            </a:p>
          </p:txBody>
        </p:sp>
        <p:sp>
          <p:nvSpPr>
            <p:cNvPr id="45" name="Oval 44"/>
            <p:cNvSpPr/>
            <p:nvPr/>
          </p:nvSpPr>
          <p:spPr>
            <a:xfrm>
              <a:off x="1290219" y="2619810"/>
              <a:ext cx="548640" cy="548640"/>
            </a:xfrm>
            <a:prstGeom prst="ellipse">
              <a:avLst/>
            </a:prstGeom>
            <a:solidFill>
              <a:srgbClr val="00206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6000"/>
                </a:lnSpc>
                <a:spcBef>
                  <a:spcPts val="0"/>
                </a:spcBef>
                <a:spcAft>
                  <a:spcPts val="0"/>
                </a:spcAft>
              </a:pPr>
              <a:r>
                <a:rPr lang="en-US" sz="2800" dirty="0" smtClean="0">
                  <a:solidFill>
                    <a:schemeClr val="bg1">
                      <a:lumMod val="95000"/>
                    </a:schemeClr>
                  </a:solidFill>
                  <a:effectLst/>
                  <a:ea typeface="Calibri" panose="020F0502020204030204" pitchFamily="34" charset="0"/>
                  <a:cs typeface="Shruti" panose="020B0502040204020203" pitchFamily="34" charset="0"/>
                </a:rPr>
                <a:t>C</a:t>
              </a:r>
              <a:endParaRPr lang="en-US" sz="2800" dirty="0">
                <a:solidFill>
                  <a:schemeClr val="bg1">
                    <a:lumMod val="95000"/>
                  </a:schemeClr>
                </a:solidFill>
                <a:effectLst/>
                <a:ea typeface="Times New Roman" panose="02020603050405020304" pitchFamily="18" charset="0"/>
              </a:endParaRPr>
            </a:p>
          </p:txBody>
        </p:sp>
        <p:sp>
          <p:nvSpPr>
            <p:cNvPr id="46" name="Oval 45"/>
            <p:cNvSpPr/>
            <p:nvPr/>
          </p:nvSpPr>
          <p:spPr>
            <a:xfrm>
              <a:off x="3772041" y="2619810"/>
              <a:ext cx="548640" cy="548640"/>
            </a:xfrm>
            <a:prstGeom prst="ellipse">
              <a:avLst/>
            </a:prstGeom>
            <a:solidFill>
              <a:srgbClr val="00206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6000"/>
                </a:lnSpc>
                <a:spcBef>
                  <a:spcPts val="0"/>
                </a:spcBef>
                <a:spcAft>
                  <a:spcPts val="0"/>
                </a:spcAft>
              </a:pPr>
              <a:r>
                <a:rPr lang="en-US" sz="2800" dirty="0" smtClean="0">
                  <a:solidFill>
                    <a:schemeClr val="bg1">
                      <a:lumMod val="95000"/>
                    </a:schemeClr>
                  </a:solidFill>
                  <a:effectLst/>
                  <a:ea typeface="Calibri" panose="020F0502020204030204" pitchFamily="34" charset="0"/>
                  <a:cs typeface="Shruti" panose="020B0502040204020203" pitchFamily="34" charset="0"/>
                </a:rPr>
                <a:t>D</a:t>
              </a:r>
              <a:endParaRPr lang="en-US" sz="2800" dirty="0">
                <a:solidFill>
                  <a:schemeClr val="bg1">
                    <a:lumMod val="95000"/>
                  </a:schemeClr>
                </a:solidFill>
                <a:effectLst/>
                <a:ea typeface="Times New Roman" panose="02020603050405020304" pitchFamily="18" charset="0"/>
              </a:endParaRPr>
            </a:p>
          </p:txBody>
        </p:sp>
        <p:cxnSp>
          <p:nvCxnSpPr>
            <p:cNvPr id="48" name="Straight Connector 47"/>
            <p:cNvCxnSpPr/>
            <p:nvPr/>
          </p:nvCxnSpPr>
          <p:spPr>
            <a:xfrm>
              <a:off x="1856995" y="1528858"/>
              <a:ext cx="1915046" cy="2"/>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5" idx="0"/>
              <a:endCxn id="43" idx="4"/>
            </p:cNvCxnSpPr>
            <p:nvPr/>
          </p:nvCxnSpPr>
          <p:spPr>
            <a:xfrm flipH="1" flipV="1">
              <a:off x="1563615" y="1784945"/>
              <a:ext cx="924" cy="83486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46" idx="0"/>
              <a:endCxn id="44" idx="4"/>
            </p:cNvCxnSpPr>
            <p:nvPr/>
          </p:nvCxnSpPr>
          <p:spPr>
            <a:xfrm flipV="1">
              <a:off x="4046361" y="1784946"/>
              <a:ext cx="0" cy="834864"/>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856995" y="2919125"/>
              <a:ext cx="1915046" cy="118"/>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endCxn id="46" idx="4"/>
            </p:cNvCxnSpPr>
            <p:nvPr/>
          </p:nvCxnSpPr>
          <p:spPr>
            <a:xfrm flipV="1">
              <a:off x="3034477" y="3168450"/>
              <a:ext cx="1011884" cy="921667"/>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47" idx="2"/>
              <a:endCxn id="45" idx="4"/>
            </p:cNvCxnSpPr>
            <p:nvPr/>
          </p:nvCxnSpPr>
          <p:spPr>
            <a:xfrm flipH="1" flipV="1">
              <a:off x="1564539" y="3168450"/>
              <a:ext cx="947653" cy="828784"/>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endCxn id="44" idx="3"/>
            </p:cNvCxnSpPr>
            <p:nvPr/>
          </p:nvCxnSpPr>
          <p:spPr>
            <a:xfrm flipV="1">
              <a:off x="1773993" y="1704600"/>
              <a:ext cx="2078394" cy="1002878"/>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43" idx="5"/>
            </p:cNvCxnSpPr>
            <p:nvPr/>
          </p:nvCxnSpPr>
          <p:spPr>
            <a:xfrm>
              <a:off x="1757589" y="1704599"/>
              <a:ext cx="2090940" cy="1002913"/>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6" name="Freeform 55"/>
            <p:cNvSpPr/>
            <p:nvPr/>
          </p:nvSpPr>
          <p:spPr>
            <a:xfrm>
              <a:off x="898400" y="1528353"/>
              <a:ext cx="1661919" cy="2625635"/>
            </a:xfrm>
            <a:custGeom>
              <a:avLst/>
              <a:gdLst>
                <a:gd name="connsiteX0" fmla="*/ 245220 w 1050763"/>
                <a:gd name="connsiteY0" fmla="*/ 0 h 1747157"/>
                <a:gd name="connsiteX1" fmla="*/ 49277 w 1050763"/>
                <a:gd name="connsiteY1" fmla="*/ 925286 h 1747157"/>
                <a:gd name="connsiteX2" fmla="*/ 1050763 w 1050763"/>
                <a:gd name="connsiteY2" fmla="*/ 1747157 h 1747157"/>
              </a:gdLst>
              <a:ahLst/>
              <a:cxnLst>
                <a:cxn ang="0">
                  <a:pos x="connsiteX0" y="connsiteY0"/>
                </a:cxn>
                <a:cxn ang="0">
                  <a:pos x="connsiteX1" y="connsiteY1"/>
                </a:cxn>
                <a:cxn ang="0">
                  <a:pos x="connsiteX2" y="connsiteY2"/>
                </a:cxn>
              </a:cxnLst>
              <a:rect l="l" t="t" r="r" b="b"/>
              <a:pathLst>
                <a:path w="1050763" h="1747157">
                  <a:moveTo>
                    <a:pt x="245220" y="0"/>
                  </a:moveTo>
                  <a:cubicBezTo>
                    <a:pt x="80120" y="317046"/>
                    <a:pt x="-84980" y="634093"/>
                    <a:pt x="49277" y="925286"/>
                  </a:cubicBezTo>
                  <a:cubicBezTo>
                    <a:pt x="183534" y="1216479"/>
                    <a:pt x="617148" y="1481818"/>
                    <a:pt x="1050763" y="1747157"/>
                  </a:cubicBez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7" name="Freeform 56"/>
            <p:cNvSpPr/>
            <p:nvPr/>
          </p:nvSpPr>
          <p:spPr>
            <a:xfrm>
              <a:off x="2978331" y="1658982"/>
              <a:ext cx="1807247" cy="2534195"/>
            </a:xfrm>
            <a:custGeom>
              <a:avLst/>
              <a:gdLst>
                <a:gd name="connsiteX0" fmla="*/ 832757 w 1155282"/>
                <a:gd name="connsiteY0" fmla="*/ 0 h 1741714"/>
                <a:gd name="connsiteX1" fmla="*/ 1110343 w 1155282"/>
                <a:gd name="connsiteY1" fmla="*/ 996043 h 1741714"/>
                <a:gd name="connsiteX2" fmla="*/ 0 w 1155282"/>
                <a:gd name="connsiteY2" fmla="*/ 1741714 h 1741714"/>
              </a:gdLst>
              <a:ahLst/>
              <a:cxnLst>
                <a:cxn ang="0">
                  <a:pos x="connsiteX0" y="connsiteY0"/>
                </a:cxn>
                <a:cxn ang="0">
                  <a:pos x="connsiteX1" y="connsiteY1"/>
                </a:cxn>
                <a:cxn ang="0">
                  <a:pos x="connsiteX2" y="connsiteY2"/>
                </a:cxn>
              </a:cxnLst>
              <a:rect l="l" t="t" r="r" b="b"/>
              <a:pathLst>
                <a:path w="1155282" h="1741714">
                  <a:moveTo>
                    <a:pt x="832757" y="0"/>
                  </a:moveTo>
                  <a:cubicBezTo>
                    <a:pt x="1040946" y="352878"/>
                    <a:pt x="1249136" y="705757"/>
                    <a:pt x="1110343" y="996043"/>
                  </a:cubicBezTo>
                  <a:cubicBezTo>
                    <a:pt x="971550" y="1286329"/>
                    <a:pt x="485775" y="1514021"/>
                    <a:pt x="0" y="1741714"/>
                  </a:cubicBez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8" name="Text Box 76"/>
            <p:cNvSpPr txBox="1"/>
            <p:nvPr/>
          </p:nvSpPr>
          <p:spPr>
            <a:xfrm>
              <a:off x="2611410" y="1131250"/>
              <a:ext cx="523675" cy="395330"/>
            </a:xfrm>
            <a:prstGeom prst="rect">
              <a:avLst/>
            </a:prstGeom>
            <a:solidFill>
              <a:schemeClr val="lt1">
                <a:alpha val="0"/>
              </a:schemeClr>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0"/>
                </a:spcAft>
              </a:pPr>
              <a:r>
                <a:rPr lang="en-US" sz="2400" dirty="0" smtClean="0">
                  <a:effectLst/>
                  <a:ea typeface="Calibri" panose="020F0502020204030204" pitchFamily="34" charset="0"/>
                  <a:cs typeface="Times New Roman" panose="02020603050405020304" pitchFamily="18" charset="0"/>
                </a:rPr>
                <a:t>10</a:t>
              </a:r>
              <a:endParaRPr lang="en-US" sz="2400" dirty="0">
                <a:effectLst/>
                <a:ea typeface="Calibri" panose="020F0502020204030204" pitchFamily="34" charset="0"/>
                <a:cs typeface="Times New Roman" panose="02020603050405020304" pitchFamily="18" charset="0"/>
              </a:endParaRPr>
            </a:p>
          </p:txBody>
        </p:sp>
        <p:sp>
          <p:nvSpPr>
            <p:cNvPr id="59" name="Text Box 23"/>
            <p:cNvSpPr txBox="1"/>
            <p:nvPr/>
          </p:nvSpPr>
          <p:spPr>
            <a:xfrm>
              <a:off x="2644569" y="2542255"/>
              <a:ext cx="348190" cy="394919"/>
            </a:xfrm>
            <a:prstGeom prst="rect">
              <a:avLst/>
            </a:prstGeom>
            <a:solidFill>
              <a:schemeClr val="lt1">
                <a:alpha val="0"/>
              </a:schemeClr>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6000"/>
                </a:lnSpc>
                <a:spcBef>
                  <a:spcPts val="0"/>
                </a:spcBef>
                <a:spcAft>
                  <a:spcPts val="0"/>
                </a:spcAft>
              </a:pPr>
              <a:r>
                <a:rPr lang="en-US" sz="2400" dirty="0" smtClean="0">
                  <a:effectLst/>
                  <a:ea typeface="Calibri" panose="020F0502020204030204" pitchFamily="34" charset="0"/>
                  <a:cs typeface="Shruti" panose="020B0502040204020203" pitchFamily="34" charset="0"/>
                </a:rPr>
                <a:t>8</a:t>
              </a:r>
              <a:endParaRPr lang="en-US" sz="2400" dirty="0">
                <a:effectLst/>
                <a:ea typeface="Times New Roman" panose="02020603050405020304" pitchFamily="18" charset="0"/>
              </a:endParaRPr>
            </a:p>
          </p:txBody>
        </p:sp>
        <p:sp>
          <p:nvSpPr>
            <p:cNvPr id="60" name="Text Box 23"/>
            <p:cNvSpPr txBox="1"/>
            <p:nvPr/>
          </p:nvSpPr>
          <p:spPr>
            <a:xfrm>
              <a:off x="1290219" y="1928153"/>
              <a:ext cx="348190" cy="345916"/>
            </a:xfrm>
            <a:prstGeom prst="rect">
              <a:avLst/>
            </a:prstGeom>
            <a:solidFill>
              <a:schemeClr val="lt1">
                <a:alpha val="0"/>
              </a:schemeClr>
            </a:solidFill>
            <a:ln w="28575">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5000"/>
                </a:lnSpc>
                <a:spcBef>
                  <a:spcPts val="0"/>
                </a:spcBef>
                <a:spcAft>
                  <a:spcPts val="0"/>
                </a:spcAft>
              </a:pPr>
              <a:r>
                <a:rPr lang="en-US" sz="2400" dirty="0" smtClean="0">
                  <a:effectLst/>
                  <a:ea typeface="Times New Roman" panose="02020603050405020304" pitchFamily="18" charset="0"/>
                </a:rPr>
                <a:t>8</a:t>
              </a:r>
              <a:endParaRPr lang="en-US" sz="2400" dirty="0">
                <a:effectLst/>
                <a:ea typeface="Times New Roman" panose="02020603050405020304" pitchFamily="18" charset="0"/>
              </a:endParaRPr>
            </a:p>
          </p:txBody>
        </p:sp>
        <p:sp>
          <p:nvSpPr>
            <p:cNvPr id="61" name="Text Box 23"/>
            <p:cNvSpPr txBox="1"/>
            <p:nvPr/>
          </p:nvSpPr>
          <p:spPr>
            <a:xfrm>
              <a:off x="3972263" y="1945209"/>
              <a:ext cx="348190" cy="345914"/>
            </a:xfrm>
            <a:prstGeom prst="rect">
              <a:avLst/>
            </a:prstGeom>
            <a:solidFill>
              <a:schemeClr val="lt1">
                <a:alpha val="0"/>
              </a:schemeClr>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5000"/>
                </a:lnSpc>
                <a:spcBef>
                  <a:spcPts val="0"/>
                </a:spcBef>
                <a:spcAft>
                  <a:spcPts val="0"/>
                </a:spcAft>
              </a:pPr>
              <a:r>
                <a:rPr lang="en-US" sz="2400" dirty="0" smtClean="0">
                  <a:effectLst/>
                  <a:ea typeface="Times New Roman" panose="02020603050405020304" pitchFamily="18" charset="0"/>
                </a:rPr>
                <a:t>5</a:t>
              </a:r>
              <a:endParaRPr lang="en-US" sz="2400" dirty="0">
                <a:effectLst/>
                <a:ea typeface="Times New Roman" panose="02020603050405020304" pitchFamily="18" charset="0"/>
              </a:endParaRPr>
            </a:p>
          </p:txBody>
        </p:sp>
        <p:sp>
          <p:nvSpPr>
            <p:cNvPr id="62" name="Text Box 23"/>
            <p:cNvSpPr txBox="1"/>
            <p:nvPr/>
          </p:nvSpPr>
          <p:spPr>
            <a:xfrm>
              <a:off x="3280032" y="1830393"/>
              <a:ext cx="495134" cy="394919"/>
            </a:xfrm>
            <a:prstGeom prst="rect">
              <a:avLst/>
            </a:prstGeom>
            <a:solidFill>
              <a:schemeClr val="lt1">
                <a:alpha val="0"/>
              </a:schemeClr>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6000"/>
                </a:lnSpc>
                <a:spcBef>
                  <a:spcPts val="0"/>
                </a:spcBef>
                <a:spcAft>
                  <a:spcPts val="0"/>
                </a:spcAft>
              </a:pPr>
              <a:r>
                <a:rPr lang="en-US" sz="2400" dirty="0" smtClean="0">
                  <a:effectLst/>
                  <a:ea typeface="Calibri" panose="020F0502020204030204" pitchFamily="34" charset="0"/>
                  <a:cs typeface="Shruti" panose="020B0502040204020203" pitchFamily="34" charset="0"/>
                </a:rPr>
                <a:t>10</a:t>
              </a:r>
              <a:endParaRPr lang="en-US" sz="2400" dirty="0">
                <a:effectLst/>
                <a:ea typeface="Times New Roman" panose="02020603050405020304" pitchFamily="18" charset="0"/>
              </a:endParaRPr>
            </a:p>
          </p:txBody>
        </p:sp>
        <p:sp>
          <p:nvSpPr>
            <p:cNvPr id="63" name="Text Box 23"/>
            <p:cNvSpPr txBox="1"/>
            <p:nvPr/>
          </p:nvSpPr>
          <p:spPr>
            <a:xfrm>
              <a:off x="1992523" y="1866614"/>
              <a:ext cx="348190" cy="394919"/>
            </a:xfrm>
            <a:prstGeom prst="rect">
              <a:avLst/>
            </a:prstGeom>
            <a:solidFill>
              <a:schemeClr val="lt1">
                <a:alpha val="0"/>
              </a:schemeClr>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5000"/>
                </a:lnSpc>
                <a:spcBef>
                  <a:spcPts val="0"/>
                </a:spcBef>
                <a:spcAft>
                  <a:spcPts val="0"/>
                </a:spcAft>
              </a:pPr>
              <a:r>
                <a:rPr lang="en-US" sz="2400" dirty="0" smtClean="0">
                  <a:effectLst/>
                  <a:ea typeface="Calibri" panose="020F0502020204030204" pitchFamily="34" charset="0"/>
                  <a:cs typeface="Shruti" panose="020B0502040204020203" pitchFamily="34" charset="0"/>
                </a:rPr>
                <a:t>9</a:t>
              </a:r>
              <a:endParaRPr lang="en-US" sz="2400" dirty="0">
                <a:effectLst/>
                <a:ea typeface="Times New Roman" panose="02020603050405020304" pitchFamily="18" charset="0"/>
              </a:endParaRPr>
            </a:p>
          </p:txBody>
        </p:sp>
        <p:sp>
          <p:nvSpPr>
            <p:cNvPr id="64" name="Text Box 23"/>
            <p:cNvSpPr txBox="1"/>
            <p:nvPr/>
          </p:nvSpPr>
          <p:spPr>
            <a:xfrm>
              <a:off x="1995916" y="3225195"/>
              <a:ext cx="348190" cy="394919"/>
            </a:xfrm>
            <a:prstGeom prst="rect">
              <a:avLst/>
            </a:prstGeom>
            <a:solidFill>
              <a:schemeClr val="lt1">
                <a:alpha val="0"/>
              </a:schemeClr>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5000"/>
                </a:lnSpc>
                <a:spcBef>
                  <a:spcPts val="0"/>
                </a:spcBef>
                <a:spcAft>
                  <a:spcPts val="0"/>
                </a:spcAft>
              </a:pPr>
              <a:r>
                <a:rPr lang="en-US" sz="2400" dirty="0" smtClean="0">
                  <a:effectLst/>
                  <a:ea typeface="Calibri" panose="020F0502020204030204" pitchFamily="34" charset="0"/>
                  <a:cs typeface="Shruti" panose="020B0502040204020203" pitchFamily="34" charset="0"/>
                </a:rPr>
                <a:t>9</a:t>
              </a:r>
              <a:endParaRPr lang="en-US" sz="2400" dirty="0">
                <a:effectLst/>
                <a:ea typeface="Times New Roman" panose="02020603050405020304" pitchFamily="18" charset="0"/>
              </a:endParaRPr>
            </a:p>
          </p:txBody>
        </p:sp>
        <p:sp>
          <p:nvSpPr>
            <p:cNvPr id="65" name="Text Box 23"/>
            <p:cNvSpPr txBox="1"/>
            <p:nvPr/>
          </p:nvSpPr>
          <p:spPr>
            <a:xfrm>
              <a:off x="3299499" y="3276032"/>
              <a:ext cx="348190" cy="394919"/>
            </a:xfrm>
            <a:prstGeom prst="rect">
              <a:avLst/>
            </a:prstGeom>
            <a:solidFill>
              <a:schemeClr val="lt1">
                <a:alpha val="0"/>
              </a:schemeClr>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5000"/>
                </a:lnSpc>
                <a:spcBef>
                  <a:spcPts val="0"/>
                </a:spcBef>
                <a:spcAft>
                  <a:spcPts val="0"/>
                </a:spcAft>
              </a:pPr>
              <a:r>
                <a:rPr lang="en-US" sz="2400" dirty="0" smtClean="0">
                  <a:effectLst/>
                  <a:ea typeface="Calibri" panose="020F0502020204030204" pitchFamily="34" charset="0"/>
                  <a:cs typeface="Shruti" panose="020B0502040204020203" pitchFamily="34" charset="0"/>
                </a:rPr>
                <a:t>6</a:t>
              </a:r>
              <a:endParaRPr lang="en-US" sz="2400" dirty="0">
                <a:effectLst/>
                <a:ea typeface="Times New Roman" panose="02020603050405020304" pitchFamily="18" charset="0"/>
              </a:endParaRPr>
            </a:p>
          </p:txBody>
        </p:sp>
        <p:sp>
          <p:nvSpPr>
            <p:cNvPr id="66" name="Text Box 23"/>
            <p:cNvSpPr txBox="1"/>
            <p:nvPr/>
          </p:nvSpPr>
          <p:spPr>
            <a:xfrm>
              <a:off x="629598" y="2332129"/>
              <a:ext cx="348190" cy="394919"/>
            </a:xfrm>
            <a:prstGeom prst="rect">
              <a:avLst/>
            </a:prstGeom>
            <a:solidFill>
              <a:schemeClr val="lt1">
                <a:alpha val="0"/>
              </a:schemeClr>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5000"/>
                </a:lnSpc>
                <a:spcBef>
                  <a:spcPts val="0"/>
                </a:spcBef>
                <a:spcAft>
                  <a:spcPts val="0"/>
                </a:spcAft>
              </a:pPr>
              <a:r>
                <a:rPr lang="en-US" sz="2400" dirty="0" smtClean="0">
                  <a:effectLst/>
                  <a:ea typeface="Calibri" panose="020F0502020204030204" pitchFamily="34" charset="0"/>
                  <a:cs typeface="Shruti" panose="020B0502040204020203" pitchFamily="34" charset="0"/>
                </a:rPr>
                <a:t>7</a:t>
              </a:r>
              <a:endParaRPr lang="en-US" sz="2400" dirty="0">
                <a:effectLst/>
                <a:ea typeface="Times New Roman" panose="02020603050405020304" pitchFamily="18" charset="0"/>
              </a:endParaRPr>
            </a:p>
          </p:txBody>
        </p:sp>
        <p:sp>
          <p:nvSpPr>
            <p:cNvPr id="67" name="Text Box 23"/>
            <p:cNvSpPr txBox="1"/>
            <p:nvPr/>
          </p:nvSpPr>
          <p:spPr>
            <a:xfrm>
              <a:off x="4641821" y="2118399"/>
              <a:ext cx="348190" cy="394919"/>
            </a:xfrm>
            <a:prstGeom prst="rect">
              <a:avLst/>
            </a:prstGeom>
            <a:solidFill>
              <a:schemeClr val="lt1">
                <a:alpha val="0"/>
              </a:schemeClr>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5000"/>
                </a:lnSpc>
                <a:spcBef>
                  <a:spcPts val="0"/>
                </a:spcBef>
                <a:spcAft>
                  <a:spcPts val="0"/>
                </a:spcAft>
              </a:pPr>
              <a:r>
                <a:rPr lang="en-US" sz="2400" dirty="0" smtClean="0">
                  <a:effectLst/>
                  <a:ea typeface="Calibri" panose="020F0502020204030204" pitchFamily="34" charset="0"/>
                  <a:cs typeface="Shruti" panose="020B0502040204020203" pitchFamily="34" charset="0"/>
                </a:rPr>
                <a:t>6</a:t>
              </a:r>
              <a:endParaRPr lang="en-US" sz="2400" dirty="0">
                <a:effectLst/>
                <a:ea typeface="Times New Roman" panose="02020603050405020304" pitchFamily="18" charset="0"/>
              </a:endParaRPr>
            </a:p>
          </p:txBody>
        </p:sp>
        <p:sp>
          <p:nvSpPr>
            <p:cNvPr id="47" name="Oval 46"/>
            <p:cNvSpPr/>
            <p:nvPr/>
          </p:nvSpPr>
          <p:spPr>
            <a:xfrm>
              <a:off x="2512192" y="3722914"/>
              <a:ext cx="548640" cy="548640"/>
            </a:xfrm>
            <a:prstGeom prst="ellipse">
              <a:avLst/>
            </a:prstGeom>
            <a:solidFill>
              <a:srgbClr val="00206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5000"/>
                </a:lnSpc>
                <a:spcBef>
                  <a:spcPts val="0"/>
                </a:spcBef>
                <a:spcAft>
                  <a:spcPts val="0"/>
                </a:spcAft>
              </a:pPr>
              <a:r>
                <a:rPr lang="en-US" sz="2800" dirty="0" smtClean="0">
                  <a:solidFill>
                    <a:schemeClr val="bg1">
                      <a:lumMod val="95000"/>
                    </a:schemeClr>
                  </a:solidFill>
                  <a:effectLst/>
                  <a:ea typeface="Calibri" panose="020F0502020204030204" pitchFamily="34" charset="0"/>
                  <a:cs typeface="Shruti" panose="020B0502040204020203" pitchFamily="34" charset="0"/>
                </a:rPr>
                <a:t>E</a:t>
              </a:r>
              <a:endParaRPr lang="en-US" sz="2800" dirty="0">
                <a:solidFill>
                  <a:schemeClr val="bg1">
                    <a:lumMod val="95000"/>
                  </a:schemeClr>
                </a:solidFill>
                <a:effectLst/>
                <a:ea typeface="Times New Roman" panose="02020603050405020304" pitchFamily="18" charset="0"/>
              </a:endParaRPr>
            </a:p>
          </p:txBody>
        </p:sp>
      </p:grpSp>
      <p:graphicFrame>
        <p:nvGraphicFramePr>
          <p:cNvPr id="86" name="Table 85"/>
          <p:cNvGraphicFramePr>
            <a:graphicFrameLocks noGrp="1"/>
          </p:cNvGraphicFramePr>
          <p:nvPr>
            <p:extLst/>
          </p:nvPr>
        </p:nvGraphicFramePr>
        <p:xfrm>
          <a:off x="7128091" y="888272"/>
          <a:ext cx="4846326" cy="3095898"/>
        </p:xfrm>
        <a:graphic>
          <a:graphicData uri="http://schemas.openxmlformats.org/drawingml/2006/table">
            <a:tbl>
              <a:tblPr firstRow="1" bandRow="1">
                <a:tableStyleId>{5C22544A-7EE6-4342-B048-85BDC9FD1C3A}</a:tableStyleId>
              </a:tblPr>
              <a:tblGrid>
                <a:gridCol w="807721">
                  <a:extLst>
                    <a:ext uri="{9D8B030D-6E8A-4147-A177-3AD203B41FA5}">
                      <a16:colId xmlns:a16="http://schemas.microsoft.com/office/drawing/2014/main" val="1099107876"/>
                    </a:ext>
                  </a:extLst>
                </a:gridCol>
                <a:gridCol w="807721">
                  <a:extLst>
                    <a:ext uri="{9D8B030D-6E8A-4147-A177-3AD203B41FA5}">
                      <a16:colId xmlns:a16="http://schemas.microsoft.com/office/drawing/2014/main" val="3311821646"/>
                    </a:ext>
                  </a:extLst>
                </a:gridCol>
                <a:gridCol w="807721">
                  <a:extLst>
                    <a:ext uri="{9D8B030D-6E8A-4147-A177-3AD203B41FA5}">
                      <a16:colId xmlns:a16="http://schemas.microsoft.com/office/drawing/2014/main" val="1832152231"/>
                    </a:ext>
                  </a:extLst>
                </a:gridCol>
                <a:gridCol w="807721">
                  <a:extLst>
                    <a:ext uri="{9D8B030D-6E8A-4147-A177-3AD203B41FA5}">
                      <a16:colId xmlns:a16="http://schemas.microsoft.com/office/drawing/2014/main" val="3126633176"/>
                    </a:ext>
                  </a:extLst>
                </a:gridCol>
                <a:gridCol w="807721">
                  <a:extLst>
                    <a:ext uri="{9D8B030D-6E8A-4147-A177-3AD203B41FA5}">
                      <a16:colId xmlns:a16="http://schemas.microsoft.com/office/drawing/2014/main" val="3650485207"/>
                    </a:ext>
                  </a:extLst>
                </a:gridCol>
                <a:gridCol w="807721">
                  <a:extLst>
                    <a:ext uri="{9D8B030D-6E8A-4147-A177-3AD203B41FA5}">
                      <a16:colId xmlns:a16="http://schemas.microsoft.com/office/drawing/2014/main" val="2922490647"/>
                    </a:ext>
                  </a:extLst>
                </a:gridCol>
              </a:tblGrid>
              <a:tr h="515983">
                <a:tc>
                  <a:txBody>
                    <a:bodyPr/>
                    <a:lstStyle/>
                    <a:p>
                      <a:endParaRPr lang="en-US" dirty="0"/>
                    </a:p>
                  </a:txBody>
                  <a:tcPr>
                    <a:solidFill>
                      <a:schemeClr val="accent1">
                        <a:lumMod val="60000"/>
                        <a:lumOff val="40000"/>
                      </a:schemeClr>
                    </a:solidFill>
                  </a:tcPr>
                </a:tc>
                <a:tc>
                  <a:txBody>
                    <a:bodyPr/>
                    <a:lstStyle/>
                    <a:p>
                      <a:pPr algn="ctr"/>
                      <a:r>
                        <a:rPr lang="en-US" sz="2400" b="1" i="0" dirty="0" smtClean="0">
                          <a:solidFill>
                            <a:schemeClr val="tx1"/>
                          </a:solidFill>
                        </a:rPr>
                        <a:t>A</a:t>
                      </a:r>
                      <a:endParaRPr lang="en-US" sz="2400" b="1" i="0" dirty="0">
                        <a:solidFill>
                          <a:schemeClr val="tx1"/>
                        </a:solidFill>
                      </a:endParaRPr>
                    </a:p>
                  </a:txBody>
                  <a:tcPr>
                    <a:solidFill>
                      <a:schemeClr val="accent1">
                        <a:lumMod val="60000"/>
                        <a:lumOff val="40000"/>
                      </a:schemeClr>
                    </a:solidFill>
                  </a:tcPr>
                </a:tc>
                <a:tc>
                  <a:txBody>
                    <a:bodyPr/>
                    <a:lstStyle/>
                    <a:p>
                      <a:pPr algn="ctr"/>
                      <a:r>
                        <a:rPr lang="en-US" sz="2400" b="1" i="0" dirty="0" smtClean="0">
                          <a:solidFill>
                            <a:schemeClr val="tx1"/>
                          </a:solidFill>
                        </a:rPr>
                        <a:t>B</a:t>
                      </a:r>
                      <a:endParaRPr lang="en-US" sz="2400" b="1" i="0" dirty="0">
                        <a:solidFill>
                          <a:schemeClr val="tx1"/>
                        </a:solidFill>
                      </a:endParaRPr>
                    </a:p>
                  </a:txBody>
                  <a:tcPr>
                    <a:solidFill>
                      <a:schemeClr val="accent1">
                        <a:lumMod val="60000"/>
                        <a:lumOff val="40000"/>
                      </a:schemeClr>
                    </a:solidFill>
                  </a:tcPr>
                </a:tc>
                <a:tc>
                  <a:txBody>
                    <a:bodyPr/>
                    <a:lstStyle/>
                    <a:p>
                      <a:pPr algn="ctr"/>
                      <a:r>
                        <a:rPr lang="en-US" sz="2400" b="1" i="0" dirty="0" smtClean="0">
                          <a:solidFill>
                            <a:schemeClr val="tx1"/>
                          </a:solidFill>
                        </a:rPr>
                        <a:t>C</a:t>
                      </a:r>
                      <a:endParaRPr lang="en-US" sz="2400" b="1" i="0" dirty="0">
                        <a:solidFill>
                          <a:schemeClr val="tx1"/>
                        </a:solidFill>
                      </a:endParaRPr>
                    </a:p>
                  </a:txBody>
                  <a:tcPr>
                    <a:solidFill>
                      <a:schemeClr val="accent1">
                        <a:lumMod val="60000"/>
                        <a:lumOff val="40000"/>
                      </a:schemeClr>
                    </a:solidFill>
                  </a:tcPr>
                </a:tc>
                <a:tc>
                  <a:txBody>
                    <a:bodyPr/>
                    <a:lstStyle/>
                    <a:p>
                      <a:pPr algn="ctr"/>
                      <a:r>
                        <a:rPr lang="en-US" sz="2400" b="1" i="0" dirty="0" smtClean="0">
                          <a:solidFill>
                            <a:schemeClr val="tx1"/>
                          </a:solidFill>
                        </a:rPr>
                        <a:t>D</a:t>
                      </a:r>
                      <a:endParaRPr lang="en-US" sz="2400" b="1" i="0" dirty="0">
                        <a:solidFill>
                          <a:schemeClr val="tx1"/>
                        </a:solidFill>
                      </a:endParaRPr>
                    </a:p>
                  </a:txBody>
                  <a:tcPr>
                    <a:solidFill>
                      <a:schemeClr val="accent1">
                        <a:lumMod val="60000"/>
                        <a:lumOff val="40000"/>
                      </a:schemeClr>
                    </a:solidFill>
                  </a:tcPr>
                </a:tc>
                <a:tc>
                  <a:txBody>
                    <a:bodyPr/>
                    <a:lstStyle/>
                    <a:p>
                      <a:pPr algn="ctr"/>
                      <a:r>
                        <a:rPr lang="en-US" sz="2400" b="1" i="0" dirty="0" smtClean="0">
                          <a:solidFill>
                            <a:schemeClr val="tx1"/>
                          </a:solidFill>
                        </a:rPr>
                        <a:t>E</a:t>
                      </a:r>
                      <a:endParaRPr lang="en-US" sz="2400" b="1" i="0" dirty="0">
                        <a:solidFill>
                          <a:schemeClr val="tx1"/>
                        </a:solidFill>
                      </a:endParaRPr>
                    </a:p>
                  </a:txBody>
                  <a:tcPr>
                    <a:solidFill>
                      <a:schemeClr val="accent1">
                        <a:lumMod val="60000"/>
                        <a:lumOff val="40000"/>
                      </a:schemeClr>
                    </a:solidFill>
                  </a:tcPr>
                </a:tc>
                <a:extLst>
                  <a:ext uri="{0D108BD9-81ED-4DB2-BD59-A6C34878D82A}">
                    <a16:rowId xmlns:a16="http://schemas.microsoft.com/office/drawing/2014/main" val="2820988702"/>
                  </a:ext>
                </a:extLst>
              </a:tr>
              <a:tr h="515983">
                <a:tc>
                  <a:txBody>
                    <a:bodyPr/>
                    <a:lstStyle/>
                    <a:p>
                      <a:pPr algn="ctr"/>
                      <a:r>
                        <a:rPr lang="en-US" sz="2400" b="1" dirty="0" smtClean="0">
                          <a:solidFill>
                            <a:schemeClr val="tx1"/>
                          </a:solidFill>
                        </a:rPr>
                        <a:t>A</a:t>
                      </a:r>
                      <a:endParaRPr lang="en-US" sz="2400" b="1" dirty="0">
                        <a:solidFill>
                          <a:schemeClr val="tx1"/>
                        </a:solidFill>
                      </a:endParaRPr>
                    </a:p>
                  </a:txBody>
                  <a:tcPr>
                    <a:solidFill>
                      <a:schemeClr val="accent1">
                        <a:lumMod val="60000"/>
                        <a:lumOff val="40000"/>
                      </a:schemeClr>
                    </a:solidFill>
                  </a:tcPr>
                </a:tc>
                <a:tc>
                  <a:txBody>
                    <a:bodyPr/>
                    <a:lstStyle/>
                    <a:p>
                      <a:pPr algn="ctr"/>
                      <a:r>
                        <a:rPr lang="en-US" sz="2400" b="1" dirty="0" smtClean="0">
                          <a:solidFill>
                            <a:srgbClr val="AD1457"/>
                          </a:solidFill>
                        </a:rPr>
                        <a:t>--</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10</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8</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9</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7</a:t>
                      </a:r>
                      <a:endParaRPr lang="en-US" sz="2400" b="1" dirty="0">
                        <a:solidFill>
                          <a:srgbClr val="AD1457"/>
                        </a:solidFill>
                      </a:endParaRPr>
                    </a:p>
                  </a:txBody>
                  <a:tcPr anchor="ctr">
                    <a:solidFill>
                      <a:schemeClr val="accent6">
                        <a:lumMod val="20000"/>
                        <a:lumOff val="80000"/>
                      </a:schemeClr>
                    </a:solidFill>
                  </a:tcPr>
                </a:tc>
                <a:extLst>
                  <a:ext uri="{0D108BD9-81ED-4DB2-BD59-A6C34878D82A}">
                    <a16:rowId xmlns:a16="http://schemas.microsoft.com/office/drawing/2014/main" val="1924035100"/>
                  </a:ext>
                </a:extLst>
              </a:tr>
              <a:tr h="515983">
                <a:tc>
                  <a:txBody>
                    <a:bodyPr/>
                    <a:lstStyle/>
                    <a:p>
                      <a:pPr algn="ctr"/>
                      <a:r>
                        <a:rPr lang="en-US" sz="2400" b="1" dirty="0" smtClean="0">
                          <a:solidFill>
                            <a:schemeClr val="tx1"/>
                          </a:solidFill>
                        </a:rPr>
                        <a:t>B</a:t>
                      </a:r>
                      <a:endParaRPr lang="en-US" sz="2400" b="1" dirty="0">
                        <a:solidFill>
                          <a:schemeClr val="tx1"/>
                        </a:solidFill>
                      </a:endParaRPr>
                    </a:p>
                  </a:txBody>
                  <a:tcPr>
                    <a:solidFill>
                      <a:schemeClr val="accent1">
                        <a:lumMod val="60000"/>
                        <a:lumOff val="40000"/>
                      </a:schemeClr>
                    </a:solidFill>
                  </a:tcPr>
                </a:tc>
                <a:tc>
                  <a:txBody>
                    <a:bodyPr/>
                    <a:lstStyle/>
                    <a:p>
                      <a:pPr algn="ctr"/>
                      <a:r>
                        <a:rPr lang="en-US" sz="2400" b="1" dirty="0" smtClean="0">
                          <a:solidFill>
                            <a:srgbClr val="AD1457"/>
                          </a:solidFill>
                        </a:rPr>
                        <a:t>10</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10</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5</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6</a:t>
                      </a:r>
                      <a:endParaRPr lang="en-US" sz="2400" b="1" dirty="0">
                        <a:solidFill>
                          <a:srgbClr val="AD1457"/>
                        </a:solidFill>
                      </a:endParaRPr>
                    </a:p>
                  </a:txBody>
                  <a:tcPr anchor="ctr">
                    <a:solidFill>
                      <a:schemeClr val="accent6">
                        <a:lumMod val="20000"/>
                        <a:lumOff val="80000"/>
                      </a:schemeClr>
                    </a:solidFill>
                  </a:tcPr>
                </a:tc>
                <a:extLst>
                  <a:ext uri="{0D108BD9-81ED-4DB2-BD59-A6C34878D82A}">
                    <a16:rowId xmlns:a16="http://schemas.microsoft.com/office/drawing/2014/main" val="1369142590"/>
                  </a:ext>
                </a:extLst>
              </a:tr>
              <a:tr h="515983">
                <a:tc>
                  <a:txBody>
                    <a:bodyPr/>
                    <a:lstStyle/>
                    <a:p>
                      <a:pPr algn="ctr"/>
                      <a:r>
                        <a:rPr lang="en-US" sz="2400" b="1" dirty="0" smtClean="0">
                          <a:solidFill>
                            <a:schemeClr val="tx1"/>
                          </a:solidFill>
                        </a:rPr>
                        <a:t>C</a:t>
                      </a:r>
                      <a:endParaRPr lang="en-US" sz="2400" b="1" dirty="0">
                        <a:solidFill>
                          <a:schemeClr val="tx1"/>
                        </a:solidFill>
                      </a:endParaRPr>
                    </a:p>
                  </a:txBody>
                  <a:tcPr>
                    <a:solidFill>
                      <a:schemeClr val="accent1">
                        <a:lumMod val="60000"/>
                        <a:lumOff val="40000"/>
                      </a:schemeClr>
                    </a:solidFill>
                  </a:tcPr>
                </a:tc>
                <a:tc>
                  <a:txBody>
                    <a:bodyPr/>
                    <a:lstStyle/>
                    <a:p>
                      <a:pPr algn="ctr"/>
                      <a:r>
                        <a:rPr lang="en-US" sz="2400" b="1" dirty="0" smtClean="0">
                          <a:solidFill>
                            <a:srgbClr val="AD1457"/>
                          </a:solidFill>
                        </a:rPr>
                        <a:t>8</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10</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8</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9</a:t>
                      </a:r>
                      <a:endParaRPr lang="en-US" sz="2400" b="1" dirty="0">
                        <a:solidFill>
                          <a:srgbClr val="AD1457"/>
                        </a:solidFill>
                      </a:endParaRPr>
                    </a:p>
                  </a:txBody>
                  <a:tcPr anchor="ctr">
                    <a:solidFill>
                      <a:schemeClr val="accent6">
                        <a:lumMod val="20000"/>
                        <a:lumOff val="80000"/>
                      </a:schemeClr>
                    </a:solidFill>
                  </a:tcPr>
                </a:tc>
                <a:extLst>
                  <a:ext uri="{0D108BD9-81ED-4DB2-BD59-A6C34878D82A}">
                    <a16:rowId xmlns:a16="http://schemas.microsoft.com/office/drawing/2014/main" val="3262610763"/>
                  </a:ext>
                </a:extLst>
              </a:tr>
              <a:tr h="515983">
                <a:tc>
                  <a:txBody>
                    <a:bodyPr/>
                    <a:lstStyle/>
                    <a:p>
                      <a:pPr algn="ctr"/>
                      <a:r>
                        <a:rPr lang="en-US" sz="2400" b="1" dirty="0" smtClean="0">
                          <a:solidFill>
                            <a:schemeClr val="tx1"/>
                          </a:solidFill>
                        </a:rPr>
                        <a:t>D</a:t>
                      </a:r>
                      <a:endParaRPr lang="en-US" sz="2400" b="1" dirty="0">
                        <a:solidFill>
                          <a:schemeClr val="tx1"/>
                        </a:solidFill>
                      </a:endParaRPr>
                    </a:p>
                  </a:txBody>
                  <a:tcPr>
                    <a:solidFill>
                      <a:schemeClr val="accent1">
                        <a:lumMod val="60000"/>
                        <a:lumOff val="40000"/>
                      </a:schemeClr>
                    </a:solidFill>
                  </a:tcPr>
                </a:tc>
                <a:tc>
                  <a:txBody>
                    <a:bodyPr/>
                    <a:lstStyle/>
                    <a:p>
                      <a:pPr algn="ctr"/>
                      <a:r>
                        <a:rPr lang="en-US" sz="2400" b="1" dirty="0" smtClean="0">
                          <a:solidFill>
                            <a:srgbClr val="AD1457"/>
                          </a:solidFill>
                        </a:rPr>
                        <a:t>9</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5</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8</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6</a:t>
                      </a:r>
                      <a:endParaRPr lang="en-US" sz="2400" b="1" dirty="0">
                        <a:solidFill>
                          <a:srgbClr val="AD1457"/>
                        </a:solidFill>
                      </a:endParaRPr>
                    </a:p>
                  </a:txBody>
                  <a:tcPr anchor="ctr">
                    <a:solidFill>
                      <a:schemeClr val="accent6">
                        <a:lumMod val="20000"/>
                        <a:lumOff val="80000"/>
                      </a:schemeClr>
                    </a:solidFill>
                  </a:tcPr>
                </a:tc>
                <a:extLst>
                  <a:ext uri="{0D108BD9-81ED-4DB2-BD59-A6C34878D82A}">
                    <a16:rowId xmlns:a16="http://schemas.microsoft.com/office/drawing/2014/main" val="3402551162"/>
                  </a:ext>
                </a:extLst>
              </a:tr>
              <a:tr h="515983">
                <a:tc>
                  <a:txBody>
                    <a:bodyPr/>
                    <a:lstStyle/>
                    <a:p>
                      <a:pPr algn="ctr"/>
                      <a:r>
                        <a:rPr lang="en-US" sz="2400" b="1" dirty="0" smtClean="0">
                          <a:solidFill>
                            <a:schemeClr val="tx1"/>
                          </a:solidFill>
                        </a:rPr>
                        <a:t>E</a:t>
                      </a:r>
                      <a:endParaRPr lang="en-US" sz="2400" b="1" dirty="0">
                        <a:solidFill>
                          <a:schemeClr val="tx1"/>
                        </a:solidFill>
                      </a:endParaRPr>
                    </a:p>
                  </a:txBody>
                  <a:tcPr>
                    <a:solidFill>
                      <a:schemeClr val="accent1">
                        <a:lumMod val="60000"/>
                        <a:lumOff val="40000"/>
                      </a:schemeClr>
                    </a:solidFill>
                  </a:tcPr>
                </a:tc>
                <a:tc>
                  <a:txBody>
                    <a:bodyPr/>
                    <a:lstStyle/>
                    <a:p>
                      <a:pPr algn="ctr"/>
                      <a:r>
                        <a:rPr lang="en-US" sz="2400" b="1" dirty="0" smtClean="0">
                          <a:solidFill>
                            <a:srgbClr val="AD1457"/>
                          </a:solidFill>
                        </a:rPr>
                        <a:t>7</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6</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9</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6</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a:t>
                      </a:r>
                      <a:endParaRPr lang="en-US" sz="2400" b="1" dirty="0">
                        <a:solidFill>
                          <a:srgbClr val="AD1457"/>
                        </a:solidFill>
                      </a:endParaRPr>
                    </a:p>
                  </a:txBody>
                  <a:tcPr anchor="ctr">
                    <a:solidFill>
                      <a:schemeClr val="accent6">
                        <a:lumMod val="20000"/>
                        <a:lumOff val="80000"/>
                      </a:schemeClr>
                    </a:solidFill>
                  </a:tcPr>
                </a:tc>
                <a:extLst>
                  <a:ext uri="{0D108BD9-81ED-4DB2-BD59-A6C34878D82A}">
                    <a16:rowId xmlns:a16="http://schemas.microsoft.com/office/drawing/2014/main" val="3205065349"/>
                  </a:ext>
                </a:extLst>
              </a:tr>
            </a:tbl>
          </a:graphicData>
        </a:graphic>
      </p:graphicFrame>
      <p:sp>
        <p:nvSpPr>
          <p:cNvPr id="87" name="Content Placeholder 2"/>
          <p:cNvSpPr>
            <a:spLocks noGrp="1"/>
          </p:cNvSpPr>
          <p:nvPr>
            <p:ph idx="1"/>
          </p:nvPr>
        </p:nvSpPr>
        <p:spPr>
          <a:xfrm>
            <a:off x="131180" y="863444"/>
            <a:ext cx="11929641" cy="5590565"/>
          </a:xfrm>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Here, total minimum distance = sum of row/column minimum = 31</a:t>
            </a:r>
          </a:p>
          <a:p>
            <a:r>
              <a:rPr lang="en-US" dirty="0" smtClean="0"/>
              <a:t>The upper bound = A </a:t>
            </a:r>
            <a:r>
              <a:rPr lang="en-US" dirty="0" smtClean="0">
                <a:latin typeface="Cambria Math" panose="02040503050406030204" pitchFamily="18" charset="0"/>
                <a:ea typeface="Cambria Math" panose="02040503050406030204" pitchFamily="18" charset="0"/>
              </a:rPr>
              <a:t>⟶B⟶C⟶D⟶E⟶A </a:t>
            </a:r>
            <a:r>
              <a:rPr lang="en-US" dirty="0"/>
              <a:t>=</a:t>
            </a:r>
            <a:r>
              <a:rPr lang="en-US" dirty="0" smtClean="0">
                <a:latin typeface="Cambria Math" panose="02040503050406030204" pitchFamily="18" charset="0"/>
                <a:ea typeface="Cambria Math" panose="02040503050406030204" pitchFamily="18" charset="0"/>
              </a:rPr>
              <a:t> 41</a:t>
            </a:r>
          </a:p>
          <a:p>
            <a:r>
              <a:rPr lang="en-US" dirty="0" smtClean="0">
                <a:ea typeface="Cambria Math" panose="02040503050406030204" pitchFamily="18" charset="0"/>
              </a:rPr>
              <a:t>Solution : [31…41]</a:t>
            </a:r>
            <a:endParaRPr lang="en-US" dirty="0" smtClean="0"/>
          </a:p>
        </p:txBody>
      </p:sp>
      <p:sp>
        <p:nvSpPr>
          <p:cNvPr id="88" name="Oval 87"/>
          <p:cNvSpPr/>
          <p:nvPr/>
        </p:nvSpPr>
        <p:spPr>
          <a:xfrm>
            <a:off x="11386588" y="1463036"/>
            <a:ext cx="365760" cy="365760"/>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10585399" y="1981584"/>
            <a:ext cx="365760" cy="365760"/>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8155705" y="2517542"/>
            <a:ext cx="365760" cy="365760"/>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8952537" y="3026613"/>
            <a:ext cx="365760" cy="365760"/>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10585399" y="3549507"/>
            <a:ext cx="365760" cy="365760"/>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8011269" y="4976949"/>
            <a:ext cx="365760" cy="369332"/>
          </a:xfrm>
          <a:prstGeom prst="rect">
            <a:avLst/>
          </a:prstGeom>
          <a:solidFill>
            <a:schemeClr val="bg1"/>
          </a:solidFill>
        </p:spPr>
        <p:txBody>
          <a:bodyPr wrap="square" rtlCol="0">
            <a:spAutoFit/>
          </a:bodyPr>
          <a:lstStyle/>
          <a:p>
            <a:endParaRPr lang="en-US" dirty="0"/>
          </a:p>
        </p:txBody>
      </p:sp>
      <p:sp>
        <p:nvSpPr>
          <p:cNvPr id="38" name="TextBox 37"/>
          <p:cNvSpPr txBox="1"/>
          <p:nvPr/>
        </p:nvSpPr>
        <p:spPr>
          <a:xfrm>
            <a:off x="5999587" y="5429794"/>
            <a:ext cx="365760"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713819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ipe(up)">
                                      <p:cBhvr>
                                        <p:cTn id="7" dur="1000"/>
                                        <p:tgtEl>
                                          <p:spTgt spid="8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wipe(left)">
                                      <p:cBhvr>
                                        <p:cTn id="12" dur="1500"/>
                                        <p:tgtEl>
                                          <p:spTgt spid="8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7">
                                            <p:txEl>
                                              <p:pRg st="9" end="9"/>
                                            </p:txEl>
                                          </p:spTgt>
                                        </p:tgtEl>
                                        <p:attrNameLst>
                                          <p:attrName>style.visibility</p:attrName>
                                        </p:attrNameLst>
                                      </p:cBhvr>
                                      <p:to>
                                        <p:strVal val="visible"/>
                                      </p:to>
                                    </p:set>
                                    <p:animEffect transition="in" filter="fade">
                                      <p:cBhvr>
                                        <p:cTn id="17" dur="500"/>
                                        <p:tgtEl>
                                          <p:spTgt spid="87">
                                            <p:txEl>
                                              <p:pRg st="9" end="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88"/>
                                        </p:tgtEl>
                                        <p:attrNameLst>
                                          <p:attrName>style.visibility</p:attrName>
                                        </p:attrNameLst>
                                      </p:cBhvr>
                                      <p:to>
                                        <p:strVal val="visible"/>
                                      </p:to>
                                    </p:set>
                                    <p:animEffect transition="in" filter="wheel(1)">
                                      <p:cBhvr>
                                        <p:cTn id="22" dur="1000"/>
                                        <p:tgtEl>
                                          <p:spTgt spid="88"/>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89"/>
                                        </p:tgtEl>
                                        <p:attrNameLst>
                                          <p:attrName>style.visibility</p:attrName>
                                        </p:attrNameLst>
                                      </p:cBhvr>
                                      <p:to>
                                        <p:strVal val="visible"/>
                                      </p:to>
                                    </p:set>
                                    <p:animEffect transition="in" filter="wheel(1)">
                                      <p:cBhvr>
                                        <p:cTn id="25" dur="1000"/>
                                        <p:tgtEl>
                                          <p:spTgt spid="89"/>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90"/>
                                        </p:tgtEl>
                                        <p:attrNameLst>
                                          <p:attrName>style.visibility</p:attrName>
                                        </p:attrNameLst>
                                      </p:cBhvr>
                                      <p:to>
                                        <p:strVal val="visible"/>
                                      </p:to>
                                    </p:set>
                                    <p:animEffect transition="in" filter="wheel(1)">
                                      <p:cBhvr>
                                        <p:cTn id="28" dur="1000"/>
                                        <p:tgtEl>
                                          <p:spTgt spid="90"/>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91"/>
                                        </p:tgtEl>
                                        <p:attrNameLst>
                                          <p:attrName>style.visibility</p:attrName>
                                        </p:attrNameLst>
                                      </p:cBhvr>
                                      <p:to>
                                        <p:strVal val="visible"/>
                                      </p:to>
                                    </p:set>
                                    <p:animEffect transition="in" filter="wheel(1)">
                                      <p:cBhvr>
                                        <p:cTn id="31" dur="1000"/>
                                        <p:tgtEl>
                                          <p:spTgt spid="91"/>
                                        </p:tgtEl>
                                      </p:cBhvr>
                                    </p:animEffect>
                                  </p:childTnLst>
                                </p:cTn>
                              </p:par>
                              <p:par>
                                <p:cTn id="32" presetID="21" presetClass="entr" presetSubtype="1" fill="hold" grpId="0" nodeType="withEffect">
                                  <p:stCondLst>
                                    <p:cond delay="0"/>
                                  </p:stCondLst>
                                  <p:childTnLst>
                                    <p:set>
                                      <p:cBhvr>
                                        <p:cTn id="33" dur="1" fill="hold">
                                          <p:stCondLst>
                                            <p:cond delay="0"/>
                                          </p:stCondLst>
                                        </p:cTn>
                                        <p:tgtEl>
                                          <p:spTgt spid="92"/>
                                        </p:tgtEl>
                                        <p:attrNameLst>
                                          <p:attrName>style.visibility</p:attrName>
                                        </p:attrNameLst>
                                      </p:cBhvr>
                                      <p:to>
                                        <p:strVal val="visible"/>
                                      </p:to>
                                    </p:set>
                                    <p:animEffect transition="in" filter="wheel(1)">
                                      <p:cBhvr>
                                        <p:cTn id="34" dur="1000"/>
                                        <p:tgtEl>
                                          <p:spTgt spid="92"/>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9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87">
                                            <p:txEl>
                                              <p:pRg st="10" end="10"/>
                                            </p:txEl>
                                          </p:spTgt>
                                        </p:tgtEl>
                                        <p:attrNameLst>
                                          <p:attrName>style.visibility</p:attrName>
                                        </p:attrNameLst>
                                      </p:cBhvr>
                                      <p:to>
                                        <p:strVal val="visible"/>
                                      </p:to>
                                    </p:set>
                                    <p:animEffect transition="in" filter="fade">
                                      <p:cBhvr>
                                        <p:cTn id="43" dur="500"/>
                                        <p:tgtEl>
                                          <p:spTgt spid="87">
                                            <p:txEl>
                                              <p:pRg st="10" end="1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0" nodeType="clickEffect">
                                  <p:stCondLst>
                                    <p:cond delay="0"/>
                                  </p:stCondLst>
                                  <p:childTnLst>
                                    <p:set>
                                      <p:cBhvr>
                                        <p:cTn id="47" dur="1" fill="hold">
                                          <p:stCondLst>
                                            <p:cond delay="0"/>
                                          </p:stCondLst>
                                        </p:cTn>
                                        <p:tgtEl>
                                          <p:spTgt spid="38"/>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7">
                                            <p:txEl>
                                              <p:pRg st="11" end="11"/>
                                            </p:txEl>
                                          </p:spTgt>
                                        </p:tgtEl>
                                        <p:attrNameLst>
                                          <p:attrName>style.visibility</p:attrName>
                                        </p:attrNameLst>
                                      </p:cBhvr>
                                      <p:to>
                                        <p:strVal val="visible"/>
                                      </p:to>
                                    </p:set>
                                    <p:animEffect transition="in" filter="fade">
                                      <p:cBhvr>
                                        <p:cTn id="52" dur="500"/>
                                        <p:tgtEl>
                                          <p:spTgt spid="8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89" grpId="0" animBg="1"/>
      <p:bldP spid="90" grpId="0" animBg="1"/>
      <p:bldP spid="91" grpId="0" animBg="1"/>
      <p:bldP spid="92" grpId="0" animBg="1"/>
      <p:bldP spid="93" grpId="0" animBg="1"/>
      <p:bldP spid="3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TSP using Branch and Bound</a:t>
            </a:r>
            <a:endParaRPr lang="en-US" dirty="0"/>
          </a:p>
        </p:txBody>
      </p:sp>
      <p:graphicFrame>
        <p:nvGraphicFramePr>
          <p:cNvPr id="86" name="Table 85"/>
          <p:cNvGraphicFramePr>
            <a:graphicFrameLocks noGrp="1"/>
          </p:cNvGraphicFramePr>
          <p:nvPr/>
        </p:nvGraphicFramePr>
        <p:xfrm>
          <a:off x="7128091" y="888272"/>
          <a:ext cx="4846326" cy="3095898"/>
        </p:xfrm>
        <a:graphic>
          <a:graphicData uri="http://schemas.openxmlformats.org/drawingml/2006/table">
            <a:tbl>
              <a:tblPr firstRow="1" bandRow="1">
                <a:tableStyleId>{5C22544A-7EE6-4342-B048-85BDC9FD1C3A}</a:tableStyleId>
              </a:tblPr>
              <a:tblGrid>
                <a:gridCol w="807721">
                  <a:extLst>
                    <a:ext uri="{9D8B030D-6E8A-4147-A177-3AD203B41FA5}">
                      <a16:colId xmlns:a16="http://schemas.microsoft.com/office/drawing/2014/main" val="1099107876"/>
                    </a:ext>
                  </a:extLst>
                </a:gridCol>
                <a:gridCol w="807721">
                  <a:extLst>
                    <a:ext uri="{9D8B030D-6E8A-4147-A177-3AD203B41FA5}">
                      <a16:colId xmlns:a16="http://schemas.microsoft.com/office/drawing/2014/main" val="3311821646"/>
                    </a:ext>
                  </a:extLst>
                </a:gridCol>
                <a:gridCol w="807721">
                  <a:extLst>
                    <a:ext uri="{9D8B030D-6E8A-4147-A177-3AD203B41FA5}">
                      <a16:colId xmlns:a16="http://schemas.microsoft.com/office/drawing/2014/main" val="1832152231"/>
                    </a:ext>
                  </a:extLst>
                </a:gridCol>
                <a:gridCol w="807721">
                  <a:extLst>
                    <a:ext uri="{9D8B030D-6E8A-4147-A177-3AD203B41FA5}">
                      <a16:colId xmlns:a16="http://schemas.microsoft.com/office/drawing/2014/main" val="3126633176"/>
                    </a:ext>
                  </a:extLst>
                </a:gridCol>
                <a:gridCol w="807721">
                  <a:extLst>
                    <a:ext uri="{9D8B030D-6E8A-4147-A177-3AD203B41FA5}">
                      <a16:colId xmlns:a16="http://schemas.microsoft.com/office/drawing/2014/main" val="3650485207"/>
                    </a:ext>
                  </a:extLst>
                </a:gridCol>
                <a:gridCol w="807721">
                  <a:extLst>
                    <a:ext uri="{9D8B030D-6E8A-4147-A177-3AD203B41FA5}">
                      <a16:colId xmlns:a16="http://schemas.microsoft.com/office/drawing/2014/main" val="2922490647"/>
                    </a:ext>
                  </a:extLst>
                </a:gridCol>
              </a:tblGrid>
              <a:tr h="515983">
                <a:tc>
                  <a:txBody>
                    <a:bodyPr/>
                    <a:lstStyle/>
                    <a:p>
                      <a:endParaRPr lang="en-US" dirty="0"/>
                    </a:p>
                  </a:txBody>
                  <a:tcPr>
                    <a:solidFill>
                      <a:schemeClr val="accent1">
                        <a:lumMod val="60000"/>
                        <a:lumOff val="40000"/>
                      </a:schemeClr>
                    </a:solidFill>
                  </a:tcPr>
                </a:tc>
                <a:tc>
                  <a:txBody>
                    <a:bodyPr/>
                    <a:lstStyle/>
                    <a:p>
                      <a:pPr algn="ctr"/>
                      <a:r>
                        <a:rPr lang="en-US" sz="2400" b="1" i="0" dirty="0" smtClean="0">
                          <a:solidFill>
                            <a:schemeClr val="tx1"/>
                          </a:solidFill>
                        </a:rPr>
                        <a:t>A</a:t>
                      </a:r>
                      <a:endParaRPr lang="en-US" sz="2400" b="1" i="0" dirty="0">
                        <a:solidFill>
                          <a:schemeClr val="tx1"/>
                        </a:solidFill>
                      </a:endParaRPr>
                    </a:p>
                  </a:txBody>
                  <a:tcPr>
                    <a:solidFill>
                      <a:schemeClr val="accent1">
                        <a:lumMod val="60000"/>
                        <a:lumOff val="40000"/>
                      </a:schemeClr>
                    </a:solidFill>
                  </a:tcPr>
                </a:tc>
                <a:tc>
                  <a:txBody>
                    <a:bodyPr/>
                    <a:lstStyle/>
                    <a:p>
                      <a:pPr algn="ctr"/>
                      <a:r>
                        <a:rPr lang="en-US" sz="2400" b="1" i="0" dirty="0" smtClean="0">
                          <a:solidFill>
                            <a:schemeClr val="tx1"/>
                          </a:solidFill>
                        </a:rPr>
                        <a:t>B</a:t>
                      </a:r>
                      <a:endParaRPr lang="en-US" sz="2400" b="1" i="0" dirty="0">
                        <a:solidFill>
                          <a:schemeClr val="tx1"/>
                        </a:solidFill>
                      </a:endParaRPr>
                    </a:p>
                  </a:txBody>
                  <a:tcPr>
                    <a:solidFill>
                      <a:schemeClr val="accent1">
                        <a:lumMod val="60000"/>
                        <a:lumOff val="40000"/>
                      </a:schemeClr>
                    </a:solidFill>
                  </a:tcPr>
                </a:tc>
                <a:tc>
                  <a:txBody>
                    <a:bodyPr/>
                    <a:lstStyle/>
                    <a:p>
                      <a:pPr algn="ctr"/>
                      <a:r>
                        <a:rPr lang="en-US" sz="2400" b="1" i="0" dirty="0" smtClean="0">
                          <a:solidFill>
                            <a:schemeClr val="tx1"/>
                          </a:solidFill>
                        </a:rPr>
                        <a:t>C</a:t>
                      </a:r>
                      <a:endParaRPr lang="en-US" sz="2400" b="1" i="0" dirty="0">
                        <a:solidFill>
                          <a:schemeClr val="tx1"/>
                        </a:solidFill>
                      </a:endParaRPr>
                    </a:p>
                  </a:txBody>
                  <a:tcPr>
                    <a:solidFill>
                      <a:schemeClr val="accent1">
                        <a:lumMod val="60000"/>
                        <a:lumOff val="40000"/>
                      </a:schemeClr>
                    </a:solidFill>
                  </a:tcPr>
                </a:tc>
                <a:tc>
                  <a:txBody>
                    <a:bodyPr/>
                    <a:lstStyle/>
                    <a:p>
                      <a:pPr algn="ctr"/>
                      <a:r>
                        <a:rPr lang="en-US" sz="2400" b="1" i="0" dirty="0" smtClean="0">
                          <a:solidFill>
                            <a:schemeClr val="tx1"/>
                          </a:solidFill>
                        </a:rPr>
                        <a:t>D</a:t>
                      </a:r>
                      <a:endParaRPr lang="en-US" sz="2400" b="1" i="0" dirty="0">
                        <a:solidFill>
                          <a:schemeClr val="tx1"/>
                        </a:solidFill>
                      </a:endParaRPr>
                    </a:p>
                  </a:txBody>
                  <a:tcPr>
                    <a:solidFill>
                      <a:schemeClr val="accent1">
                        <a:lumMod val="60000"/>
                        <a:lumOff val="40000"/>
                      </a:schemeClr>
                    </a:solidFill>
                  </a:tcPr>
                </a:tc>
                <a:tc>
                  <a:txBody>
                    <a:bodyPr/>
                    <a:lstStyle/>
                    <a:p>
                      <a:pPr algn="ctr"/>
                      <a:r>
                        <a:rPr lang="en-US" sz="2400" b="1" i="0" dirty="0" smtClean="0">
                          <a:solidFill>
                            <a:schemeClr val="tx1"/>
                          </a:solidFill>
                        </a:rPr>
                        <a:t>E</a:t>
                      </a:r>
                      <a:endParaRPr lang="en-US" sz="2400" b="1" i="0" dirty="0">
                        <a:solidFill>
                          <a:schemeClr val="tx1"/>
                        </a:solidFill>
                      </a:endParaRPr>
                    </a:p>
                  </a:txBody>
                  <a:tcPr>
                    <a:solidFill>
                      <a:schemeClr val="accent1">
                        <a:lumMod val="60000"/>
                        <a:lumOff val="40000"/>
                      </a:schemeClr>
                    </a:solidFill>
                  </a:tcPr>
                </a:tc>
                <a:extLst>
                  <a:ext uri="{0D108BD9-81ED-4DB2-BD59-A6C34878D82A}">
                    <a16:rowId xmlns:a16="http://schemas.microsoft.com/office/drawing/2014/main" val="2820988702"/>
                  </a:ext>
                </a:extLst>
              </a:tr>
              <a:tr h="515983">
                <a:tc>
                  <a:txBody>
                    <a:bodyPr/>
                    <a:lstStyle/>
                    <a:p>
                      <a:pPr algn="ctr"/>
                      <a:r>
                        <a:rPr lang="en-US" sz="2400" b="1" dirty="0" smtClean="0">
                          <a:solidFill>
                            <a:schemeClr val="tx1"/>
                          </a:solidFill>
                        </a:rPr>
                        <a:t>A</a:t>
                      </a:r>
                      <a:endParaRPr lang="en-US" sz="2400" b="1" dirty="0">
                        <a:solidFill>
                          <a:schemeClr val="tx1"/>
                        </a:solidFill>
                      </a:endParaRPr>
                    </a:p>
                  </a:txBody>
                  <a:tcPr>
                    <a:solidFill>
                      <a:schemeClr val="accent1">
                        <a:lumMod val="60000"/>
                        <a:lumOff val="40000"/>
                      </a:schemeClr>
                    </a:solidFill>
                  </a:tcPr>
                </a:tc>
                <a:tc>
                  <a:txBody>
                    <a:bodyPr/>
                    <a:lstStyle/>
                    <a:p>
                      <a:pPr algn="ctr"/>
                      <a:r>
                        <a:rPr lang="en-US" sz="2400" b="1" dirty="0" smtClean="0">
                          <a:solidFill>
                            <a:srgbClr val="AD1457"/>
                          </a:solidFill>
                        </a:rPr>
                        <a:t>--</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10</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8</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9</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7</a:t>
                      </a:r>
                      <a:endParaRPr lang="en-US" sz="2400" b="1" dirty="0">
                        <a:solidFill>
                          <a:srgbClr val="AD1457"/>
                        </a:solidFill>
                      </a:endParaRPr>
                    </a:p>
                  </a:txBody>
                  <a:tcPr anchor="ctr">
                    <a:solidFill>
                      <a:schemeClr val="accent6">
                        <a:lumMod val="20000"/>
                        <a:lumOff val="80000"/>
                      </a:schemeClr>
                    </a:solidFill>
                  </a:tcPr>
                </a:tc>
                <a:extLst>
                  <a:ext uri="{0D108BD9-81ED-4DB2-BD59-A6C34878D82A}">
                    <a16:rowId xmlns:a16="http://schemas.microsoft.com/office/drawing/2014/main" val="1924035100"/>
                  </a:ext>
                </a:extLst>
              </a:tr>
              <a:tr h="515983">
                <a:tc>
                  <a:txBody>
                    <a:bodyPr/>
                    <a:lstStyle/>
                    <a:p>
                      <a:pPr algn="ctr"/>
                      <a:r>
                        <a:rPr lang="en-US" sz="2400" b="1" dirty="0" smtClean="0">
                          <a:solidFill>
                            <a:schemeClr val="tx1"/>
                          </a:solidFill>
                        </a:rPr>
                        <a:t>B</a:t>
                      </a:r>
                      <a:endParaRPr lang="en-US" sz="2400" b="1" dirty="0">
                        <a:solidFill>
                          <a:schemeClr val="tx1"/>
                        </a:solidFill>
                      </a:endParaRPr>
                    </a:p>
                  </a:txBody>
                  <a:tcPr>
                    <a:solidFill>
                      <a:schemeClr val="accent1">
                        <a:lumMod val="60000"/>
                        <a:lumOff val="40000"/>
                      </a:schemeClr>
                    </a:solidFill>
                  </a:tcPr>
                </a:tc>
                <a:tc>
                  <a:txBody>
                    <a:bodyPr/>
                    <a:lstStyle/>
                    <a:p>
                      <a:pPr algn="ctr"/>
                      <a:r>
                        <a:rPr lang="en-US" sz="2400" b="1" dirty="0" smtClean="0">
                          <a:solidFill>
                            <a:srgbClr val="AD1457"/>
                          </a:solidFill>
                        </a:rPr>
                        <a:t>10</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10</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5</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6</a:t>
                      </a:r>
                      <a:endParaRPr lang="en-US" sz="2400" b="1" dirty="0">
                        <a:solidFill>
                          <a:srgbClr val="AD1457"/>
                        </a:solidFill>
                      </a:endParaRPr>
                    </a:p>
                  </a:txBody>
                  <a:tcPr anchor="ctr">
                    <a:solidFill>
                      <a:schemeClr val="accent6">
                        <a:lumMod val="20000"/>
                        <a:lumOff val="80000"/>
                      </a:schemeClr>
                    </a:solidFill>
                  </a:tcPr>
                </a:tc>
                <a:extLst>
                  <a:ext uri="{0D108BD9-81ED-4DB2-BD59-A6C34878D82A}">
                    <a16:rowId xmlns:a16="http://schemas.microsoft.com/office/drawing/2014/main" val="1369142590"/>
                  </a:ext>
                </a:extLst>
              </a:tr>
              <a:tr h="515983">
                <a:tc>
                  <a:txBody>
                    <a:bodyPr/>
                    <a:lstStyle/>
                    <a:p>
                      <a:pPr algn="ctr"/>
                      <a:r>
                        <a:rPr lang="en-US" sz="2400" b="1" dirty="0" smtClean="0">
                          <a:solidFill>
                            <a:schemeClr val="tx1"/>
                          </a:solidFill>
                        </a:rPr>
                        <a:t>C</a:t>
                      </a:r>
                      <a:endParaRPr lang="en-US" sz="2400" b="1" dirty="0">
                        <a:solidFill>
                          <a:schemeClr val="tx1"/>
                        </a:solidFill>
                      </a:endParaRPr>
                    </a:p>
                  </a:txBody>
                  <a:tcPr>
                    <a:solidFill>
                      <a:schemeClr val="accent1">
                        <a:lumMod val="60000"/>
                        <a:lumOff val="40000"/>
                      </a:schemeClr>
                    </a:solidFill>
                  </a:tcPr>
                </a:tc>
                <a:tc>
                  <a:txBody>
                    <a:bodyPr/>
                    <a:lstStyle/>
                    <a:p>
                      <a:pPr algn="ctr"/>
                      <a:r>
                        <a:rPr lang="en-US" sz="2400" b="1" dirty="0" smtClean="0">
                          <a:solidFill>
                            <a:srgbClr val="AD1457"/>
                          </a:solidFill>
                        </a:rPr>
                        <a:t>8</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10</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8</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9</a:t>
                      </a:r>
                      <a:endParaRPr lang="en-US" sz="2400" b="1" dirty="0">
                        <a:solidFill>
                          <a:srgbClr val="AD1457"/>
                        </a:solidFill>
                      </a:endParaRPr>
                    </a:p>
                  </a:txBody>
                  <a:tcPr anchor="ctr">
                    <a:solidFill>
                      <a:schemeClr val="accent6">
                        <a:lumMod val="20000"/>
                        <a:lumOff val="80000"/>
                      </a:schemeClr>
                    </a:solidFill>
                  </a:tcPr>
                </a:tc>
                <a:extLst>
                  <a:ext uri="{0D108BD9-81ED-4DB2-BD59-A6C34878D82A}">
                    <a16:rowId xmlns:a16="http://schemas.microsoft.com/office/drawing/2014/main" val="3262610763"/>
                  </a:ext>
                </a:extLst>
              </a:tr>
              <a:tr h="515983">
                <a:tc>
                  <a:txBody>
                    <a:bodyPr/>
                    <a:lstStyle/>
                    <a:p>
                      <a:pPr algn="ctr"/>
                      <a:r>
                        <a:rPr lang="en-US" sz="2400" b="1" dirty="0" smtClean="0">
                          <a:solidFill>
                            <a:schemeClr val="tx1"/>
                          </a:solidFill>
                        </a:rPr>
                        <a:t>D</a:t>
                      </a:r>
                      <a:endParaRPr lang="en-US" sz="2400" b="1" dirty="0">
                        <a:solidFill>
                          <a:schemeClr val="tx1"/>
                        </a:solidFill>
                      </a:endParaRPr>
                    </a:p>
                  </a:txBody>
                  <a:tcPr>
                    <a:solidFill>
                      <a:schemeClr val="accent1">
                        <a:lumMod val="60000"/>
                        <a:lumOff val="40000"/>
                      </a:schemeClr>
                    </a:solidFill>
                  </a:tcPr>
                </a:tc>
                <a:tc>
                  <a:txBody>
                    <a:bodyPr/>
                    <a:lstStyle/>
                    <a:p>
                      <a:pPr algn="ctr"/>
                      <a:r>
                        <a:rPr lang="en-US" sz="2400" b="1" dirty="0" smtClean="0">
                          <a:solidFill>
                            <a:srgbClr val="AD1457"/>
                          </a:solidFill>
                        </a:rPr>
                        <a:t>9</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5</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8</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6</a:t>
                      </a:r>
                      <a:endParaRPr lang="en-US" sz="2400" b="1" dirty="0">
                        <a:solidFill>
                          <a:srgbClr val="AD1457"/>
                        </a:solidFill>
                      </a:endParaRPr>
                    </a:p>
                  </a:txBody>
                  <a:tcPr anchor="ctr">
                    <a:solidFill>
                      <a:schemeClr val="accent6">
                        <a:lumMod val="20000"/>
                        <a:lumOff val="80000"/>
                      </a:schemeClr>
                    </a:solidFill>
                  </a:tcPr>
                </a:tc>
                <a:extLst>
                  <a:ext uri="{0D108BD9-81ED-4DB2-BD59-A6C34878D82A}">
                    <a16:rowId xmlns:a16="http://schemas.microsoft.com/office/drawing/2014/main" val="3402551162"/>
                  </a:ext>
                </a:extLst>
              </a:tr>
              <a:tr h="515983">
                <a:tc>
                  <a:txBody>
                    <a:bodyPr/>
                    <a:lstStyle/>
                    <a:p>
                      <a:pPr algn="ctr"/>
                      <a:r>
                        <a:rPr lang="en-US" sz="2400" b="1" dirty="0" smtClean="0">
                          <a:solidFill>
                            <a:schemeClr val="tx1"/>
                          </a:solidFill>
                        </a:rPr>
                        <a:t>E</a:t>
                      </a:r>
                      <a:endParaRPr lang="en-US" sz="2400" b="1" dirty="0">
                        <a:solidFill>
                          <a:schemeClr val="tx1"/>
                        </a:solidFill>
                      </a:endParaRPr>
                    </a:p>
                  </a:txBody>
                  <a:tcPr>
                    <a:solidFill>
                      <a:schemeClr val="accent1">
                        <a:lumMod val="60000"/>
                        <a:lumOff val="40000"/>
                      </a:schemeClr>
                    </a:solidFill>
                  </a:tcPr>
                </a:tc>
                <a:tc>
                  <a:txBody>
                    <a:bodyPr/>
                    <a:lstStyle/>
                    <a:p>
                      <a:pPr algn="ctr"/>
                      <a:r>
                        <a:rPr lang="en-US" sz="2400" b="1" dirty="0" smtClean="0">
                          <a:solidFill>
                            <a:srgbClr val="AD1457"/>
                          </a:solidFill>
                        </a:rPr>
                        <a:t>7</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6</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9</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6</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a:t>
                      </a:r>
                      <a:endParaRPr lang="en-US" sz="2400" b="1" dirty="0">
                        <a:solidFill>
                          <a:srgbClr val="AD1457"/>
                        </a:solidFill>
                      </a:endParaRPr>
                    </a:p>
                  </a:txBody>
                  <a:tcPr anchor="ctr">
                    <a:solidFill>
                      <a:schemeClr val="accent6">
                        <a:lumMod val="20000"/>
                        <a:lumOff val="80000"/>
                      </a:schemeClr>
                    </a:solidFill>
                  </a:tcPr>
                </a:tc>
                <a:extLst>
                  <a:ext uri="{0D108BD9-81ED-4DB2-BD59-A6C34878D82A}">
                    <a16:rowId xmlns:a16="http://schemas.microsoft.com/office/drawing/2014/main" val="3205065349"/>
                  </a:ext>
                </a:extLst>
              </a:tr>
            </a:tbl>
          </a:graphicData>
        </a:graphic>
      </p:graphicFrame>
      <p:sp>
        <p:nvSpPr>
          <p:cNvPr id="4" name="Rectangle 3"/>
          <p:cNvSpPr/>
          <p:nvPr/>
        </p:nvSpPr>
        <p:spPr>
          <a:xfrm>
            <a:off x="2541494" y="779929"/>
            <a:ext cx="731520" cy="457200"/>
          </a:xfrm>
          <a:prstGeom prst="rect">
            <a:avLst/>
          </a:prstGeom>
          <a:noFill/>
          <a:ln w="28575">
            <a:solidFill>
              <a:srgbClr val="00B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43753" y="1965512"/>
            <a:ext cx="731520" cy="457200"/>
          </a:xfrm>
          <a:prstGeom prst="rect">
            <a:avLst/>
          </a:prstGeom>
          <a:noFill/>
          <a:ln w="28575">
            <a:solidFill>
              <a:srgbClr val="00B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1843741" y="1967753"/>
            <a:ext cx="731520" cy="457200"/>
          </a:xfrm>
          <a:prstGeom prst="rect">
            <a:avLst/>
          </a:prstGeom>
          <a:noFill/>
          <a:ln w="28575">
            <a:solidFill>
              <a:srgbClr val="00B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3243729" y="1967753"/>
            <a:ext cx="731520" cy="457200"/>
          </a:xfrm>
          <a:prstGeom prst="rect">
            <a:avLst/>
          </a:prstGeom>
          <a:noFill/>
          <a:ln w="28575">
            <a:solidFill>
              <a:srgbClr val="00B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643718" y="1967753"/>
            <a:ext cx="731520" cy="457200"/>
          </a:xfrm>
          <a:prstGeom prst="rect">
            <a:avLst/>
          </a:prstGeom>
          <a:noFill/>
          <a:ln w="28575">
            <a:solidFill>
              <a:srgbClr val="00B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a:endCxn id="5" idx="0"/>
          </p:cNvCxnSpPr>
          <p:nvPr/>
        </p:nvCxnSpPr>
        <p:spPr>
          <a:xfrm flipH="1">
            <a:off x="809513" y="1237129"/>
            <a:ext cx="1718534" cy="728383"/>
          </a:xfrm>
          <a:prstGeom prst="straightConnector1">
            <a:avLst/>
          </a:prstGeom>
          <a:ln>
            <a:solidFill>
              <a:schemeClr val="accent5"/>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4" idx="2"/>
            <a:endCxn id="68" idx="0"/>
          </p:cNvCxnSpPr>
          <p:nvPr/>
        </p:nvCxnSpPr>
        <p:spPr>
          <a:xfrm flipH="1">
            <a:off x="2209501" y="1237129"/>
            <a:ext cx="697753" cy="730624"/>
          </a:xfrm>
          <a:prstGeom prst="straightConnector1">
            <a:avLst/>
          </a:prstGeom>
          <a:ln>
            <a:solidFill>
              <a:schemeClr val="accent5"/>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 idx="2"/>
            <a:endCxn id="69" idx="0"/>
          </p:cNvCxnSpPr>
          <p:nvPr/>
        </p:nvCxnSpPr>
        <p:spPr>
          <a:xfrm>
            <a:off x="2907254" y="1237129"/>
            <a:ext cx="702235" cy="730624"/>
          </a:xfrm>
          <a:prstGeom prst="straightConnector1">
            <a:avLst/>
          </a:prstGeom>
          <a:ln>
            <a:solidFill>
              <a:schemeClr val="accent5"/>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70" idx="0"/>
          </p:cNvCxnSpPr>
          <p:nvPr/>
        </p:nvCxnSpPr>
        <p:spPr>
          <a:xfrm>
            <a:off x="3267635" y="1223682"/>
            <a:ext cx="1741843" cy="744071"/>
          </a:xfrm>
          <a:prstGeom prst="straightConnector1">
            <a:avLst/>
          </a:prstGeom>
          <a:ln>
            <a:solidFill>
              <a:schemeClr val="accent5"/>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p:cNvSpPr txBox="1"/>
              <p:nvPr/>
            </p:nvSpPr>
            <p:spPr>
              <a:xfrm>
                <a:off x="1223683" y="1223681"/>
                <a:ext cx="45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d</m:t>
                          </m:r>
                        </m:e>
                        <m:sub>
                          <m:r>
                            <m:rPr>
                              <m:sty m:val="p"/>
                            </m:rPr>
                            <a:rPr lang="en-US" b="0" i="0" smtClean="0">
                              <a:latin typeface="Cambria Math" panose="02040503050406030204" pitchFamily="18" charset="0"/>
                            </a:rPr>
                            <m:t>AB</m:t>
                          </m:r>
                        </m:sub>
                      </m:sSub>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1223683" y="1223681"/>
                <a:ext cx="457200" cy="369332"/>
              </a:xfrm>
              <a:prstGeom prst="rect">
                <a:avLst/>
              </a:prstGeom>
              <a:blipFill>
                <a:blip r:embed="rId2"/>
                <a:stretch>
                  <a:fillRect r="-13333"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p:cNvSpPr txBox="1"/>
              <p:nvPr/>
            </p:nvSpPr>
            <p:spPr>
              <a:xfrm>
                <a:off x="1954306" y="1429869"/>
                <a:ext cx="45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d</m:t>
                          </m:r>
                        </m:e>
                        <m:sub>
                          <m:r>
                            <m:rPr>
                              <m:sty m:val="p"/>
                            </m:rPr>
                            <a:rPr lang="en-US" b="0" i="0" smtClean="0">
                              <a:latin typeface="Cambria Math" panose="02040503050406030204" pitchFamily="18" charset="0"/>
                            </a:rPr>
                            <m:t>AC</m:t>
                          </m:r>
                        </m:sub>
                      </m:sSub>
                    </m:oMath>
                  </m:oMathPara>
                </a14:m>
                <a:endParaRPr lang="en-US" dirty="0"/>
              </a:p>
            </p:txBody>
          </p:sp>
        </mc:Choice>
        <mc:Fallback xmlns="">
          <p:sp>
            <p:nvSpPr>
              <p:cNvPr id="76" name="TextBox 75"/>
              <p:cNvSpPr txBox="1">
                <a:spLocks noRot="1" noChangeAspect="1" noMove="1" noResize="1" noEditPoints="1" noAdjustHandles="1" noChangeArrowheads="1" noChangeShapeType="1" noTextEdit="1"/>
              </p:cNvSpPr>
              <p:nvPr/>
            </p:nvSpPr>
            <p:spPr>
              <a:xfrm>
                <a:off x="1954306" y="1429869"/>
                <a:ext cx="457200" cy="369332"/>
              </a:xfrm>
              <a:prstGeom prst="rect">
                <a:avLst/>
              </a:prstGeom>
              <a:blipFill>
                <a:blip r:embed="rId3"/>
                <a:stretch>
                  <a:fillRect r="-10667"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p:cNvSpPr txBox="1"/>
              <p:nvPr/>
            </p:nvSpPr>
            <p:spPr>
              <a:xfrm>
                <a:off x="3272118" y="1429869"/>
                <a:ext cx="45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d</m:t>
                          </m:r>
                        </m:e>
                        <m:sub>
                          <m:r>
                            <m:rPr>
                              <m:sty m:val="p"/>
                            </m:rPr>
                            <a:rPr lang="en-US" b="0" i="0" smtClean="0">
                              <a:latin typeface="Cambria Math" panose="02040503050406030204" pitchFamily="18" charset="0"/>
                            </a:rPr>
                            <m:t>AD</m:t>
                          </m:r>
                        </m:sub>
                      </m:sSub>
                    </m:oMath>
                  </m:oMathPara>
                </a14:m>
                <a:endParaRPr lang="en-US" dirty="0"/>
              </a:p>
            </p:txBody>
          </p:sp>
        </mc:Choice>
        <mc:Fallback xmlns="">
          <p:sp>
            <p:nvSpPr>
              <p:cNvPr id="77" name="TextBox 76"/>
              <p:cNvSpPr txBox="1">
                <a:spLocks noRot="1" noChangeAspect="1" noMove="1" noResize="1" noEditPoints="1" noAdjustHandles="1" noChangeArrowheads="1" noChangeShapeType="1" noTextEdit="1"/>
              </p:cNvSpPr>
              <p:nvPr/>
            </p:nvSpPr>
            <p:spPr>
              <a:xfrm>
                <a:off x="3272118" y="1429869"/>
                <a:ext cx="457200" cy="369332"/>
              </a:xfrm>
              <a:prstGeom prst="rect">
                <a:avLst/>
              </a:prstGeom>
              <a:blipFill>
                <a:blip r:embed="rId4"/>
                <a:stretch>
                  <a:fillRect r="-14667"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p:cNvSpPr txBox="1"/>
              <p:nvPr/>
            </p:nvSpPr>
            <p:spPr>
              <a:xfrm>
                <a:off x="3917578" y="1223681"/>
                <a:ext cx="45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d</m:t>
                          </m:r>
                        </m:e>
                        <m:sub>
                          <m:r>
                            <m:rPr>
                              <m:sty m:val="p"/>
                            </m:rPr>
                            <a:rPr lang="en-US" b="0" i="0" smtClean="0">
                              <a:latin typeface="Cambria Math" panose="02040503050406030204" pitchFamily="18" charset="0"/>
                            </a:rPr>
                            <m:t>AE</m:t>
                          </m:r>
                        </m:sub>
                      </m:sSub>
                    </m:oMath>
                  </m:oMathPara>
                </a14:m>
                <a:endParaRPr lang="en-US" dirty="0"/>
              </a:p>
            </p:txBody>
          </p:sp>
        </mc:Choice>
        <mc:Fallback xmlns="">
          <p:sp>
            <p:nvSpPr>
              <p:cNvPr id="78" name="TextBox 77"/>
              <p:cNvSpPr txBox="1">
                <a:spLocks noRot="1" noChangeAspect="1" noMove="1" noResize="1" noEditPoints="1" noAdjustHandles="1" noChangeArrowheads="1" noChangeShapeType="1" noTextEdit="1"/>
              </p:cNvSpPr>
              <p:nvPr/>
            </p:nvSpPr>
            <p:spPr>
              <a:xfrm>
                <a:off x="3917578" y="1223681"/>
                <a:ext cx="457200" cy="369332"/>
              </a:xfrm>
              <a:prstGeom prst="rect">
                <a:avLst/>
              </a:prstGeom>
              <a:blipFill>
                <a:blip r:embed="rId5"/>
                <a:stretch>
                  <a:fillRect r="-10667" b="-1667"/>
                </a:stretch>
              </a:blipFill>
            </p:spPr>
            <p:txBody>
              <a:bodyPr/>
              <a:lstStyle/>
              <a:p>
                <a:r>
                  <a:rPr lang="en-US">
                    <a:noFill/>
                  </a:rPr>
                  <a:t> </a:t>
                </a:r>
              </a:p>
            </p:txBody>
          </p:sp>
        </mc:Fallback>
      </mc:AlternateContent>
      <p:cxnSp>
        <p:nvCxnSpPr>
          <p:cNvPr id="18" name="Straight Connector 17"/>
          <p:cNvCxnSpPr/>
          <p:nvPr/>
        </p:nvCxnSpPr>
        <p:spPr>
          <a:xfrm>
            <a:off x="9143996" y="820270"/>
            <a:ext cx="0" cy="3291840"/>
          </a:xfrm>
          <a:prstGeom prst="line">
            <a:avLst/>
          </a:prstGeom>
          <a:ln w="889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028586" y="1627094"/>
            <a:ext cx="5029200" cy="0"/>
          </a:xfrm>
          <a:prstGeom prst="line">
            <a:avLst/>
          </a:prstGeom>
          <a:ln w="88900">
            <a:solidFill>
              <a:srgbClr val="00B0F0"/>
            </a:solidFill>
          </a:ln>
        </p:spPr>
        <p:style>
          <a:lnRef idx="1">
            <a:schemeClr val="accent1"/>
          </a:lnRef>
          <a:fillRef idx="0">
            <a:schemeClr val="accent1"/>
          </a:fillRef>
          <a:effectRef idx="0">
            <a:schemeClr val="accent1"/>
          </a:effectRef>
          <a:fontRef idx="minor">
            <a:schemeClr val="tx1"/>
          </a:fontRef>
        </p:style>
      </p:cxnSp>
      <p:graphicFrame>
        <p:nvGraphicFramePr>
          <p:cNvPr id="79" name="Table 78"/>
          <p:cNvGraphicFramePr>
            <a:graphicFrameLocks noGrp="1"/>
          </p:cNvGraphicFramePr>
          <p:nvPr>
            <p:extLst/>
          </p:nvPr>
        </p:nvGraphicFramePr>
        <p:xfrm>
          <a:off x="866628" y="3796937"/>
          <a:ext cx="4038605" cy="2579915"/>
        </p:xfrm>
        <a:graphic>
          <a:graphicData uri="http://schemas.openxmlformats.org/drawingml/2006/table">
            <a:tbl>
              <a:tblPr firstRow="1" bandRow="1">
                <a:tableStyleId>{5C22544A-7EE6-4342-B048-85BDC9FD1C3A}</a:tableStyleId>
              </a:tblPr>
              <a:tblGrid>
                <a:gridCol w="807721">
                  <a:extLst>
                    <a:ext uri="{9D8B030D-6E8A-4147-A177-3AD203B41FA5}">
                      <a16:colId xmlns:a16="http://schemas.microsoft.com/office/drawing/2014/main" val="1099107876"/>
                    </a:ext>
                  </a:extLst>
                </a:gridCol>
                <a:gridCol w="807721">
                  <a:extLst>
                    <a:ext uri="{9D8B030D-6E8A-4147-A177-3AD203B41FA5}">
                      <a16:colId xmlns:a16="http://schemas.microsoft.com/office/drawing/2014/main" val="3311821646"/>
                    </a:ext>
                  </a:extLst>
                </a:gridCol>
                <a:gridCol w="807721">
                  <a:extLst>
                    <a:ext uri="{9D8B030D-6E8A-4147-A177-3AD203B41FA5}">
                      <a16:colId xmlns:a16="http://schemas.microsoft.com/office/drawing/2014/main" val="3126633176"/>
                    </a:ext>
                  </a:extLst>
                </a:gridCol>
                <a:gridCol w="807721">
                  <a:extLst>
                    <a:ext uri="{9D8B030D-6E8A-4147-A177-3AD203B41FA5}">
                      <a16:colId xmlns:a16="http://schemas.microsoft.com/office/drawing/2014/main" val="3650485207"/>
                    </a:ext>
                  </a:extLst>
                </a:gridCol>
                <a:gridCol w="807721">
                  <a:extLst>
                    <a:ext uri="{9D8B030D-6E8A-4147-A177-3AD203B41FA5}">
                      <a16:colId xmlns:a16="http://schemas.microsoft.com/office/drawing/2014/main" val="2922490647"/>
                    </a:ext>
                  </a:extLst>
                </a:gridCol>
              </a:tblGrid>
              <a:tr h="515983">
                <a:tc>
                  <a:txBody>
                    <a:bodyPr/>
                    <a:lstStyle/>
                    <a:p>
                      <a:endParaRPr lang="en-US" dirty="0"/>
                    </a:p>
                  </a:txBody>
                  <a:tcPr>
                    <a:solidFill>
                      <a:schemeClr val="accent1">
                        <a:lumMod val="60000"/>
                        <a:lumOff val="40000"/>
                      </a:schemeClr>
                    </a:solidFill>
                  </a:tcPr>
                </a:tc>
                <a:tc>
                  <a:txBody>
                    <a:bodyPr/>
                    <a:lstStyle/>
                    <a:p>
                      <a:pPr algn="ctr"/>
                      <a:r>
                        <a:rPr lang="en-US" sz="2400" b="1" i="0" dirty="0" smtClean="0">
                          <a:solidFill>
                            <a:schemeClr val="tx1"/>
                          </a:solidFill>
                        </a:rPr>
                        <a:t>A</a:t>
                      </a:r>
                      <a:endParaRPr lang="en-US" sz="2400" b="1" i="0" dirty="0">
                        <a:solidFill>
                          <a:schemeClr val="tx1"/>
                        </a:solidFill>
                      </a:endParaRPr>
                    </a:p>
                  </a:txBody>
                  <a:tcPr>
                    <a:solidFill>
                      <a:schemeClr val="accent1">
                        <a:lumMod val="60000"/>
                        <a:lumOff val="40000"/>
                      </a:schemeClr>
                    </a:solidFill>
                  </a:tcPr>
                </a:tc>
                <a:tc>
                  <a:txBody>
                    <a:bodyPr/>
                    <a:lstStyle/>
                    <a:p>
                      <a:pPr algn="ctr"/>
                      <a:r>
                        <a:rPr lang="en-US" sz="2400" b="1" i="0" dirty="0" smtClean="0">
                          <a:solidFill>
                            <a:schemeClr val="tx1"/>
                          </a:solidFill>
                        </a:rPr>
                        <a:t>C</a:t>
                      </a:r>
                      <a:endParaRPr lang="en-US" sz="2400" b="1" i="0" dirty="0">
                        <a:solidFill>
                          <a:schemeClr val="tx1"/>
                        </a:solidFill>
                      </a:endParaRPr>
                    </a:p>
                  </a:txBody>
                  <a:tcPr>
                    <a:solidFill>
                      <a:schemeClr val="accent1">
                        <a:lumMod val="60000"/>
                        <a:lumOff val="40000"/>
                      </a:schemeClr>
                    </a:solidFill>
                  </a:tcPr>
                </a:tc>
                <a:tc>
                  <a:txBody>
                    <a:bodyPr/>
                    <a:lstStyle/>
                    <a:p>
                      <a:pPr algn="ctr"/>
                      <a:r>
                        <a:rPr lang="en-US" sz="2400" b="1" i="0" dirty="0" smtClean="0">
                          <a:solidFill>
                            <a:schemeClr val="tx1"/>
                          </a:solidFill>
                        </a:rPr>
                        <a:t>D</a:t>
                      </a:r>
                      <a:endParaRPr lang="en-US" sz="2400" b="1" i="0" dirty="0">
                        <a:solidFill>
                          <a:schemeClr val="tx1"/>
                        </a:solidFill>
                      </a:endParaRPr>
                    </a:p>
                  </a:txBody>
                  <a:tcPr>
                    <a:solidFill>
                      <a:schemeClr val="accent1">
                        <a:lumMod val="60000"/>
                        <a:lumOff val="40000"/>
                      </a:schemeClr>
                    </a:solidFill>
                  </a:tcPr>
                </a:tc>
                <a:tc>
                  <a:txBody>
                    <a:bodyPr/>
                    <a:lstStyle/>
                    <a:p>
                      <a:pPr algn="ctr"/>
                      <a:r>
                        <a:rPr lang="en-US" sz="2400" b="1" i="0" dirty="0" smtClean="0">
                          <a:solidFill>
                            <a:schemeClr val="tx1"/>
                          </a:solidFill>
                        </a:rPr>
                        <a:t>E</a:t>
                      </a:r>
                      <a:endParaRPr lang="en-US" sz="2400" b="1" i="0" dirty="0">
                        <a:solidFill>
                          <a:schemeClr val="tx1"/>
                        </a:solidFill>
                      </a:endParaRPr>
                    </a:p>
                  </a:txBody>
                  <a:tcPr>
                    <a:solidFill>
                      <a:schemeClr val="accent1">
                        <a:lumMod val="60000"/>
                        <a:lumOff val="40000"/>
                      </a:schemeClr>
                    </a:solidFill>
                  </a:tcPr>
                </a:tc>
                <a:extLst>
                  <a:ext uri="{0D108BD9-81ED-4DB2-BD59-A6C34878D82A}">
                    <a16:rowId xmlns:a16="http://schemas.microsoft.com/office/drawing/2014/main" val="2820988702"/>
                  </a:ext>
                </a:extLst>
              </a:tr>
              <a:tr h="515983">
                <a:tc>
                  <a:txBody>
                    <a:bodyPr/>
                    <a:lstStyle/>
                    <a:p>
                      <a:pPr algn="ctr"/>
                      <a:r>
                        <a:rPr lang="en-US" sz="2400" b="1" dirty="0" smtClean="0">
                          <a:solidFill>
                            <a:schemeClr val="tx1"/>
                          </a:solidFill>
                        </a:rPr>
                        <a:t>B</a:t>
                      </a:r>
                      <a:endParaRPr lang="en-US" sz="2400" b="1" dirty="0">
                        <a:solidFill>
                          <a:schemeClr val="tx1"/>
                        </a:solidFill>
                      </a:endParaRPr>
                    </a:p>
                  </a:txBody>
                  <a:tcPr>
                    <a:solidFill>
                      <a:schemeClr val="accent1">
                        <a:lumMod val="60000"/>
                        <a:lumOff val="40000"/>
                      </a:schemeClr>
                    </a:solidFill>
                  </a:tcPr>
                </a:tc>
                <a:tc>
                  <a:txBody>
                    <a:bodyPr/>
                    <a:lstStyle/>
                    <a:p>
                      <a:pPr algn="ctr"/>
                      <a:r>
                        <a:rPr lang="en-US" sz="2400" b="1" dirty="0" smtClean="0">
                          <a:solidFill>
                            <a:srgbClr val="AD1457"/>
                          </a:solidFill>
                        </a:rPr>
                        <a:t>--</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10</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5</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6</a:t>
                      </a:r>
                      <a:endParaRPr lang="en-US" sz="2400" b="1" dirty="0">
                        <a:solidFill>
                          <a:srgbClr val="AD1457"/>
                        </a:solidFill>
                      </a:endParaRPr>
                    </a:p>
                  </a:txBody>
                  <a:tcPr anchor="ctr">
                    <a:solidFill>
                      <a:schemeClr val="accent6">
                        <a:lumMod val="20000"/>
                        <a:lumOff val="80000"/>
                      </a:schemeClr>
                    </a:solidFill>
                  </a:tcPr>
                </a:tc>
                <a:extLst>
                  <a:ext uri="{0D108BD9-81ED-4DB2-BD59-A6C34878D82A}">
                    <a16:rowId xmlns:a16="http://schemas.microsoft.com/office/drawing/2014/main" val="1369142590"/>
                  </a:ext>
                </a:extLst>
              </a:tr>
              <a:tr h="515983">
                <a:tc>
                  <a:txBody>
                    <a:bodyPr/>
                    <a:lstStyle/>
                    <a:p>
                      <a:pPr algn="ctr"/>
                      <a:r>
                        <a:rPr lang="en-US" sz="2400" b="1" dirty="0" smtClean="0">
                          <a:solidFill>
                            <a:schemeClr val="tx1"/>
                          </a:solidFill>
                        </a:rPr>
                        <a:t>C</a:t>
                      </a:r>
                      <a:endParaRPr lang="en-US" sz="2400" b="1" dirty="0">
                        <a:solidFill>
                          <a:schemeClr val="tx1"/>
                        </a:solidFill>
                      </a:endParaRPr>
                    </a:p>
                  </a:txBody>
                  <a:tcPr>
                    <a:solidFill>
                      <a:schemeClr val="accent1">
                        <a:lumMod val="60000"/>
                        <a:lumOff val="40000"/>
                      </a:schemeClr>
                    </a:solidFill>
                  </a:tcPr>
                </a:tc>
                <a:tc>
                  <a:txBody>
                    <a:bodyPr/>
                    <a:lstStyle/>
                    <a:p>
                      <a:pPr algn="ctr"/>
                      <a:r>
                        <a:rPr lang="en-US" sz="2400" b="1" dirty="0" smtClean="0">
                          <a:solidFill>
                            <a:srgbClr val="AD1457"/>
                          </a:solidFill>
                        </a:rPr>
                        <a:t>8</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8</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9</a:t>
                      </a:r>
                      <a:endParaRPr lang="en-US" sz="2400" b="1" dirty="0">
                        <a:solidFill>
                          <a:srgbClr val="AD1457"/>
                        </a:solidFill>
                      </a:endParaRPr>
                    </a:p>
                  </a:txBody>
                  <a:tcPr anchor="ctr">
                    <a:solidFill>
                      <a:schemeClr val="accent6">
                        <a:lumMod val="20000"/>
                        <a:lumOff val="80000"/>
                      </a:schemeClr>
                    </a:solidFill>
                  </a:tcPr>
                </a:tc>
                <a:extLst>
                  <a:ext uri="{0D108BD9-81ED-4DB2-BD59-A6C34878D82A}">
                    <a16:rowId xmlns:a16="http://schemas.microsoft.com/office/drawing/2014/main" val="3262610763"/>
                  </a:ext>
                </a:extLst>
              </a:tr>
              <a:tr h="515983">
                <a:tc>
                  <a:txBody>
                    <a:bodyPr/>
                    <a:lstStyle/>
                    <a:p>
                      <a:pPr algn="ctr"/>
                      <a:r>
                        <a:rPr lang="en-US" sz="2400" b="1" dirty="0" smtClean="0">
                          <a:solidFill>
                            <a:schemeClr val="tx1"/>
                          </a:solidFill>
                        </a:rPr>
                        <a:t>D</a:t>
                      </a:r>
                      <a:endParaRPr lang="en-US" sz="2400" b="1" dirty="0">
                        <a:solidFill>
                          <a:schemeClr val="tx1"/>
                        </a:solidFill>
                      </a:endParaRPr>
                    </a:p>
                  </a:txBody>
                  <a:tcPr>
                    <a:solidFill>
                      <a:schemeClr val="accent1">
                        <a:lumMod val="60000"/>
                        <a:lumOff val="40000"/>
                      </a:schemeClr>
                    </a:solidFill>
                  </a:tcPr>
                </a:tc>
                <a:tc>
                  <a:txBody>
                    <a:bodyPr/>
                    <a:lstStyle/>
                    <a:p>
                      <a:pPr algn="ctr"/>
                      <a:r>
                        <a:rPr lang="en-US" sz="2400" b="1" dirty="0" smtClean="0">
                          <a:solidFill>
                            <a:srgbClr val="AD1457"/>
                          </a:solidFill>
                        </a:rPr>
                        <a:t>9</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8</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6</a:t>
                      </a:r>
                      <a:endParaRPr lang="en-US" sz="2400" b="1" dirty="0">
                        <a:solidFill>
                          <a:srgbClr val="AD1457"/>
                        </a:solidFill>
                      </a:endParaRPr>
                    </a:p>
                  </a:txBody>
                  <a:tcPr anchor="ctr">
                    <a:solidFill>
                      <a:schemeClr val="accent6">
                        <a:lumMod val="20000"/>
                        <a:lumOff val="80000"/>
                      </a:schemeClr>
                    </a:solidFill>
                  </a:tcPr>
                </a:tc>
                <a:extLst>
                  <a:ext uri="{0D108BD9-81ED-4DB2-BD59-A6C34878D82A}">
                    <a16:rowId xmlns:a16="http://schemas.microsoft.com/office/drawing/2014/main" val="3402551162"/>
                  </a:ext>
                </a:extLst>
              </a:tr>
              <a:tr h="515983">
                <a:tc>
                  <a:txBody>
                    <a:bodyPr/>
                    <a:lstStyle/>
                    <a:p>
                      <a:pPr algn="ctr"/>
                      <a:r>
                        <a:rPr lang="en-US" sz="2400" b="1" dirty="0" smtClean="0">
                          <a:solidFill>
                            <a:schemeClr val="tx1"/>
                          </a:solidFill>
                        </a:rPr>
                        <a:t>E</a:t>
                      </a:r>
                      <a:endParaRPr lang="en-US" sz="2400" b="1" dirty="0">
                        <a:solidFill>
                          <a:schemeClr val="tx1"/>
                        </a:solidFill>
                      </a:endParaRPr>
                    </a:p>
                  </a:txBody>
                  <a:tcPr>
                    <a:solidFill>
                      <a:schemeClr val="accent1">
                        <a:lumMod val="60000"/>
                        <a:lumOff val="40000"/>
                      </a:schemeClr>
                    </a:solidFill>
                  </a:tcPr>
                </a:tc>
                <a:tc>
                  <a:txBody>
                    <a:bodyPr/>
                    <a:lstStyle/>
                    <a:p>
                      <a:pPr algn="ctr"/>
                      <a:r>
                        <a:rPr lang="en-US" sz="2400" b="1" dirty="0" smtClean="0">
                          <a:solidFill>
                            <a:srgbClr val="AD1457"/>
                          </a:solidFill>
                        </a:rPr>
                        <a:t>7</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9</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6</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a:t>
                      </a:r>
                      <a:endParaRPr lang="en-US" sz="2400" b="1" dirty="0">
                        <a:solidFill>
                          <a:srgbClr val="AD1457"/>
                        </a:solidFill>
                      </a:endParaRPr>
                    </a:p>
                  </a:txBody>
                  <a:tcPr anchor="ctr">
                    <a:solidFill>
                      <a:schemeClr val="accent6">
                        <a:lumMod val="20000"/>
                        <a:lumOff val="80000"/>
                      </a:schemeClr>
                    </a:solidFill>
                  </a:tcPr>
                </a:tc>
                <a:extLst>
                  <a:ext uri="{0D108BD9-81ED-4DB2-BD59-A6C34878D82A}">
                    <a16:rowId xmlns:a16="http://schemas.microsoft.com/office/drawing/2014/main" val="3205065349"/>
                  </a:ext>
                </a:extLst>
              </a:tr>
            </a:tbl>
          </a:graphicData>
        </a:graphic>
      </p:graphicFrame>
      <p:sp>
        <p:nvSpPr>
          <p:cNvPr id="80" name="Oval 79"/>
          <p:cNvSpPr/>
          <p:nvPr/>
        </p:nvSpPr>
        <p:spPr>
          <a:xfrm>
            <a:off x="3506593" y="4381822"/>
            <a:ext cx="365760" cy="365760"/>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1879498" y="4906253"/>
            <a:ext cx="365760" cy="365760"/>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4326872" y="5417243"/>
            <a:ext cx="365760" cy="365760"/>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3493171" y="5928236"/>
            <a:ext cx="365760" cy="365760"/>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Rectangle 20"/>
              <p:cNvSpPr/>
              <p:nvPr/>
            </p:nvSpPr>
            <p:spPr>
              <a:xfrm>
                <a:off x="7236823" y="4441372"/>
                <a:ext cx="4702630" cy="613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𝑑</m:t>
                          </m:r>
                        </m:e>
                        <m:sub>
                          <m:r>
                            <a:rPr lang="en-US" sz="2400" b="0" i="1" dirty="0" smtClean="0">
                              <a:latin typeface="Cambria Math" panose="02040503050406030204" pitchFamily="18" charset="0"/>
                            </a:rPr>
                            <m:t>𝐴𝐵</m:t>
                          </m:r>
                        </m:sub>
                      </m:sSub>
                      <m:r>
                        <a:rPr lang="en-US" sz="2400" i="1" dirty="0" smtClean="0">
                          <a:latin typeface="Cambria Math" panose="02040503050406030204" pitchFamily="18" charset="0"/>
                        </a:rPr>
                        <m:t>=10+ 5+8+6+</m:t>
                      </m:r>
                      <m:r>
                        <a:rPr lang="en-US" sz="2400" b="0" i="1" dirty="0" smtClean="0">
                          <a:latin typeface="Cambria Math" panose="02040503050406030204" pitchFamily="18" charset="0"/>
                        </a:rPr>
                        <m:t>6=35</m:t>
                      </m:r>
                    </m:oMath>
                  </m:oMathPara>
                </a14:m>
                <a:endParaRPr lang="en-US" sz="2400" dirty="0"/>
              </a:p>
            </p:txBody>
          </p:sp>
        </mc:Choice>
        <mc:Fallback xmlns="">
          <p:sp>
            <p:nvSpPr>
              <p:cNvPr id="21" name="Rectangle 20"/>
              <p:cNvSpPr>
                <a:spLocks noRot="1" noChangeAspect="1" noMove="1" noResize="1" noEditPoints="1" noAdjustHandles="1" noChangeArrowheads="1" noChangeShapeType="1" noTextEdit="1"/>
              </p:cNvSpPr>
              <p:nvPr/>
            </p:nvSpPr>
            <p:spPr>
              <a:xfrm>
                <a:off x="7236823" y="4441372"/>
                <a:ext cx="4702630" cy="613954"/>
              </a:xfrm>
              <a:prstGeom prst="rect">
                <a:avLst/>
              </a:prstGeom>
              <a:blipFill>
                <a:blip r:embed="rId6"/>
                <a:stretch>
                  <a:fillRect/>
                </a:stretch>
              </a:blipFill>
            </p:spPr>
            <p:txBody>
              <a:bodyPr/>
              <a:lstStyle/>
              <a:p>
                <a:r>
                  <a:rPr lang="en-US">
                    <a:noFill/>
                  </a:rPr>
                  <a:t> </a:t>
                </a:r>
              </a:p>
            </p:txBody>
          </p:sp>
        </mc:Fallback>
      </mc:AlternateContent>
      <p:sp>
        <p:nvSpPr>
          <p:cNvPr id="84" name="Rounded Rectangular Callout 83"/>
          <p:cNvSpPr/>
          <p:nvPr/>
        </p:nvSpPr>
        <p:spPr>
          <a:xfrm>
            <a:off x="8122023" y="5252155"/>
            <a:ext cx="1290918" cy="570422"/>
          </a:xfrm>
          <a:prstGeom prst="wedgeRoundRectCallout">
            <a:avLst>
              <a:gd name="adj1" fmla="val -18855"/>
              <a:gd name="adj2" fmla="val -108780"/>
              <a:gd name="adj3" fmla="val 16667"/>
            </a:avLst>
          </a:prstGeom>
          <a:solidFill>
            <a:schemeClr val="accent1">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Distance from A to B</a:t>
            </a:r>
            <a:endParaRPr lang="en-IN" dirty="0">
              <a:solidFill>
                <a:schemeClr val="tx1"/>
              </a:solidFill>
            </a:endParaRPr>
          </a:p>
        </p:txBody>
      </p:sp>
      <p:sp>
        <p:nvSpPr>
          <p:cNvPr id="22" name="TextBox 21"/>
          <p:cNvSpPr txBox="1"/>
          <p:nvPr/>
        </p:nvSpPr>
        <p:spPr>
          <a:xfrm>
            <a:off x="560743" y="1963280"/>
            <a:ext cx="497541" cy="461665"/>
          </a:xfrm>
          <a:prstGeom prst="rect">
            <a:avLst/>
          </a:prstGeom>
          <a:noFill/>
        </p:spPr>
        <p:txBody>
          <a:bodyPr wrap="square" rtlCol="0">
            <a:spAutoFit/>
          </a:bodyPr>
          <a:lstStyle/>
          <a:p>
            <a:r>
              <a:rPr lang="en-US" sz="2400" dirty="0" smtClean="0">
                <a:solidFill>
                  <a:srgbClr val="AD1457"/>
                </a:solidFill>
              </a:rPr>
              <a:t>35</a:t>
            </a:r>
            <a:endParaRPr lang="en-US" sz="2400" dirty="0">
              <a:solidFill>
                <a:srgbClr val="AD1457"/>
              </a:solidFill>
            </a:endParaRPr>
          </a:p>
        </p:txBody>
      </p:sp>
    </p:spTree>
    <p:extLst>
      <p:ext uri="{BB962C8B-B14F-4D97-AF65-F5344CB8AC3E}">
        <p14:creationId xmlns:p14="http://schemas.microsoft.com/office/powerpoint/2010/main" val="2135023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up)">
                                      <p:cBhvr>
                                        <p:cTn id="25" dur="500"/>
                                        <p:tgtEl>
                                          <p:spTgt spid="10"/>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68"/>
                                        </p:tgtEl>
                                        <p:attrNameLst>
                                          <p:attrName>style.visibility</p:attrName>
                                        </p:attrNameLst>
                                      </p:cBhvr>
                                      <p:to>
                                        <p:strVal val="visible"/>
                                      </p:to>
                                    </p:set>
                                    <p:animEffect transition="in" filter="fade">
                                      <p:cBhvr>
                                        <p:cTn id="29" dur="500"/>
                                        <p:tgtEl>
                                          <p:spTgt spid="6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6"/>
                                        </p:tgtEl>
                                        <p:attrNameLst>
                                          <p:attrName>style.visibility</p:attrName>
                                        </p:attrNameLst>
                                      </p:cBhvr>
                                      <p:to>
                                        <p:strVal val="visible"/>
                                      </p:to>
                                    </p:set>
                                    <p:animEffect transition="in" filter="fade">
                                      <p:cBhvr>
                                        <p:cTn id="32" dur="500"/>
                                        <p:tgtEl>
                                          <p:spTgt spid="7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up)">
                                      <p:cBhvr>
                                        <p:cTn id="37" dur="500"/>
                                        <p:tgtEl>
                                          <p:spTgt spid="12"/>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69"/>
                                        </p:tgtEl>
                                        <p:attrNameLst>
                                          <p:attrName>style.visibility</p:attrName>
                                        </p:attrNameLst>
                                      </p:cBhvr>
                                      <p:to>
                                        <p:strVal val="visible"/>
                                      </p:to>
                                    </p:set>
                                    <p:animEffect transition="in" filter="fade">
                                      <p:cBhvr>
                                        <p:cTn id="41" dur="500"/>
                                        <p:tgtEl>
                                          <p:spTgt spid="6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7"/>
                                        </p:tgtEl>
                                        <p:attrNameLst>
                                          <p:attrName>style.visibility</p:attrName>
                                        </p:attrNameLst>
                                      </p:cBhvr>
                                      <p:to>
                                        <p:strVal val="visible"/>
                                      </p:to>
                                    </p:set>
                                    <p:animEffect transition="in" filter="fade">
                                      <p:cBhvr>
                                        <p:cTn id="44" dur="500"/>
                                        <p:tgtEl>
                                          <p:spTgt spid="7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wipe(up)">
                                      <p:cBhvr>
                                        <p:cTn id="49" dur="500"/>
                                        <p:tgtEl>
                                          <p:spTgt spid="14"/>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70"/>
                                        </p:tgtEl>
                                        <p:attrNameLst>
                                          <p:attrName>style.visibility</p:attrName>
                                        </p:attrNameLst>
                                      </p:cBhvr>
                                      <p:to>
                                        <p:strVal val="visible"/>
                                      </p:to>
                                    </p:set>
                                    <p:animEffect transition="in" filter="fade">
                                      <p:cBhvr>
                                        <p:cTn id="53" dur="500"/>
                                        <p:tgtEl>
                                          <p:spTgt spid="7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8"/>
                                        </p:tgtEl>
                                        <p:attrNameLst>
                                          <p:attrName>style.visibility</p:attrName>
                                        </p:attrNameLst>
                                      </p:cBhvr>
                                      <p:to>
                                        <p:strVal val="visible"/>
                                      </p:to>
                                    </p:set>
                                    <p:animEffect transition="in" filter="fade">
                                      <p:cBhvr>
                                        <p:cTn id="56" dur="500"/>
                                        <p:tgtEl>
                                          <p:spTgt spid="78"/>
                                        </p:tgtEl>
                                      </p:cBhvr>
                                    </p:animEffect>
                                  </p:childTnLst>
                                </p:cTn>
                              </p:par>
                            </p:childTnLst>
                          </p:cTn>
                        </p:par>
                      </p:childTnLst>
                    </p:cTn>
                  </p:par>
                  <p:par>
                    <p:cTn id="57" fill="hold">
                      <p:stCondLst>
                        <p:cond delay="indefinite"/>
                      </p:stCondLst>
                      <p:childTnLst>
                        <p:par>
                          <p:cTn id="58" fill="hold">
                            <p:stCondLst>
                              <p:cond delay="0"/>
                            </p:stCondLst>
                            <p:childTnLst>
                              <p:par>
                                <p:cTn id="59" presetID="27" presetClass="emph" presetSubtype="0" repeatCount="indefinite" fill="remove" grpId="1" nodeType="clickEffect">
                                  <p:stCondLst>
                                    <p:cond delay="0"/>
                                  </p:stCondLst>
                                  <p:endCondLst>
                                    <p:cond evt="onNext" delay="0">
                                      <p:tgtEl>
                                        <p:sldTgt/>
                                      </p:tgtEl>
                                    </p:cond>
                                  </p:endCondLst>
                                  <p:childTnLst>
                                    <p:animClr clrSpc="rgb" dir="cw">
                                      <p:cBhvr override="childStyle">
                                        <p:cTn id="60" dur="250" autoRev="1" fill="remove"/>
                                        <p:tgtEl>
                                          <p:spTgt spid="16"/>
                                        </p:tgtEl>
                                        <p:attrNameLst>
                                          <p:attrName>style.color</p:attrName>
                                        </p:attrNameLst>
                                      </p:cBhvr>
                                      <p:to>
                                        <a:schemeClr val="bg1"/>
                                      </p:to>
                                    </p:animClr>
                                    <p:animClr clrSpc="rgb" dir="cw">
                                      <p:cBhvr>
                                        <p:cTn id="61" dur="250" autoRev="1" fill="remove"/>
                                        <p:tgtEl>
                                          <p:spTgt spid="16"/>
                                        </p:tgtEl>
                                        <p:attrNameLst>
                                          <p:attrName>fillcolor</p:attrName>
                                        </p:attrNameLst>
                                      </p:cBhvr>
                                      <p:to>
                                        <a:schemeClr val="bg1"/>
                                      </p:to>
                                    </p:animClr>
                                    <p:set>
                                      <p:cBhvr>
                                        <p:cTn id="62" dur="250" autoRev="1" fill="remove"/>
                                        <p:tgtEl>
                                          <p:spTgt spid="16"/>
                                        </p:tgtEl>
                                        <p:attrNameLst>
                                          <p:attrName>fill.type</p:attrName>
                                        </p:attrNameLst>
                                      </p:cBhvr>
                                      <p:to>
                                        <p:strVal val="solid"/>
                                      </p:to>
                                    </p:set>
                                    <p:set>
                                      <p:cBhvr>
                                        <p:cTn id="63" dur="250" autoRev="1" fill="remove"/>
                                        <p:tgtEl>
                                          <p:spTgt spid="16"/>
                                        </p:tgtEl>
                                        <p:attrNameLst>
                                          <p:attrName>fill.on</p:attrName>
                                        </p:attrNameLst>
                                      </p:cBhvr>
                                      <p:to>
                                        <p:strVal val="true"/>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wipe(down)">
                                      <p:cBhvr>
                                        <p:cTn id="68" dur="500"/>
                                        <p:tgtEl>
                                          <p:spTgt spid="18"/>
                                        </p:tgtEl>
                                      </p:cBhvr>
                                    </p:animEffect>
                                  </p:childTnLst>
                                </p:cTn>
                              </p:par>
                            </p:childTnLst>
                          </p:cTn>
                        </p:par>
                        <p:par>
                          <p:cTn id="69" fill="hold">
                            <p:stCondLst>
                              <p:cond delay="500"/>
                            </p:stCondLst>
                            <p:childTnLst>
                              <p:par>
                                <p:cTn id="70" presetID="22" presetClass="entr" presetSubtype="8" fill="hold" nodeType="after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wipe(left)">
                                      <p:cBhvr>
                                        <p:cTn id="72" dur="500"/>
                                        <p:tgtEl>
                                          <p:spTgt spid="2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nodeType="clickEffect">
                                  <p:stCondLst>
                                    <p:cond delay="0"/>
                                  </p:stCondLst>
                                  <p:childTnLst>
                                    <p:set>
                                      <p:cBhvr>
                                        <p:cTn id="76" dur="1" fill="hold">
                                          <p:stCondLst>
                                            <p:cond delay="0"/>
                                          </p:stCondLst>
                                        </p:cTn>
                                        <p:tgtEl>
                                          <p:spTgt spid="79"/>
                                        </p:tgtEl>
                                        <p:attrNameLst>
                                          <p:attrName>style.visibility</p:attrName>
                                        </p:attrNameLst>
                                      </p:cBhvr>
                                      <p:to>
                                        <p:strVal val="visible"/>
                                      </p:to>
                                    </p:set>
                                    <p:animEffect transition="in" filter="wipe(right)">
                                      <p:cBhvr>
                                        <p:cTn id="77" dur="1000"/>
                                        <p:tgtEl>
                                          <p:spTgt spid="79"/>
                                        </p:tgtEl>
                                      </p:cBhvr>
                                    </p:animEffect>
                                  </p:childTnLst>
                                </p:cTn>
                              </p:par>
                            </p:childTnLst>
                          </p:cTn>
                        </p:par>
                      </p:childTnLst>
                    </p:cTn>
                  </p:par>
                  <p:par>
                    <p:cTn id="78" fill="hold">
                      <p:stCondLst>
                        <p:cond delay="indefinite"/>
                      </p:stCondLst>
                      <p:childTnLst>
                        <p:par>
                          <p:cTn id="79" fill="hold">
                            <p:stCondLst>
                              <p:cond delay="0"/>
                            </p:stCondLst>
                            <p:childTnLst>
                              <p:par>
                                <p:cTn id="80" presetID="21" presetClass="entr" presetSubtype="1" fill="hold" grpId="0" nodeType="clickEffect">
                                  <p:stCondLst>
                                    <p:cond delay="0"/>
                                  </p:stCondLst>
                                  <p:childTnLst>
                                    <p:set>
                                      <p:cBhvr>
                                        <p:cTn id="81" dur="1" fill="hold">
                                          <p:stCondLst>
                                            <p:cond delay="0"/>
                                          </p:stCondLst>
                                        </p:cTn>
                                        <p:tgtEl>
                                          <p:spTgt spid="80"/>
                                        </p:tgtEl>
                                        <p:attrNameLst>
                                          <p:attrName>style.visibility</p:attrName>
                                        </p:attrNameLst>
                                      </p:cBhvr>
                                      <p:to>
                                        <p:strVal val="visible"/>
                                      </p:to>
                                    </p:set>
                                    <p:animEffect transition="in" filter="wheel(1)">
                                      <p:cBhvr>
                                        <p:cTn id="82" dur="1000"/>
                                        <p:tgtEl>
                                          <p:spTgt spid="80"/>
                                        </p:tgtEl>
                                      </p:cBhvr>
                                    </p:animEffect>
                                  </p:childTnLst>
                                </p:cTn>
                              </p:par>
                              <p:par>
                                <p:cTn id="83" presetID="21" presetClass="entr" presetSubtype="1" fill="hold" grpId="0" nodeType="withEffect">
                                  <p:stCondLst>
                                    <p:cond delay="0"/>
                                  </p:stCondLst>
                                  <p:childTnLst>
                                    <p:set>
                                      <p:cBhvr>
                                        <p:cTn id="84" dur="1" fill="hold">
                                          <p:stCondLst>
                                            <p:cond delay="0"/>
                                          </p:stCondLst>
                                        </p:cTn>
                                        <p:tgtEl>
                                          <p:spTgt spid="81"/>
                                        </p:tgtEl>
                                        <p:attrNameLst>
                                          <p:attrName>style.visibility</p:attrName>
                                        </p:attrNameLst>
                                      </p:cBhvr>
                                      <p:to>
                                        <p:strVal val="visible"/>
                                      </p:to>
                                    </p:set>
                                    <p:animEffect transition="in" filter="wheel(1)">
                                      <p:cBhvr>
                                        <p:cTn id="85" dur="1000"/>
                                        <p:tgtEl>
                                          <p:spTgt spid="81"/>
                                        </p:tgtEl>
                                      </p:cBhvr>
                                    </p:animEffect>
                                  </p:childTnLst>
                                </p:cTn>
                              </p:par>
                              <p:par>
                                <p:cTn id="86" presetID="21" presetClass="entr" presetSubtype="1" fill="hold" grpId="0" nodeType="withEffect">
                                  <p:stCondLst>
                                    <p:cond delay="0"/>
                                  </p:stCondLst>
                                  <p:childTnLst>
                                    <p:set>
                                      <p:cBhvr>
                                        <p:cTn id="87" dur="1" fill="hold">
                                          <p:stCondLst>
                                            <p:cond delay="0"/>
                                          </p:stCondLst>
                                        </p:cTn>
                                        <p:tgtEl>
                                          <p:spTgt spid="82"/>
                                        </p:tgtEl>
                                        <p:attrNameLst>
                                          <p:attrName>style.visibility</p:attrName>
                                        </p:attrNameLst>
                                      </p:cBhvr>
                                      <p:to>
                                        <p:strVal val="visible"/>
                                      </p:to>
                                    </p:set>
                                    <p:animEffect transition="in" filter="wheel(1)">
                                      <p:cBhvr>
                                        <p:cTn id="88" dur="1000"/>
                                        <p:tgtEl>
                                          <p:spTgt spid="82"/>
                                        </p:tgtEl>
                                      </p:cBhvr>
                                    </p:animEffect>
                                  </p:childTnLst>
                                </p:cTn>
                              </p:par>
                              <p:par>
                                <p:cTn id="89" presetID="21" presetClass="entr" presetSubtype="1" fill="hold" grpId="0" nodeType="withEffect">
                                  <p:stCondLst>
                                    <p:cond delay="0"/>
                                  </p:stCondLst>
                                  <p:childTnLst>
                                    <p:set>
                                      <p:cBhvr>
                                        <p:cTn id="90" dur="1" fill="hold">
                                          <p:stCondLst>
                                            <p:cond delay="0"/>
                                          </p:stCondLst>
                                        </p:cTn>
                                        <p:tgtEl>
                                          <p:spTgt spid="83"/>
                                        </p:tgtEl>
                                        <p:attrNameLst>
                                          <p:attrName>style.visibility</p:attrName>
                                        </p:attrNameLst>
                                      </p:cBhvr>
                                      <p:to>
                                        <p:strVal val="visible"/>
                                      </p:to>
                                    </p:set>
                                    <p:animEffect transition="in" filter="wheel(1)">
                                      <p:cBhvr>
                                        <p:cTn id="91" dur="1000"/>
                                        <p:tgtEl>
                                          <p:spTgt spid="83"/>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21"/>
                                        </p:tgtEl>
                                        <p:attrNameLst>
                                          <p:attrName>style.visibility</p:attrName>
                                        </p:attrNameLst>
                                      </p:cBhvr>
                                      <p:to>
                                        <p:strVal val="visible"/>
                                      </p:to>
                                    </p:set>
                                    <p:animEffect transition="in" filter="fade">
                                      <p:cBhvr>
                                        <p:cTn id="96" dur="500"/>
                                        <p:tgtEl>
                                          <p:spTgt spid="21"/>
                                        </p:tgtEl>
                                      </p:cBhvr>
                                    </p:animEffect>
                                  </p:childTnLst>
                                </p:cTn>
                              </p:par>
                            </p:childTnLst>
                          </p:cTn>
                        </p:par>
                        <p:par>
                          <p:cTn id="97" fill="hold">
                            <p:stCondLst>
                              <p:cond delay="500"/>
                            </p:stCondLst>
                            <p:childTnLst>
                              <p:par>
                                <p:cTn id="98" presetID="10" presetClass="entr" presetSubtype="0" fill="hold" grpId="0" nodeType="afterEffect">
                                  <p:stCondLst>
                                    <p:cond delay="0"/>
                                  </p:stCondLst>
                                  <p:childTnLst>
                                    <p:set>
                                      <p:cBhvr>
                                        <p:cTn id="99" dur="1" fill="hold">
                                          <p:stCondLst>
                                            <p:cond delay="0"/>
                                          </p:stCondLst>
                                        </p:cTn>
                                        <p:tgtEl>
                                          <p:spTgt spid="84"/>
                                        </p:tgtEl>
                                        <p:attrNameLst>
                                          <p:attrName>style.visibility</p:attrName>
                                        </p:attrNameLst>
                                      </p:cBhvr>
                                      <p:to>
                                        <p:strVal val="visible"/>
                                      </p:to>
                                    </p:set>
                                    <p:animEffect transition="in" filter="fade">
                                      <p:cBhvr>
                                        <p:cTn id="100" dur="500"/>
                                        <p:tgtEl>
                                          <p:spTgt spid="84"/>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grpId="1" nodeType="clickEffect">
                                  <p:stCondLst>
                                    <p:cond delay="0"/>
                                  </p:stCondLst>
                                  <p:childTnLst>
                                    <p:set>
                                      <p:cBhvr>
                                        <p:cTn id="104" dur="1" fill="hold">
                                          <p:stCondLst>
                                            <p:cond delay="0"/>
                                          </p:stCondLst>
                                        </p:cTn>
                                        <p:tgtEl>
                                          <p:spTgt spid="84"/>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22"/>
                                        </p:tgtEl>
                                        <p:attrNameLst>
                                          <p:attrName>style.visibility</p:attrName>
                                        </p:attrNameLst>
                                      </p:cBhvr>
                                      <p:to>
                                        <p:strVal val="visible"/>
                                      </p:to>
                                    </p:set>
                                    <p:animEffect transition="in" filter="fade">
                                      <p:cBhvr>
                                        <p:cTn id="10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8" grpId="0" animBg="1"/>
      <p:bldP spid="69" grpId="0" animBg="1"/>
      <p:bldP spid="70" grpId="0" animBg="1"/>
      <p:bldP spid="16" grpId="0"/>
      <p:bldP spid="16" grpId="1"/>
      <p:bldP spid="76" grpId="0"/>
      <p:bldP spid="77" grpId="0"/>
      <p:bldP spid="78" grpId="0"/>
      <p:bldP spid="80" grpId="0" animBg="1"/>
      <p:bldP spid="81" grpId="0" animBg="1"/>
      <p:bldP spid="82" grpId="0" animBg="1"/>
      <p:bldP spid="83" grpId="0" animBg="1"/>
      <p:bldP spid="21" grpId="0" animBg="1"/>
      <p:bldP spid="84" grpId="0" animBg="1"/>
      <p:bldP spid="84" grpId="1" animBg="1"/>
      <p:bldP spid="2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TSP using Branch and Bound</a:t>
            </a:r>
            <a:endParaRPr lang="en-US" dirty="0"/>
          </a:p>
        </p:txBody>
      </p:sp>
      <p:graphicFrame>
        <p:nvGraphicFramePr>
          <p:cNvPr id="86" name="Table 85"/>
          <p:cNvGraphicFramePr>
            <a:graphicFrameLocks noGrp="1"/>
          </p:cNvGraphicFramePr>
          <p:nvPr/>
        </p:nvGraphicFramePr>
        <p:xfrm>
          <a:off x="7128091" y="888272"/>
          <a:ext cx="4846326" cy="3095898"/>
        </p:xfrm>
        <a:graphic>
          <a:graphicData uri="http://schemas.openxmlformats.org/drawingml/2006/table">
            <a:tbl>
              <a:tblPr firstRow="1" bandRow="1">
                <a:tableStyleId>{5C22544A-7EE6-4342-B048-85BDC9FD1C3A}</a:tableStyleId>
              </a:tblPr>
              <a:tblGrid>
                <a:gridCol w="807721">
                  <a:extLst>
                    <a:ext uri="{9D8B030D-6E8A-4147-A177-3AD203B41FA5}">
                      <a16:colId xmlns:a16="http://schemas.microsoft.com/office/drawing/2014/main" val="1099107876"/>
                    </a:ext>
                  </a:extLst>
                </a:gridCol>
                <a:gridCol w="807721">
                  <a:extLst>
                    <a:ext uri="{9D8B030D-6E8A-4147-A177-3AD203B41FA5}">
                      <a16:colId xmlns:a16="http://schemas.microsoft.com/office/drawing/2014/main" val="3311821646"/>
                    </a:ext>
                  </a:extLst>
                </a:gridCol>
                <a:gridCol w="807721">
                  <a:extLst>
                    <a:ext uri="{9D8B030D-6E8A-4147-A177-3AD203B41FA5}">
                      <a16:colId xmlns:a16="http://schemas.microsoft.com/office/drawing/2014/main" val="1832152231"/>
                    </a:ext>
                  </a:extLst>
                </a:gridCol>
                <a:gridCol w="807721">
                  <a:extLst>
                    <a:ext uri="{9D8B030D-6E8A-4147-A177-3AD203B41FA5}">
                      <a16:colId xmlns:a16="http://schemas.microsoft.com/office/drawing/2014/main" val="3126633176"/>
                    </a:ext>
                  </a:extLst>
                </a:gridCol>
                <a:gridCol w="807721">
                  <a:extLst>
                    <a:ext uri="{9D8B030D-6E8A-4147-A177-3AD203B41FA5}">
                      <a16:colId xmlns:a16="http://schemas.microsoft.com/office/drawing/2014/main" val="3650485207"/>
                    </a:ext>
                  </a:extLst>
                </a:gridCol>
                <a:gridCol w="807721">
                  <a:extLst>
                    <a:ext uri="{9D8B030D-6E8A-4147-A177-3AD203B41FA5}">
                      <a16:colId xmlns:a16="http://schemas.microsoft.com/office/drawing/2014/main" val="2922490647"/>
                    </a:ext>
                  </a:extLst>
                </a:gridCol>
              </a:tblGrid>
              <a:tr h="515983">
                <a:tc>
                  <a:txBody>
                    <a:bodyPr/>
                    <a:lstStyle/>
                    <a:p>
                      <a:endParaRPr lang="en-US" dirty="0"/>
                    </a:p>
                  </a:txBody>
                  <a:tcPr>
                    <a:solidFill>
                      <a:schemeClr val="accent1">
                        <a:lumMod val="60000"/>
                        <a:lumOff val="40000"/>
                      </a:schemeClr>
                    </a:solidFill>
                  </a:tcPr>
                </a:tc>
                <a:tc>
                  <a:txBody>
                    <a:bodyPr/>
                    <a:lstStyle/>
                    <a:p>
                      <a:pPr algn="ctr"/>
                      <a:r>
                        <a:rPr lang="en-US" sz="2400" b="1" i="0" dirty="0" smtClean="0">
                          <a:solidFill>
                            <a:schemeClr val="tx1"/>
                          </a:solidFill>
                        </a:rPr>
                        <a:t>A</a:t>
                      </a:r>
                      <a:endParaRPr lang="en-US" sz="2400" b="1" i="0" dirty="0">
                        <a:solidFill>
                          <a:schemeClr val="tx1"/>
                        </a:solidFill>
                      </a:endParaRPr>
                    </a:p>
                  </a:txBody>
                  <a:tcPr>
                    <a:solidFill>
                      <a:schemeClr val="accent1">
                        <a:lumMod val="60000"/>
                        <a:lumOff val="40000"/>
                      </a:schemeClr>
                    </a:solidFill>
                  </a:tcPr>
                </a:tc>
                <a:tc>
                  <a:txBody>
                    <a:bodyPr/>
                    <a:lstStyle/>
                    <a:p>
                      <a:pPr algn="ctr"/>
                      <a:r>
                        <a:rPr lang="en-US" sz="2400" b="1" i="0" dirty="0" smtClean="0">
                          <a:solidFill>
                            <a:schemeClr val="tx1"/>
                          </a:solidFill>
                        </a:rPr>
                        <a:t>B</a:t>
                      </a:r>
                      <a:endParaRPr lang="en-US" sz="2400" b="1" i="0" dirty="0">
                        <a:solidFill>
                          <a:schemeClr val="tx1"/>
                        </a:solidFill>
                      </a:endParaRPr>
                    </a:p>
                  </a:txBody>
                  <a:tcPr>
                    <a:solidFill>
                      <a:schemeClr val="accent1">
                        <a:lumMod val="60000"/>
                        <a:lumOff val="40000"/>
                      </a:schemeClr>
                    </a:solidFill>
                  </a:tcPr>
                </a:tc>
                <a:tc>
                  <a:txBody>
                    <a:bodyPr/>
                    <a:lstStyle/>
                    <a:p>
                      <a:pPr algn="ctr"/>
                      <a:r>
                        <a:rPr lang="en-US" sz="2400" b="1" i="0" dirty="0" smtClean="0">
                          <a:solidFill>
                            <a:schemeClr val="tx1"/>
                          </a:solidFill>
                        </a:rPr>
                        <a:t>C</a:t>
                      </a:r>
                      <a:endParaRPr lang="en-US" sz="2400" b="1" i="0" dirty="0">
                        <a:solidFill>
                          <a:schemeClr val="tx1"/>
                        </a:solidFill>
                      </a:endParaRPr>
                    </a:p>
                  </a:txBody>
                  <a:tcPr>
                    <a:solidFill>
                      <a:schemeClr val="accent1">
                        <a:lumMod val="60000"/>
                        <a:lumOff val="40000"/>
                      </a:schemeClr>
                    </a:solidFill>
                  </a:tcPr>
                </a:tc>
                <a:tc>
                  <a:txBody>
                    <a:bodyPr/>
                    <a:lstStyle/>
                    <a:p>
                      <a:pPr algn="ctr"/>
                      <a:r>
                        <a:rPr lang="en-US" sz="2400" b="1" i="0" dirty="0" smtClean="0">
                          <a:solidFill>
                            <a:schemeClr val="tx1"/>
                          </a:solidFill>
                        </a:rPr>
                        <a:t>D</a:t>
                      </a:r>
                      <a:endParaRPr lang="en-US" sz="2400" b="1" i="0" dirty="0">
                        <a:solidFill>
                          <a:schemeClr val="tx1"/>
                        </a:solidFill>
                      </a:endParaRPr>
                    </a:p>
                  </a:txBody>
                  <a:tcPr>
                    <a:solidFill>
                      <a:schemeClr val="accent1">
                        <a:lumMod val="60000"/>
                        <a:lumOff val="40000"/>
                      </a:schemeClr>
                    </a:solidFill>
                  </a:tcPr>
                </a:tc>
                <a:tc>
                  <a:txBody>
                    <a:bodyPr/>
                    <a:lstStyle/>
                    <a:p>
                      <a:pPr algn="ctr"/>
                      <a:r>
                        <a:rPr lang="en-US" sz="2400" b="1" i="0" dirty="0" smtClean="0">
                          <a:solidFill>
                            <a:schemeClr val="tx1"/>
                          </a:solidFill>
                        </a:rPr>
                        <a:t>E</a:t>
                      </a:r>
                      <a:endParaRPr lang="en-US" sz="2400" b="1" i="0" dirty="0">
                        <a:solidFill>
                          <a:schemeClr val="tx1"/>
                        </a:solidFill>
                      </a:endParaRPr>
                    </a:p>
                  </a:txBody>
                  <a:tcPr>
                    <a:solidFill>
                      <a:schemeClr val="accent1">
                        <a:lumMod val="60000"/>
                        <a:lumOff val="40000"/>
                      </a:schemeClr>
                    </a:solidFill>
                  </a:tcPr>
                </a:tc>
                <a:extLst>
                  <a:ext uri="{0D108BD9-81ED-4DB2-BD59-A6C34878D82A}">
                    <a16:rowId xmlns:a16="http://schemas.microsoft.com/office/drawing/2014/main" val="2820988702"/>
                  </a:ext>
                </a:extLst>
              </a:tr>
              <a:tr h="515983">
                <a:tc>
                  <a:txBody>
                    <a:bodyPr/>
                    <a:lstStyle/>
                    <a:p>
                      <a:pPr algn="ctr"/>
                      <a:r>
                        <a:rPr lang="en-US" sz="2400" b="1" dirty="0" smtClean="0">
                          <a:solidFill>
                            <a:schemeClr val="tx1"/>
                          </a:solidFill>
                        </a:rPr>
                        <a:t>A</a:t>
                      </a:r>
                      <a:endParaRPr lang="en-US" sz="2400" b="1" dirty="0">
                        <a:solidFill>
                          <a:schemeClr val="tx1"/>
                        </a:solidFill>
                      </a:endParaRPr>
                    </a:p>
                  </a:txBody>
                  <a:tcPr>
                    <a:solidFill>
                      <a:schemeClr val="accent1">
                        <a:lumMod val="60000"/>
                        <a:lumOff val="40000"/>
                      </a:schemeClr>
                    </a:solidFill>
                  </a:tcPr>
                </a:tc>
                <a:tc>
                  <a:txBody>
                    <a:bodyPr/>
                    <a:lstStyle/>
                    <a:p>
                      <a:pPr algn="ctr"/>
                      <a:r>
                        <a:rPr lang="en-US" sz="2400" b="1" dirty="0" smtClean="0">
                          <a:solidFill>
                            <a:srgbClr val="AD1457"/>
                          </a:solidFill>
                        </a:rPr>
                        <a:t>--</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10</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8</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9</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7</a:t>
                      </a:r>
                      <a:endParaRPr lang="en-US" sz="2400" b="1" dirty="0">
                        <a:solidFill>
                          <a:srgbClr val="AD1457"/>
                        </a:solidFill>
                      </a:endParaRPr>
                    </a:p>
                  </a:txBody>
                  <a:tcPr anchor="ctr">
                    <a:solidFill>
                      <a:schemeClr val="accent6">
                        <a:lumMod val="20000"/>
                        <a:lumOff val="80000"/>
                      </a:schemeClr>
                    </a:solidFill>
                  </a:tcPr>
                </a:tc>
                <a:extLst>
                  <a:ext uri="{0D108BD9-81ED-4DB2-BD59-A6C34878D82A}">
                    <a16:rowId xmlns:a16="http://schemas.microsoft.com/office/drawing/2014/main" val="1924035100"/>
                  </a:ext>
                </a:extLst>
              </a:tr>
              <a:tr h="515983">
                <a:tc>
                  <a:txBody>
                    <a:bodyPr/>
                    <a:lstStyle/>
                    <a:p>
                      <a:pPr algn="ctr"/>
                      <a:r>
                        <a:rPr lang="en-US" sz="2400" b="1" dirty="0" smtClean="0">
                          <a:solidFill>
                            <a:schemeClr val="tx1"/>
                          </a:solidFill>
                        </a:rPr>
                        <a:t>B</a:t>
                      </a:r>
                      <a:endParaRPr lang="en-US" sz="2400" b="1" dirty="0">
                        <a:solidFill>
                          <a:schemeClr val="tx1"/>
                        </a:solidFill>
                      </a:endParaRPr>
                    </a:p>
                  </a:txBody>
                  <a:tcPr>
                    <a:solidFill>
                      <a:schemeClr val="accent1">
                        <a:lumMod val="60000"/>
                        <a:lumOff val="40000"/>
                      </a:schemeClr>
                    </a:solidFill>
                  </a:tcPr>
                </a:tc>
                <a:tc>
                  <a:txBody>
                    <a:bodyPr/>
                    <a:lstStyle/>
                    <a:p>
                      <a:pPr algn="ctr"/>
                      <a:r>
                        <a:rPr lang="en-US" sz="2400" b="1" dirty="0" smtClean="0">
                          <a:solidFill>
                            <a:srgbClr val="AD1457"/>
                          </a:solidFill>
                        </a:rPr>
                        <a:t>10</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10</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5</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6</a:t>
                      </a:r>
                      <a:endParaRPr lang="en-US" sz="2400" b="1" dirty="0">
                        <a:solidFill>
                          <a:srgbClr val="AD1457"/>
                        </a:solidFill>
                      </a:endParaRPr>
                    </a:p>
                  </a:txBody>
                  <a:tcPr anchor="ctr">
                    <a:solidFill>
                      <a:schemeClr val="accent6">
                        <a:lumMod val="20000"/>
                        <a:lumOff val="80000"/>
                      </a:schemeClr>
                    </a:solidFill>
                  </a:tcPr>
                </a:tc>
                <a:extLst>
                  <a:ext uri="{0D108BD9-81ED-4DB2-BD59-A6C34878D82A}">
                    <a16:rowId xmlns:a16="http://schemas.microsoft.com/office/drawing/2014/main" val="1369142590"/>
                  </a:ext>
                </a:extLst>
              </a:tr>
              <a:tr h="515983">
                <a:tc>
                  <a:txBody>
                    <a:bodyPr/>
                    <a:lstStyle/>
                    <a:p>
                      <a:pPr algn="ctr"/>
                      <a:r>
                        <a:rPr lang="en-US" sz="2400" b="1" dirty="0" smtClean="0">
                          <a:solidFill>
                            <a:schemeClr val="tx1"/>
                          </a:solidFill>
                        </a:rPr>
                        <a:t>C</a:t>
                      </a:r>
                      <a:endParaRPr lang="en-US" sz="2400" b="1" dirty="0">
                        <a:solidFill>
                          <a:schemeClr val="tx1"/>
                        </a:solidFill>
                      </a:endParaRPr>
                    </a:p>
                  </a:txBody>
                  <a:tcPr>
                    <a:solidFill>
                      <a:schemeClr val="accent1">
                        <a:lumMod val="60000"/>
                        <a:lumOff val="40000"/>
                      </a:schemeClr>
                    </a:solidFill>
                  </a:tcPr>
                </a:tc>
                <a:tc>
                  <a:txBody>
                    <a:bodyPr/>
                    <a:lstStyle/>
                    <a:p>
                      <a:pPr algn="ctr"/>
                      <a:r>
                        <a:rPr lang="en-US" sz="2400" b="1" dirty="0" smtClean="0">
                          <a:solidFill>
                            <a:srgbClr val="AD1457"/>
                          </a:solidFill>
                        </a:rPr>
                        <a:t>8</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10</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8</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9</a:t>
                      </a:r>
                      <a:endParaRPr lang="en-US" sz="2400" b="1" dirty="0">
                        <a:solidFill>
                          <a:srgbClr val="AD1457"/>
                        </a:solidFill>
                      </a:endParaRPr>
                    </a:p>
                  </a:txBody>
                  <a:tcPr anchor="ctr">
                    <a:solidFill>
                      <a:schemeClr val="accent6">
                        <a:lumMod val="20000"/>
                        <a:lumOff val="80000"/>
                      </a:schemeClr>
                    </a:solidFill>
                  </a:tcPr>
                </a:tc>
                <a:extLst>
                  <a:ext uri="{0D108BD9-81ED-4DB2-BD59-A6C34878D82A}">
                    <a16:rowId xmlns:a16="http://schemas.microsoft.com/office/drawing/2014/main" val="3262610763"/>
                  </a:ext>
                </a:extLst>
              </a:tr>
              <a:tr h="515983">
                <a:tc>
                  <a:txBody>
                    <a:bodyPr/>
                    <a:lstStyle/>
                    <a:p>
                      <a:pPr algn="ctr"/>
                      <a:r>
                        <a:rPr lang="en-US" sz="2400" b="1" dirty="0" smtClean="0">
                          <a:solidFill>
                            <a:schemeClr val="tx1"/>
                          </a:solidFill>
                        </a:rPr>
                        <a:t>D</a:t>
                      </a:r>
                      <a:endParaRPr lang="en-US" sz="2400" b="1" dirty="0">
                        <a:solidFill>
                          <a:schemeClr val="tx1"/>
                        </a:solidFill>
                      </a:endParaRPr>
                    </a:p>
                  </a:txBody>
                  <a:tcPr>
                    <a:solidFill>
                      <a:schemeClr val="accent1">
                        <a:lumMod val="60000"/>
                        <a:lumOff val="40000"/>
                      </a:schemeClr>
                    </a:solidFill>
                  </a:tcPr>
                </a:tc>
                <a:tc>
                  <a:txBody>
                    <a:bodyPr/>
                    <a:lstStyle/>
                    <a:p>
                      <a:pPr algn="ctr"/>
                      <a:r>
                        <a:rPr lang="en-US" sz="2400" b="1" dirty="0" smtClean="0">
                          <a:solidFill>
                            <a:srgbClr val="AD1457"/>
                          </a:solidFill>
                        </a:rPr>
                        <a:t>9</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5</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8</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6</a:t>
                      </a:r>
                      <a:endParaRPr lang="en-US" sz="2400" b="1" dirty="0">
                        <a:solidFill>
                          <a:srgbClr val="AD1457"/>
                        </a:solidFill>
                      </a:endParaRPr>
                    </a:p>
                  </a:txBody>
                  <a:tcPr anchor="ctr">
                    <a:solidFill>
                      <a:schemeClr val="accent6">
                        <a:lumMod val="20000"/>
                        <a:lumOff val="80000"/>
                      </a:schemeClr>
                    </a:solidFill>
                  </a:tcPr>
                </a:tc>
                <a:extLst>
                  <a:ext uri="{0D108BD9-81ED-4DB2-BD59-A6C34878D82A}">
                    <a16:rowId xmlns:a16="http://schemas.microsoft.com/office/drawing/2014/main" val="3402551162"/>
                  </a:ext>
                </a:extLst>
              </a:tr>
              <a:tr h="515983">
                <a:tc>
                  <a:txBody>
                    <a:bodyPr/>
                    <a:lstStyle/>
                    <a:p>
                      <a:pPr algn="ctr"/>
                      <a:r>
                        <a:rPr lang="en-US" sz="2400" b="1" dirty="0" smtClean="0">
                          <a:solidFill>
                            <a:schemeClr val="tx1"/>
                          </a:solidFill>
                        </a:rPr>
                        <a:t>E</a:t>
                      </a:r>
                      <a:endParaRPr lang="en-US" sz="2400" b="1" dirty="0">
                        <a:solidFill>
                          <a:schemeClr val="tx1"/>
                        </a:solidFill>
                      </a:endParaRPr>
                    </a:p>
                  </a:txBody>
                  <a:tcPr>
                    <a:solidFill>
                      <a:schemeClr val="accent1">
                        <a:lumMod val="60000"/>
                        <a:lumOff val="40000"/>
                      </a:schemeClr>
                    </a:solidFill>
                  </a:tcPr>
                </a:tc>
                <a:tc>
                  <a:txBody>
                    <a:bodyPr/>
                    <a:lstStyle/>
                    <a:p>
                      <a:pPr algn="ctr"/>
                      <a:r>
                        <a:rPr lang="en-US" sz="2400" b="1" dirty="0" smtClean="0">
                          <a:solidFill>
                            <a:srgbClr val="AD1457"/>
                          </a:solidFill>
                        </a:rPr>
                        <a:t>7</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6</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9</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6</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a:t>
                      </a:r>
                      <a:endParaRPr lang="en-US" sz="2400" b="1" dirty="0">
                        <a:solidFill>
                          <a:srgbClr val="AD1457"/>
                        </a:solidFill>
                      </a:endParaRPr>
                    </a:p>
                  </a:txBody>
                  <a:tcPr anchor="ctr">
                    <a:solidFill>
                      <a:schemeClr val="accent6">
                        <a:lumMod val="20000"/>
                        <a:lumOff val="80000"/>
                      </a:schemeClr>
                    </a:solidFill>
                  </a:tcPr>
                </a:tc>
                <a:extLst>
                  <a:ext uri="{0D108BD9-81ED-4DB2-BD59-A6C34878D82A}">
                    <a16:rowId xmlns:a16="http://schemas.microsoft.com/office/drawing/2014/main" val="3205065349"/>
                  </a:ext>
                </a:extLst>
              </a:tr>
            </a:tbl>
          </a:graphicData>
        </a:graphic>
      </p:graphicFrame>
      <p:sp>
        <p:nvSpPr>
          <p:cNvPr id="4" name="Rectangle 3"/>
          <p:cNvSpPr/>
          <p:nvPr/>
        </p:nvSpPr>
        <p:spPr>
          <a:xfrm>
            <a:off x="2541494" y="779929"/>
            <a:ext cx="731520" cy="457200"/>
          </a:xfrm>
          <a:prstGeom prst="rect">
            <a:avLst/>
          </a:prstGeom>
          <a:noFill/>
          <a:ln w="28575">
            <a:solidFill>
              <a:srgbClr val="00B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43753" y="1965512"/>
            <a:ext cx="731520" cy="457200"/>
          </a:xfrm>
          <a:prstGeom prst="rect">
            <a:avLst/>
          </a:prstGeom>
          <a:noFill/>
          <a:ln w="28575">
            <a:solidFill>
              <a:srgbClr val="00B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AD1457"/>
                </a:solidFill>
              </a:rPr>
              <a:t>35</a:t>
            </a:r>
            <a:endParaRPr lang="en-US" sz="2400" dirty="0">
              <a:solidFill>
                <a:srgbClr val="AD1457"/>
              </a:solidFill>
            </a:endParaRPr>
          </a:p>
        </p:txBody>
      </p:sp>
      <p:sp>
        <p:nvSpPr>
          <p:cNvPr id="68" name="Rectangle 67"/>
          <p:cNvSpPr/>
          <p:nvPr/>
        </p:nvSpPr>
        <p:spPr>
          <a:xfrm>
            <a:off x="1843741" y="1967753"/>
            <a:ext cx="731520" cy="457200"/>
          </a:xfrm>
          <a:prstGeom prst="rect">
            <a:avLst/>
          </a:prstGeom>
          <a:noFill/>
          <a:ln w="28575">
            <a:solidFill>
              <a:srgbClr val="00B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3243729" y="1967753"/>
            <a:ext cx="731520" cy="457200"/>
          </a:xfrm>
          <a:prstGeom prst="rect">
            <a:avLst/>
          </a:prstGeom>
          <a:noFill/>
          <a:ln w="28575">
            <a:solidFill>
              <a:srgbClr val="00B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643718" y="1967753"/>
            <a:ext cx="731520" cy="457200"/>
          </a:xfrm>
          <a:prstGeom prst="rect">
            <a:avLst/>
          </a:prstGeom>
          <a:noFill/>
          <a:ln w="28575">
            <a:solidFill>
              <a:srgbClr val="00B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a:endCxn id="5" idx="0"/>
          </p:cNvCxnSpPr>
          <p:nvPr/>
        </p:nvCxnSpPr>
        <p:spPr>
          <a:xfrm flipH="1">
            <a:off x="809513" y="1237129"/>
            <a:ext cx="1718534" cy="728383"/>
          </a:xfrm>
          <a:prstGeom prst="straightConnector1">
            <a:avLst/>
          </a:prstGeom>
          <a:ln>
            <a:solidFill>
              <a:schemeClr val="accent5"/>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4" idx="2"/>
            <a:endCxn id="68" idx="0"/>
          </p:cNvCxnSpPr>
          <p:nvPr/>
        </p:nvCxnSpPr>
        <p:spPr>
          <a:xfrm flipH="1">
            <a:off x="2209501" y="1237129"/>
            <a:ext cx="697753" cy="730624"/>
          </a:xfrm>
          <a:prstGeom prst="straightConnector1">
            <a:avLst/>
          </a:prstGeom>
          <a:ln>
            <a:solidFill>
              <a:schemeClr val="accent5"/>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 idx="2"/>
            <a:endCxn id="69" idx="0"/>
          </p:cNvCxnSpPr>
          <p:nvPr/>
        </p:nvCxnSpPr>
        <p:spPr>
          <a:xfrm>
            <a:off x="2907254" y="1237129"/>
            <a:ext cx="702235" cy="730624"/>
          </a:xfrm>
          <a:prstGeom prst="straightConnector1">
            <a:avLst/>
          </a:prstGeom>
          <a:ln>
            <a:solidFill>
              <a:schemeClr val="accent5"/>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70" idx="0"/>
          </p:cNvCxnSpPr>
          <p:nvPr/>
        </p:nvCxnSpPr>
        <p:spPr>
          <a:xfrm>
            <a:off x="3267635" y="1223682"/>
            <a:ext cx="1741843" cy="744071"/>
          </a:xfrm>
          <a:prstGeom prst="straightConnector1">
            <a:avLst/>
          </a:prstGeom>
          <a:ln>
            <a:solidFill>
              <a:schemeClr val="accent5"/>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p:cNvSpPr txBox="1"/>
              <p:nvPr/>
            </p:nvSpPr>
            <p:spPr>
              <a:xfrm>
                <a:off x="1223683" y="1223681"/>
                <a:ext cx="45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d</m:t>
                          </m:r>
                        </m:e>
                        <m:sub>
                          <m:r>
                            <m:rPr>
                              <m:sty m:val="p"/>
                            </m:rPr>
                            <a:rPr lang="en-US" b="0" i="0" smtClean="0">
                              <a:latin typeface="Cambria Math" panose="02040503050406030204" pitchFamily="18" charset="0"/>
                            </a:rPr>
                            <m:t>AB</m:t>
                          </m:r>
                        </m:sub>
                      </m:sSub>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1223683" y="1223681"/>
                <a:ext cx="457200" cy="369332"/>
              </a:xfrm>
              <a:prstGeom prst="rect">
                <a:avLst/>
              </a:prstGeom>
              <a:blipFill>
                <a:blip r:embed="rId2"/>
                <a:stretch>
                  <a:fillRect r="-13333"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p:cNvSpPr txBox="1"/>
              <p:nvPr/>
            </p:nvSpPr>
            <p:spPr>
              <a:xfrm>
                <a:off x="1954306" y="1429869"/>
                <a:ext cx="45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d</m:t>
                          </m:r>
                        </m:e>
                        <m:sub>
                          <m:r>
                            <m:rPr>
                              <m:sty m:val="p"/>
                            </m:rPr>
                            <a:rPr lang="en-US" b="0" i="0" smtClean="0">
                              <a:latin typeface="Cambria Math" panose="02040503050406030204" pitchFamily="18" charset="0"/>
                            </a:rPr>
                            <m:t>AC</m:t>
                          </m:r>
                        </m:sub>
                      </m:sSub>
                    </m:oMath>
                  </m:oMathPara>
                </a14:m>
                <a:endParaRPr lang="en-US" dirty="0"/>
              </a:p>
            </p:txBody>
          </p:sp>
        </mc:Choice>
        <mc:Fallback xmlns="">
          <p:sp>
            <p:nvSpPr>
              <p:cNvPr id="76" name="TextBox 75"/>
              <p:cNvSpPr txBox="1">
                <a:spLocks noRot="1" noChangeAspect="1" noMove="1" noResize="1" noEditPoints="1" noAdjustHandles="1" noChangeArrowheads="1" noChangeShapeType="1" noTextEdit="1"/>
              </p:cNvSpPr>
              <p:nvPr/>
            </p:nvSpPr>
            <p:spPr>
              <a:xfrm>
                <a:off x="1954306" y="1429869"/>
                <a:ext cx="457200" cy="369332"/>
              </a:xfrm>
              <a:prstGeom prst="rect">
                <a:avLst/>
              </a:prstGeom>
              <a:blipFill>
                <a:blip r:embed="rId3"/>
                <a:stretch>
                  <a:fillRect r="-10667"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p:cNvSpPr txBox="1"/>
              <p:nvPr/>
            </p:nvSpPr>
            <p:spPr>
              <a:xfrm>
                <a:off x="3272118" y="1429869"/>
                <a:ext cx="45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d</m:t>
                          </m:r>
                        </m:e>
                        <m:sub>
                          <m:r>
                            <m:rPr>
                              <m:sty m:val="p"/>
                            </m:rPr>
                            <a:rPr lang="en-US" b="0" i="0" smtClean="0">
                              <a:latin typeface="Cambria Math" panose="02040503050406030204" pitchFamily="18" charset="0"/>
                            </a:rPr>
                            <m:t>AD</m:t>
                          </m:r>
                        </m:sub>
                      </m:sSub>
                    </m:oMath>
                  </m:oMathPara>
                </a14:m>
                <a:endParaRPr lang="en-US" dirty="0"/>
              </a:p>
            </p:txBody>
          </p:sp>
        </mc:Choice>
        <mc:Fallback xmlns="">
          <p:sp>
            <p:nvSpPr>
              <p:cNvPr id="77" name="TextBox 76"/>
              <p:cNvSpPr txBox="1">
                <a:spLocks noRot="1" noChangeAspect="1" noMove="1" noResize="1" noEditPoints="1" noAdjustHandles="1" noChangeArrowheads="1" noChangeShapeType="1" noTextEdit="1"/>
              </p:cNvSpPr>
              <p:nvPr/>
            </p:nvSpPr>
            <p:spPr>
              <a:xfrm>
                <a:off x="3272118" y="1429869"/>
                <a:ext cx="457200" cy="369332"/>
              </a:xfrm>
              <a:prstGeom prst="rect">
                <a:avLst/>
              </a:prstGeom>
              <a:blipFill>
                <a:blip r:embed="rId4"/>
                <a:stretch>
                  <a:fillRect r="-14667"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p:cNvSpPr txBox="1"/>
              <p:nvPr/>
            </p:nvSpPr>
            <p:spPr>
              <a:xfrm>
                <a:off x="3917578" y="1223681"/>
                <a:ext cx="45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d</m:t>
                          </m:r>
                        </m:e>
                        <m:sub>
                          <m:r>
                            <m:rPr>
                              <m:sty m:val="p"/>
                            </m:rPr>
                            <a:rPr lang="en-US" b="0" i="0" smtClean="0">
                              <a:latin typeface="Cambria Math" panose="02040503050406030204" pitchFamily="18" charset="0"/>
                            </a:rPr>
                            <m:t>AE</m:t>
                          </m:r>
                        </m:sub>
                      </m:sSub>
                    </m:oMath>
                  </m:oMathPara>
                </a14:m>
                <a:endParaRPr lang="en-US" dirty="0"/>
              </a:p>
            </p:txBody>
          </p:sp>
        </mc:Choice>
        <mc:Fallback xmlns="">
          <p:sp>
            <p:nvSpPr>
              <p:cNvPr id="78" name="TextBox 77"/>
              <p:cNvSpPr txBox="1">
                <a:spLocks noRot="1" noChangeAspect="1" noMove="1" noResize="1" noEditPoints="1" noAdjustHandles="1" noChangeArrowheads="1" noChangeShapeType="1" noTextEdit="1"/>
              </p:cNvSpPr>
              <p:nvPr/>
            </p:nvSpPr>
            <p:spPr>
              <a:xfrm>
                <a:off x="3917578" y="1223681"/>
                <a:ext cx="457200" cy="369332"/>
              </a:xfrm>
              <a:prstGeom prst="rect">
                <a:avLst/>
              </a:prstGeom>
              <a:blipFill>
                <a:blip r:embed="rId5"/>
                <a:stretch>
                  <a:fillRect r="-10667" b="-1667"/>
                </a:stretch>
              </a:blipFill>
            </p:spPr>
            <p:txBody>
              <a:bodyPr/>
              <a:lstStyle/>
              <a:p>
                <a:r>
                  <a:rPr lang="en-US">
                    <a:noFill/>
                  </a:rPr>
                  <a:t> </a:t>
                </a:r>
              </a:p>
            </p:txBody>
          </p:sp>
        </mc:Fallback>
      </mc:AlternateContent>
      <p:cxnSp>
        <p:nvCxnSpPr>
          <p:cNvPr id="18" name="Straight Connector 17"/>
          <p:cNvCxnSpPr/>
          <p:nvPr/>
        </p:nvCxnSpPr>
        <p:spPr>
          <a:xfrm>
            <a:off x="9966955" y="820270"/>
            <a:ext cx="0" cy="3291840"/>
          </a:xfrm>
          <a:prstGeom prst="line">
            <a:avLst/>
          </a:prstGeom>
          <a:ln w="889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028586" y="1627094"/>
            <a:ext cx="5029200" cy="0"/>
          </a:xfrm>
          <a:prstGeom prst="line">
            <a:avLst/>
          </a:prstGeom>
          <a:ln w="88900">
            <a:solidFill>
              <a:srgbClr val="00B0F0"/>
            </a:solidFill>
          </a:ln>
        </p:spPr>
        <p:style>
          <a:lnRef idx="1">
            <a:schemeClr val="accent1"/>
          </a:lnRef>
          <a:fillRef idx="0">
            <a:schemeClr val="accent1"/>
          </a:fillRef>
          <a:effectRef idx="0">
            <a:schemeClr val="accent1"/>
          </a:effectRef>
          <a:fontRef idx="minor">
            <a:schemeClr val="tx1"/>
          </a:fontRef>
        </p:style>
      </p:cxnSp>
      <p:graphicFrame>
        <p:nvGraphicFramePr>
          <p:cNvPr id="79" name="Table 78"/>
          <p:cNvGraphicFramePr>
            <a:graphicFrameLocks noGrp="1"/>
          </p:cNvGraphicFramePr>
          <p:nvPr>
            <p:extLst/>
          </p:nvPr>
        </p:nvGraphicFramePr>
        <p:xfrm>
          <a:off x="866628" y="3810003"/>
          <a:ext cx="4038605" cy="2579915"/>
        </p:xfrm>
        <a:graphic>
          <a:graphicData uri="http://schemas.openxmlformats.org/drawingml/2006/table">
            <a:tbl>
              <a:tblPr firstRow="1" bandRow="1">
                <a:tableStyleId>{5C22544A-7EE6-4342-B048-85BDC9FD1C3A}</a:tableStyleId>
              </a:tblPr>
              <a:tblGrid>
                <a:gridCol w="807721">
                  <a:extLst>
                    <a:ext uri="{9D8B030D-6E8A-4147-A177-3AD203B41FA5}">
                      <a16:colId xmlns:a16="http://schemas.microsoft.com/office/drawing/2014/main" val="1099107876"/>
                    </a:ext>
                  </a:extLst>
                </a:gridCol>
                <a:gridCol w="807721">
                  <a:extLst>
                    <a:ext uri="{9D8B030D-6E8A-4147-A177-3AD203B41FA5}">
                      <a16:colId xmlns:a16="http://schemas.microsoft.com/office/drawing/2014/main" val="3311821646"/>
                    </a:ext>
                  </a:extLst>
                </a:gridCol>
                <a:gridCol w="807721">
                  <a:extLst>
                    <a:ext uri="{9D8B030D-6E8A-4147-A177-3AD203B41FA5}">
                      <a16:colId xmlns:a16="http://schemas.microsoft.com/office/drawing/2014/main" val="3126633176"/>
                    </a:ext>
                  </a:extLst>
                </a:gridCol>
                <a:gridCol w="807721">
                  <a:extLst>
                    <a:ext uri="{9D8B030D-6E8A-4147-A177-3AD203B41FA5}">
                      <a16:colId xmlns:a16="http://schemas.microsoft.com/office/drawing/2014/main" val="3650485207"/>
                    </a:ext>
                  </a:extLst>
                </a:gridCol>
                <a:gridCol w="807721">
                  <a:extLst>
                    <a:ext uri="{9D8B030D-6E8A-4147-A177-3AD203B41FA5}">
                      <a16:colId xmlns:a16="http://schemas.microsoft.com/office/drawing/2014/main" val="2922490647"/>
                    </a:ext>
                  </a:extLst>
                </a:gridCol>
              </a:tblGrid>
              <a:tr h="515983">
                <a:tc>
                  <a:txBody>
                    <a:bodyPr/>
                    <a:lstStyle/>
                    <a:p>
                      <a:endParaRPr lang="en-US" dirty="0"/>
                    </a:p>
                  </a:txBody>
                  <a:tcPr>
                    <a:solidFill>
                      <a:schemeClr val="accent1">
                        <a:lumMod val="60000"/>
                        <a:lumOff val="40000"/>
                      </a:schemeClr>
                    </a:solidFill>
                  </a:tcPr>
                </a:tc>
                <a:tc>
                  <a:txBody>
                    <a:bodyPr/>
                    <a:lstStyle/>
                    <a:p>
                      <a:pPr algn="ctr"/>
                      <a:r>
                        <a:rPr lang="en-US" sz="2400" b="1" i="0" dirty="0" smtClean="0">
                          <a:solidFill>
                            <a:schemeClr val="tx1"/>
                          </a:solidFill>
                        </a:rPr>
                        <a:t>A</a:t>
                      </a:r>
                      <a:endParaRPr lang="en-US" sz="2400" b="1" i="0" dirty="0">
                        <a:solidFill>
                          <a:schemeClr val="tx1"/>
                        </a:solidFill>
                      </a:endParaRPr>
                    </a:p>
                  </a:txBody>
                  <a:tcPr>
                    <a:solidFill>
                      <a:schemeClr val="accent1">
                        <a:lumMod val="60000"/>
                        <a:lumOff val="40000"/>
                      </a:schemeClr>
                    </a:solidFill>
                  </a:tcPr>
                </a:tc>
                <a:tc>
                  <a:txBody>
                    <a:bodyPr/>
                    <a:lstStyle/>
                    <a:p>
                      <a:pPr algn="ctr"/>
                      <a:r>
                        <a:rPr lang="en-US" sz="2400" b="1" i="0" dirty="0" smtClean="0">
                          <a:solidFill>
                            <a:schemeClr val="tx1"/>
                          </a:solidFill>
                        </a:rPr>
                        <a:t>C</a:t>
                      </a:r>
                      <a:endParaRPr lang="en-US" sz="2400" b="1" i="0" dirty="0">
                        <a:solidFill>
                          <a:schemeClr val="tx1"/>
                        </a:solidFill>
                      </a:endParaRPr>
                    </a:p>
                  </a:txBody>
                  <a:tcPr>
                    <a:solidFill>
                      <a:schemeClr val="accent1">
                        <a:lumMod val="60000"/>
                        <a:lumOff val="40000"/>
                      </a:schemeClr>
                    </a:solidFill>
                  </a:tcPr>
                </a:tc>
                <a:tc>
                  <a:txBody>
                    <a:bodyPr/>
                    <a:lstStyle/>
                    <a:p>
                      <a:pPr algn="ctr"/>
                      <a:r>
                        <a:rPr lang="en-US" sz="2400" b="1" i="0" dirty="0" smtClean="0">
                          <a:solidFill>
                            <a:schemeClr val="tx1"/>
                          </a:solidFill>
                        </a:rPr>
                        <a:t>D</a:t>
                      </a:r>
                      <a:endParaRPr lang="en-US" sz="2400" b="1" i="0" dirty="0">
                        <a:solidFill>
                          <a:schemeClr val="tx1"/>
                        </a:solidFill>
                      </a:endParaRPr>
                    </a:p>
                  </a:txBody>
                  <a:tcPr>
                    <a:solidFill>
                      <a:schemeClr val="accent1">
                        <a:lumMod val="60000"/>
                        <a:lumOff val="40000"/>
                      </a:schemeClr>
                    </a:solidFill>
                  </a:tcPr>
                </a:tc>
                <a:tc>
                  <a:txBody>
                    <a:bodyPr/>
                    <a:lstStyle/>
                    <a:p>
                      <a:pPr algn="ctr"/>
                      <a:r>
                        <a:rPr lang="en-US" sz="2400" b="1" i="0" dirty="0" smtClean="0">
                          <a:solidFill>
                            <a:schemeClr val="tx1"/>
                          </a:solidFill>
                        </a:rPr>
                        <a:t>E</a:t>
                      </a:r>
                      <a:endParaRPr lang="en-US" sz="2400" b="1" i="0" dirty="0">
                        <a:solidFill>
                          <a:schemeClr val="tx1"/>
                        </a:solidFill>
                      </a:endParaRPr>
                    </a:p>
                  </a:txBody>
                  <a:tcPr>
                    <a:solidFill>
                      <a:schemeClr val="accent1">
                        <a:lumMod val="60000"/>
                        <a:lumOff val="40000"/>
                      </a:schemeClr>
                    </a:solidFill>
                  </a:tcPr>
                </a:tc>
                <a:extLst>
                  <a:ext uri="{0D108BD9-81ED-4DB2-BD59-A6C34878D82A}">
                    <a16:rowId xmlns:a16="http://schemas.microsoft.com/office/drawing/2014/main" val="2820988702"/>
                  </a:ext>
                </a:extLst>
              </a:tr>
              <a:tr h="515983">
                <a:tc>
                  <a:txBody>
                    <a:bodyPr/>
                    <a:lstStyle/>
                    <a:p>
                      <a:pPr algn="ctr"/>
                      <a:r>
                        <a:rPr lang="en-US" sz="2400" b="1" dirty="0" smtClean="0">
                          <a:solidFill>
                            <a:schemeClr val="tx1"/>
                          </a:solidFill>
                        </a:rPr>
                        <a:t>B</a:t>
                      </a:r>
                      <a:endParaRPr lang="en-US" sz="2400" b="1" dirty="0">
                        <a:solidFill>
                          <a:schemeClr val="tx1"/>
                        </a:solidFill>
                      </a:endParaRPr>
                    </a:p>
                  </a:txBody>
                  <a:tcPr>
                    <a:solidFill>
                      <a:schemeClr val="accent1">
                        <a:lumMod val="60000"/>
                        <a:lumOff val="40000"/>
                      </a:schemeClr>
                    </a:solidFill>
                  </a:tcPr>
                </a:tc>
                <a:tc>
                  <a:txBody>
                    <a:bodyPr/>
                    <a:lstStyle/>
                    <a:p>
                      <a:pPr algn="ctr"/>
                      <a:r>
                        <a:rPr lang="en-US" sz="2400" b="1" dirty="0" smtClean="0">
                          <a:solidFill>
                            <a:srgbClr val="AD1457"/>
                          </a:solidFill>
                        </a:rPr>
                        <a:t>10</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5</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6</a:t>
                      </a:r>
                      <a:endParaRPr lang="en-US" sz="2400" b="1" dirty="0">
                        <a:solidFill>
                          <a:srgbClr val="AD1457"/>
                        </a:solidFill>
                      </a:endParaRPr>
                    </a:p>
                  </a:txBody>
                  <a:tcPr anchor="ctr">
                    <a:solidFill>
                      <a:schemeClr val="accent6">
                        <a:lumMod val="20000"/>
                        <a:lumOff val="80000"/>
                      </a:schemeClr>
                    </a:solidFill>
                  </a:tcPr>
                </a:tc>
                <a:extLst>
                  <a:ext uri="{0D108BD9-81ED-4DB2-BD59-A6C34878D82A}">
                    <a16:rowId xmlns:a16="http://schemas.microsoft.com/office/drawing/2014/main" val="1369142590"/>
                  </a:ext>
                </a:extLst>
              </a:tr>
              <a:tr h="515983">
                <a:tc>
                  <a:txBody>
                    <a:bodyPr/>
                    <a:lstStyle/>
                    <a:p>
                      <a:pPr algn="ctr"/>
                      <a:r>
                        <a:rPr lang="en-US" sz="2400" b="1" dirty="0" smtClean="0">
                          <a:solidFill>
                            <a:schemeClr val="tx1"/>
                          </a:solidFill>
                        </a:rPr>
                        <a:t>C</a:t>
                      </a:r>
                      <a:endParaRPr lang="en-US" sz="2400" b="1" dirty="0">
                        <a:solidFill>
                          <a:schemeClr val="tx1"/>
                        </a:solidFill>
                      </a:endParaRPr>
                    </a:p>
                  </a:txBody>
                  <a:tcPr>
                    <a:solidFill>
                      <a:schemeClr val="accent1">
                        <a:lumMod val="60000"/>
                        <a:lumOff val="40000"/>
                      </a:schemeClr>
                    </a:solidFill>
                  </a:tcPr>
                </a:tc>
                <a:tc>
                  <a:txBody>
                    <a:bodyPr/>
                    <a:lstStyle/>
                    <a:p>
                      <a:pPr algn="ctr"/>
                      <a:r>
                        <a:rPr lang="en-US" sz="2400" b="1" dirty="0" smtClean="0">
                          <a:solidFill>
                            <a:srgbClr val="AD1457"/>
                          </a:solidFill>
                        </a:rPr>
                        <a:t>--</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10</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8</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9</a:t>
                      </a:r>
                      <a:endParaRPr lang="en-US" sz="2400" b="1" dirty="0">
                        <a:solidFill>
                          <a:srgbClr val="AD1457"/>
                        </a:solidFill>
                      </a:endParaRPr>
                    </a:p>
                  </a:txBody>
                  <a:tcPr anchor="ctr">
                    <a:solidFill>
                      <a:schemeClr val="accent6">
                        <a:lumMod val="20000"/>
                        <a:lumOff val="80000"/>
                      </a:schemeClr>
                    </a:solidFill>
                  </a:tcPr>
                </a:tc>
                <a:extLst>
                  <a:ext uri="{0D108BD9-81ED-4DB2-BD59-A6C34878D82A}">
                    <a16:rowId xmlns:a16="http://schemas.microsoft.com/office/drawing/2014/main" val="3262610763"/>
                  </a:ext>
                </a:extLst>
              </a:tr>
              <a:tr h="515983">
                <a:tc>
                  <a:txBody>
                    <a:bodyPr/>
                    <a:lstStyle/>
                    <a:p>
                      <a:pPr algn="ctr"/>
                      <a:r>
                        <a:rPr lang="en-US" sz="2400" b="1" dirty="0" smtClean="0">
                          <a:solidFill>
                            <a:schemeClr val="tx1"/>
                          </a:solidFill>
                        </a:rPr>
                        <a:t>D</a:t>
                      </a:r>
                      <a:endParaRPr lang="en-US" sz="2400" b="1" dirty="0">
                        <a:solidFill>
                          <a:schemeClr val="tx1"/>
                        </a:solidFill>
                      </a:endParaRPr>
                    </a:p>
                  </a:txBody>
                  <a:tcPr>
                    <a:solidFill>
                      <a:schemeClr val="accent1">
                        <a:lumMod val="60000"/>
                        <a:lumOff val="40000"/>
                      </a:schemeClr>
                    </a:solidFill>
                  </a:tcPr>
                </a:tc>
                <a:tc>
                  <a:txBody>
                    <a:bodyPr/>
                    <a:lstStyle/>
                    <a:p>
                      <a:pPr algn="ctr"/>
                      <a:r>
                        <a:rPr lang="en-US" sz="2400" b="1" dirty="0" smtClean="0">
                          <a:solidFill>
                            <a:srgbClr val="AD1457"/>
                          </a:solidFill>
                        </a:rPr>
                        <a:t>9</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5</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6</a:t>
                      </a:r>
                      <a:endParaRPr lang="en-US" sz="2400" b="1" dirty="0">
                        <a:solidFill>
                          <a:srgbClr val="AD1457"/>
                        </a:solidFill>
                      </a:endParaRPr>
                    </a:p>
                  </a:txBody>
                  <a:tcPr anchor="ctr">
                    <a:solidFill>
                      <a:schemeClr val="accent6">
                        <a:lumMod val="20000"/>
                        <a:lumOff val="80000"/>
                      </a:schemeClr>
                    </a:solidFill>
                  </a:tcPr>
                </a:tc>
                <a:extLst>
                  <a:ext uri="{0D108BD9-81ED-4DB2-BD59-A6C34878D82A}">
                    <a16:rowId xmlns:a16="http://schemas.microsoft.com/office/drawing/2014/main" val="3402551162"/>
                  </a:ext>
                </a:extLst>
              </a:tr>
              <a:tr h="515983">
                <a:tc>
                  <a:txBody>
                    <a:bodyPr/>
                    <a:lstStyle/>
                    <a:p>
                      <a:pPr algn="ctr"/>
                      <a:r>
                        <a:rPr lang="en-US" sz="2400" b="1" dirty="0" smtClean="0">
                          <a:solidFill>
                            <a:schemeClr val="tx1"/>
                          </a:solidFill>
                        </a:rPr>
                        <a:t>E</a:t>
                      </a:r>
                      <a:endParaRPr lang="en-US" sz="2400" b="1" dirty="0">
                        <a:solidFill>
                          <a:schemeClr val="tx1"/>
                        </a:solidFill>
                      </a:endParaRPr>
                    </a:p>
                  </a:txBody>
                  <a:tcPr>
                    <a:solidFill>
                      <a:schemeClr val="accent1">
                        <a:lumMod val="60000"/>
                        <a:lumOff val="40000"/>
                      </a:schemeClr>
                    </a:solidFill>
                  </a:tcPr>
                </a:tc>
                <a:tc>
                  <a:txBody>
                    <a:bodyPr/>
                    <a:lstStyle/>
                    <a:p>
                      <a:pPr algn="ctr"/>
                      <a:r>
                        <a:rPr lang="en-US" sz="2400" b="1" dirty="0" smtClean="0">
                          <a:solidFill>
                            <a:srgbClr val="AD1457"/>
                          </a:solidFill>
                        </a:rPr>
                        <a:t>7</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6</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6</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a:t>
                      </a:r>
                      <a:endParaRPr lang="en-US" sz="2400" b="1" dirty="0">
                        <a:solidFill>
                          <a:srgbClr val="AD1457"/>
                        </a:solidFill>
                      </a:endParaRPr>
                    </a:p>
                  </a:txBody>
                  <a:tcPr anchor="ctr">
                    <a:solidFill>
                      <a:schemeClr val="accent6">
                        <a:lumMod val="20000"/>
                        <a:lumOff val="80000"/>
                      </a:schemeClr>
                    </a:solidFill>
                  </a:tcPr>
                </a:tc>
                <a:extLst>
                  <a:ext uri="{0D108BD9-81ED-4DB2-BD59-A6C34878D82A}">
                    <a16:rowId xmlns:a16="http://schemas.microsoft.com/office/drawing/2014/main" val="3205065349"/>
                  </a:ext>
                </a:extLst>
              </a:tr>
            </a:tbl>
          </a:graphicData>
        </a:graphic>
      </p:graphicFrame>
      <p:sp>
        <p:nvSpPr>
          <p:cNvPr id="80" name="Oval 79"/>
          <p:cNvSpPr/>
          <p:nvPr/>
        </p:nvSpPr>
        <p:spPr>
          <a:xfrm>
            <a:off x="3506593" y="4394888"/>
            <a:ext cx="365760" cy="365760"/>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3486230" y="4893193"/>
            <a:ext cx="365760" cy="365760"/>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2699784" y="5430309"/>
            <a:ext cx="365760" cy="365760"/>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2709398" y="5941302"/>
            <a:ext cx="365760" cy="365760"/>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Rectangle 20"/>
              <p:cNvSpPr/>
              <p:nvPr/>
            </p:nvSpPr>
            <p:spPr>
              <a:xfrm>
                <a:off x="7236823" y="4441372"/>
                <a:ext cx="4702630" cy="613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𝑑</m:t>
                          </m:r>
                        </m:e>
                        <m:sub>
                          <m:r>
                            <a:rPr lang="en-US" sz="2400" b="0" i="1" dirty="0" smtClean="0">
                              <a:latin typeface="Cambria Math" panose="02040503050406030204" pitchFamily="18" charset="0"/>
                            </a:rPr>
                            <m:t>𝐴𝐶</m:t>
                          </m:r>
                        </m:sub>
                      </m:sSub>
                      <m:r>
                        <a:rPr lang="en-US" sz="2400" i="1" dirty="0" smtClean="0">
                          <a:latin typeface="Cambria Math" panose="02040503050406030204" pitchFamily="18" charset="0"/>
                        </a:rPr>
                        <m:t>=</m:t>
                      </m:r>
                      <m:r>
                        <a:rPr lang="en-US" sz="2400" b="0" i="1" dirty="0" smtClean="0">
                          <a:latin typeface="Cambria Math" panose="02040503050406030204" pitchFamily="18" charset="0"/>
                        </a:rPr>
                        <m:t>8</m:t>
                      </m:r>
                      <m:r>
                        <a:rPr lang="en-US" sz="2400" i="1" dirty="0" smtClean="0">
                          <a:latin typeface="Cambria Math" panose="02040503050406030204" pitchFamily="18" charset="0"/>
                        </a:rPr>
                        <m:t>+ 5+8+</m:t>
                      </m:r>
                      <m:r>
                        <a:rPr lang="en-US" sz="2400" b="0" i="1" dirty="0" smtClean="0">
                          <a:latin typeface="Cambria Math" panose="02040503050406030204" pitchFamily="18" charset="0"/>
                        </a:rPr>
                        <m:t>5</m:t>
                      </m:r>
                      <m:r>
                        <a:rPr lang="en-US" sz="2400" i="1" dirty="0" smtClean="0">
                          <a:latin typeface="Cambria Math" panose="02040503050406030204" pitchFamily="18" charset="0"/>
                        </a:rPr>
                        <m:t>+</m:t>
                      </m:r>
                      <m:r>
                        <a:rPr lang="en-US" sz="2400" b="0" i="1" dirty="0" smtClean="0">
                          <a:latin typeface="Cambria Math" panose="02040503050406030204" pitchFamily="18" charset="0"/>
                        </a:rPr>
                        <m:t>6=32</m:t>
                      </m:r>
                    </m:oMath>
                  </m:oMathPara>
                </a14:m>
                <a:endParaRPr lang="en-US" sz="2400" dirty="0"/>
              </a:p>
            </p:txBody>
          </p:sp>
        </mc:Choice>
        <mc:Fallback xmlns="">
          <p:sp>
            <p:nvSpPr>
              <p:cNvPr id="21" name="Rectangle 20"/>
              <p:cNvSpPr>
                <a:spLocks noRot="1" noChangeAspect="1" noMove="1" noResize="1" noEditPoints="1" noAdjustHandles="1" noChangeArrowheads="1" noChangeShapeType="1" noTextEdit="1"/>
              </p:cNvSpPr>
              <p:nvPr/>
            </p:nvSpPr>
            <p:spPr>
              <a:xfrm>
                <a:off x="7236823" y="4441372"/>
                <a:ext cx="4702630" cy="613954"/>
              </a:xfrm>
              <a:prstGeom prst="rect">
                <a:avLst/>
              </a:prstGeom>
              <a:blipFill>
                <a:blip r:embed="rId6"/>
                <a:stretch>
                  <a:fillRect/>
                </a:stretch>
              </a:blipFill>
            </p:spPr>
            <p:txBody>
              <a:bodyPr/>
              <a:lstStyle/>
              <a:p>
                <a:r>
                  <a:rPr lang="en-US">
                    <a:noFill/>
                  </a:rPr>
                  <a:t> </a:t>
                </a:r>
              </a:p>
            </p:txBody>
          </p:sp>
        </mc:Fallback>
      </mc:AlternateContent>
      <p:sp>
        <p:nvSpPr>
          <p:cNvPr id="84" name="Rounded Rectangular Callout 83"/>
          <p:cNvSpPr/>
          <p:nvPr/>
        </p:nvSpPr>
        <p:spPr>
          <a:xfrm>
            <a:off x="8122023" y="5252155"/>
            <a:ext cx="1290918" cy="570422"/>
          </a:xfrm>
          <a:prstGeom prst="wedgeRoundRectCallout">
            <a:avLst>
              <a:gd name="adj1" fmla="val -18855"/>
              <a:gd name="adj2" fmla="val -108780"/>
              <a:gd name="adj3" fmla="val 16667"/>
            </a:avLst>
          </a:prstGeom>
          <a:solidFill>
            <a:schemeClr val="accent1">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Distance from A to C</a:t>
            </a:r>
            <a:endParaRPr lang="en-IN" dirty="0">
              <a:solidFill>
                <a:schemeClr val="tx1"/>
              </a:solidFill>
            </a:endParaRPr>
          </a:p>
        </p:txBody>
      </p:sp>
      <p:sp>
        <p:nvSpPr>
          <p:cNvPr id="22" name="TextBox 21"/>
          <p:cNvSpPr txBox="1"/>
          <p:nvPr/>
        </p:nvSpPr>
        <p:spPr>
          <a:xfrm>
            <a:off x="1959231" y="1963280"/>
            <a:ext cx="497541" cy="461665"/>
          </a:xfrm>
          <a:prstGeom prst="rect">
            <a:avLst/>
          </a:prstGeom>
          <a:noFill/>
        </p:spPr>
        <p:txBody>
          <a:bodyPr wrap="square" rtlCol="0">
            <a:spAutoFit/>
          </a:bodyPr>
          <a:lstStyle/>
          <a:p>
            <a:r>
              <a:rPr lang="en-US" sz="2400" dirty="0" smtClean="0">
                <a:solidFill>
                  <a:srgbClr val="AD1457"/>
                </a:solidFill>
              </a:rPr>
              <a:t>32</a:t>
            </a:r>
            <a:endParaRPr lang="en-US" sz="2400" dirty="0">
              <a:solidFill>
                <a:srgbClr val="AD1457"/>
              </a:solidFill>
            </a:endParaRPr>
          </a:p>
        </p:txBody>
      </p:sp>
      <p:sp>
        <p:nvSpPr>
          <p:cNvPr id="27" name="TextBox 26"/>
          <p:cNvSpPr txBox="1"/>
          <p:nvPr/>
        </p:nvSpPr>
        <p:spPr>
          <a:xfrm>
            <a:off x="3352601" y="1971987"/>
            <a:ext cx="497541" cy="461665"/>
          </a:xfrm>
          <a:prstGeom prst="rect">
            <a:avLst/>
          </a:prstGeom>
          <a:noFill/>
        </p:spPr>
        <p:txBody>
          <a:bodyPr wrap="square" rtlCol="0">
            <a:spAutoFit/>
          </a:bodyPr>
          <a:lstStyle/>
          <a:p>
            <a:r>
              <a:rPr lang="en-US" sz="2400" dirty="0" smtClean="0">
                <a:solidFill>
                  <a:srgbClr val="AD1457"/>
                </a:solidFill>
              </a:rPr>
              <a:t>34</a:t>
            </a:r>
            <a:endParaRPr lang="en-US" sz="2400" dirty="0">
              <a:solidFill>
                <a:srgbClr val="AD1457"/>
              </a:solidFill>
            </a:endParaRPr>
          </a:p>
        </p:txBody>
      </p:sp>
      <p:sp>
        <p:nvSpPr>
          <p:cNvPr id="28" name="TextBox 27"/>
          <p:cNvSpPr txBox="1"/>
          <p:nvPr/>
        </p:nvSpPr>
        <p:spPr>
          <a:xfrm>
            <a:off x="4750331" y="1971987"/>
            <a:ext cx="497541" cy="461665"/>
          </a:xfrm>
          <a:prstGeom prst="rect">
            <a:avLst/>
          </a:prstGeom>
          <a:noFill/>
        </p:spPr>
        <p:txBody>
          <a:bodyPr wrap="square" rtlCol="0">
            <a:spAutoFit/>
          </a:bodyPr>
          <a:lstStyle/>
          <a:p>
            <a:r>
              <a:rPr lang="en-US" sz="2400" dirty="0" smtClean="0">
                <a:solidFill>
                  <a:srgbClr val="AD1457"/>
                </a:solidFill>
              </a:rPr>
              <a:t>31</a:t>
            </a:r>
            <a:endParaRPr lang="en-US" sz="2400" dirty="0">
              <a:solidFill>
                <a:srgbClr val="AD1457"/>
              </a:solidFill>
            </a:endParaRPr>
          </a:p>
        </p:txBody>
      </p:sp>
    </p:spTree>
    <p:extLst>
      <p:ext uri="{BB962C8B-B14F-4D97-AF65-F5344CB8AC3E}">
        <p14:creationId xmlns:p14="http://schemas.microsoft.com/office/powerpoint/2010/main" val="1557814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6" dur="250" autoRev="1" fill="remove"/>
                                        <p:tgtEl>
                                          <p:spTgt spid="76"/>
                                        </p:tgtEl>
                                        <p:attrNameLst>
                                          <p:attrName>style.color</p:attrName>
                                        </p:attrNameLst>
                                      </p:cBhvr>
                                      <p:to>
                                        <a:schemeClr val="bg1"/>
                                      </p:to>
                                    </p:animClr>
                                    <p:animClr clrSpc="rgb" dir="cw">
                                      <p:cBhvr>
                                        <p:cTn id="7" dur="250" autoRev="1" fill="remove"/>
                                        <p:tgtEl>
                                          <p:spTgt spid="76"/>
                                        </p:tgtEl>
                                        <p:attrNameLst>
                                          <p:attrName>fillcolor</p:attrName>
                                        </p:attrNameLst>
                                      </p:cBhvr>
                                      <p:to>
                                        <a:schemeClr val="bg1"/>
                                      </p:to>
                                    </p:animClr>
                                    <p:set>
                                      <p:cBhvr>
                                        <p:cTn id="8" dur="250" autoRev="1" fill="remove"/>
                                        <p:tgtEl>
                                          <p:spTgt spid="76"/>
                                        </p:tgtEl>
                                        <p:attrNameLst>
                                          <p:attrName>fill.type</p:attrName>
                                        </p:attrNameLst>
                                      </p:cBhvr>
                                      <p:to>
                                        <p:strVal val="solid"/>
                                      </p:to>
                                    </p:set>
                                    <p:set>
                                      <p:cBhvr>
                                        <p:cTn id="9" dur="250" autoRev="1" fill="remove"/>
                                        <p:tgtEl>
                                          <p:spTgt spid="76"/>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down)">
                                      <p:cBhvr>
                                        <p:cTn id="14" dur="500"/>
                                        <p:tgtEl>
                                          <p:spTgt spid="18"/>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left)">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wipe(right)">
                                      <p:cBhvr>
                                        <p:cTn id="23" dur="1000"/>
                                        <p:tgtEl>
                                          <p:spTgt spid="79"/>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grpId="0" nodeType="clickEffect">
                                  <p:stCondLst>
                                    <p:cond delay="0"/>
                                  </p:stCondLst>
                                  <p:childTnLst>
                                    <p:set>
                                      <p:cBhvr>
                                        <p:cTn id="27" dur="1" fill="hold">
                                          <p:stCondLst>
                                            <p:cond delay="0"/>
                                          </p:stCondLst>
                                        </p:cTn>
                                        <p:tgtEl>
                                          <p:spTgt spid="80"/>
                                        </p:tgtEl>
                                        <p:attrNameLst>
                                          <p:attrName>style.visibility</p:attrName>
                                        </p:attrNameLst>
                                      </p:cBhvr>
                                      <p:to>
                                        <p:strVal val="visible"/>
                                      </p:to>
                                    </p:set>
                                    <p:animEffect transition="in" filter="wheel(1)">
                                      <p:cBhvr>
                                        <p:cTn id="28" dur="1000"/>
                                        <p:tgtEl>
                                          <p:spTgt spid="80"/>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wheel(1)">
                                      <p:cBhvr>
                                        <p:cTn id="31" dur="1000"/>
                                        <p:tgtEl>
                                          <p:spTgt spid="81"/>
                                        </p:tgtEl>
                                      </p:cBhvr>
                                    </p:animEffect>
                                  </p:childTnLst>
                                </p:cTn>
                              </p:par>
                              <p:par>
                                <p:cTn id="32" presetID="21" presetClass="entr" presetSubtype="1" fill="hold" grpId="0" nodeType="withEffect">
                                  <p:stCondLst>
                                    <p:cond delay="0"/>
                                  </p:stCondLst>
                                  <p:childTnLst>
                                    <p:set>
                                      <p:cBhvr>
                                        <p:cTn id="33" dur="1" fill="hold">
                                          <p:stCondLst>
                                            <p:cond delay="0"/>
                                          </p:stCondLst>
                                        </p:cTn>
                                        <p:tgtEl>
                                          <p:spTgt spid="82"/>
                                        </p:tgtEl>
                                        <p:attrNameLst>
                                          <p:attrName>style.visibility</p:attrName>
                                        </p:attrNameLst>
                                      </p:cBhvr>
                                      <p:to>
                                        <p:strVal val="visible"/>
                                      </p:to>
                                    </p:set>
                                    <p:animEffect transition="in" filter="wheel(1)">
                                      <p:cBhvr>
                                        <p:cTn id="34" dur="1000"/>
                                        <p:tgtEl>
                                          <p:spTgt spid="82"/>
                                        </p:tgtEl>
                                      </p:cBhvr>
                                    </p:animEffect>
                                  </p:childTnLst>
                                </p:cTn>
                              </p:par>
                              <p:par>
                                <p:cTn id="35" presetID="21" presetClass="entr" presetSubtype="1" fill="hold" grpId="0" nodeType="withEffect">
                                  <p:stCondLst>
                                    <p:cond delay="0"/>
                                  </p:stCondLst>
                                  <p:childTnLst>
                                    <p:set>
                                      <p:cBhvr>
                                        <p:cTn id="36" dur="1" fill="hold">
                                          <p:stCondLst>
                                            <p:cond delay="0"/>
                                          </p:stCondLst>
                                        </p:cTn>
                                        <p:tgtEl>
                                          <p:spTgt spid="83"/>
                                        </p:tgtEl>
                                        <p:attrNameLst>
                                          <p:attrName>style.visibility</p:attrName>
                                        </p:attrNameLst>
                                      </p:cBhvr>
                                      <p:to>
                                        <p:strVal val="visible"/>
                                      </p:to>
                                    </p:set>
                                    <p:animEffect transition="in" filter="wheel(1)">
                                      <p:cBhvr>
                                        <p:cTn id="37" dur="1000"/>
                                        <p:tgtEl>
                                          <p:spTgt spid="8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84"/>
                                        </p:tgtEl>
                                        <p:attrNameLst>
                                          <p:attrName>style.visibility</p:attrName>
                                        </p:attrNameLst>
                                      </p:cBhvr>
                                      <p:to>
                                        <p:strVal val="visible"/>
                                      </p:to>
                                    </p:set>
                                    <p:animEffect transition="in" filter="fade">
                                      <p:cBhvr>
                                        <p:cTn id="46" dur="500"/>
                                        <p:tgtEl>
                                          <p:spTgt spid="84"/>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84"/>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500"/>
                                        <p:tgtEl>
                                          <p:spTgt spid="2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80" grpId="0" animBg="1"/>
      <p:bldP spid="81" grpId="0" animBg="1"/>
      <p:bldP spid="82" grpId="0" animBg="1"/>
      <p:bldP spid="83" grpId="0" animBg="1"/>
      <p:bldP spid="21" grpId="0" animBg="1"/>
      <p:bldP spid="84" grpId="0" animBg="1"/>
      <p:bldP spid="84" grpId="1" animBg="1"/>
      <p:bldP spid="22" grpId="0"/>
      <p:bldP spid="27" grpId="0"/>
      <p:bldP spid="2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TSP using Branch and Bound</a:t>
            </a:r>
            <a:endParaRPr lang="en-US" dirty="0"/>
          </a:p>
        </p:txBody>
      </p:sp>
      <p:graphicFrame>
        <p:nvGraphicFramePr>
          <p:cNvPr id="86" name="Table 85"/>
          <p:cNvGraphicFramePr>
            <a:graphicFrameLocks noGrp="1"/>
          </p:cNvGraphicFramePr>
          <p:nvPr/>
        </p:nvGraphicFramePr>
        <p:xfrm>
          <a:off x="7128091" y="888272"/>
          <a:ext cx="4846326" cy="3095898"/>
        </p:xfrm>
        <a:graphic>
          <a:graphicData uri="http://schemas.openxmlformats.org/drawingml/2006/table">
            <a:tbl>
              <a:tblPr firstRow="1" bandRow="1">
                <a:tableStyleId>{5C22544A-7EE6-4342-B048-85BDC9FD1C3A}</a:tableStyleId>
              </a:tblPr>
              <a:tblGrid>
                <a:gridCol w="807721">
                  <a:extLst>
                    <a:ext uri="{9D8B030D-6E8A-4147-A177-3AD203B41FA5}">
                      <a16:colId xmlns:a16="http://schemas.microsoft.com/office/drawing/2014/main" val="1099107876"/>
                    </a:ext>
                  </a:extLst>
                </a:gridCol>
                <a:gridCol w="807721">
                  <a:extLst>
                    <a:ext uri="{9D8B030D-6E8A-4147-A177-3AD203B41FA5}">
                      <a16:colId xmlns:a16="http://schemas.microsoft.com/office/drawing/2014/main" val="3311821646"/>
                    </a:ext>
                  </a:extLst>
                </a:gridCol>
                <a:gridCol w="807721">
                  <a:extLst>
                    <a:ext uri="{9D8B030D-6E8A-4147-A177-3AD203B41FA5}">
                      <a16:colId xmlns:a16="http://schemas.microsoft.com/office/drawing/2014/main" val="1832152231"/>
                    </a:ext>
                  </a:extLst>
                </a:gridCol>
                <a:gridCol w="807721">
                  <a:extLst>
                    <a:ext uri="{9D8B030D-6E8A-4147-A177-3AD203B41FA5}">
                      <a16:colId xmlns:a16="http://schemas.microsoft.com/office/drawing/2014/main" val="3126633176"/>
                    </a:ext>
                  </a:extLst>
                </a:gridCol>
                <a:gridCol w="807721">
                  <a:extLst>
                    <a:ext uri="{9D8B030D-6E8A-4147-A177-3AD203B41FA5}">
                      <a16:colId xmlns:a16="http://schemas.microsoft.com/office/drawing/2014/main" val="3650485207"/>
                    </a:ext>
                  </a:extLst>
                </a:gridCol>
                <a:gridCol w="807721">
                  <a:extLst>
                    <a:ext uri="{9D8B030D-6E8A-4147-A177-3AD203B41FA5}">
                      <a16:colId xmlns:a16="http://schemas.microsoft.com/office/drawing/2014/main" val="2922490647"/>
                    </a:ext>
                  </a:extLst>
                </a:gridCol>
              </a:tblGrid>
              <a:tr h="515983">
                <a:tc>
                  <a:txBody>
                    <a:bodyPr/>
                    <a:lstStyle/>
                    <a:p>
                      <a:endParaRPr lang="en-US" dirty="0"/>
                    </a:p>
                  </a:txBody>
                  <a:tcPr>
                    <a:solidFill>
                      <a:schemeClr val="accent1">
                        <a:lumMod val="60000"/>
                        <a:lumOff val="40000"/>
                      </a:schemeClr>
                    </a:solidFill>
                  </a:tcPr>
                </a:tc>
                <a:tc>
                  <a:txBody>
                    <a:bodyPr/>
                    <a:lstStyle/>
                    <a:p>
                      <a:pPr algn="ctr"/>
                      <a:r>
                        <a:rPr lang="en-US" sz="2400" b="1" i="0" dirty="0" smtClean="0">
                          <a:solidFill>
                            <a:schemeClr val="tx1"/>
                          </a:solidFill>
                        </a:rPr>
                        <a:t>A</a:t>
                      </a:r>
                      <a:endParaRPr lang="en-US" sz="2400" b="1" i="0" dirty="0">
                        <a:solidFill>
                          <a:schemeClr val="tx1"/>
                        </a:solidFill>
                      </a:endParaRPr>
                    </a:p>
                  </a:txBody>
                  <a:tcPr>
                    <a:solidFill>
                      <a:schemeClr val="accent1">
                        <a:lumMod val="60000"/>
                        <a:lumOff val="40000"/>
                      </a:schemeClr>
                    </a:solidFill>
                  </a:tcPr>
                </a:tc>
                <a:tc>
                  <a:txBody>
                    <a:bodyPr/>
                    <a:lstStyle/>
                    <a:p>
                      <a:pPr algn="ctr"/>
                      <a:r>
                        <a:rPr lang="en-US" sz="2400" b="1" i="0" dirty="0" smtClean="0">
                          <a:solidFill>
                            <a:schemeClr val="tx1"/>
                          </a:solidFill>
                        </a:rPr>
                        <a:t>B</a:t>
                      </a:r>
                      <a:endParaRPr lang="en-US" sz="2400" b="1" i="0" dirty="0">
                        <a:solidFill>
                          <a:schemeClr val="tx1"/>
                        </a:solidFill>
                      </a:endParaRPr>
                    </a:p>
                  </a:txBody>
                  <a:tcPr>
                    <a:solidFill>
                      <a:schemeClr val="accent1">
                        <a:lumMod val="60000"/>
                        <a:lumOff val="40000"/>
                      </a:schemeClr>
                    </a:solidFill>
                  </a:tcPr>
                </a:tc>
                <a:tc>
                  <a:txBody>
                    <a:bodyPr/>
                    <a:lstStyle/>
                    <a:p>
                      <a:pPr algn="ctr"/>
                      <a:r>
                        <a:rPr lang="en-US" sz="2400" b="1" i="0" dirty="0" smtClean="0">
                          <a:solidFill>
                            <a:schemeClr val="tx1"/>
                          </a:solidFill>
                        </a:rPr>
                        <a:t>C</a:t>
                      </a:r>
                      <a:endParaRPr lang="en-US" sz="2400" b="1" i="0" dirty="0">
                        <a:solidFill>
                          <a:schemeClr val="tx1"/>
                        </a:solidFill>
                      </a:endParaRPr>
                    </a:p>
                  </a:txBody>
                  <a:tcPr>
                    <a:solidFill>
                      <a:schemeClr val="accent1">
                        <a:lumMod val="60000"/>
                        <a:lumOff val="40000"/>
                      </a:schemeClr>
                    </a:solidFill>
                  </a:tcPr>
                </a:tc>
                <a:tc>
                  <a:txBody>
                    <a:bodyPr/>
                    <a:lstStyle/>
                    <a:p>
                      <a:pPr algn="ctr"/>
                      <a:r>
                        <a:rPr lang="en-US" sz="2400" b="1" i="0" dirty="0" smtClean="0">
                          <a:solidFill>
                            <a:schemeClr val="tx1"/>
                          </a:solidFill>
                        </a:rPr>
                        <a:t>D</a:t>
                      </a:r>
                      <a:endParaRPr lang="en-US" sz="2400" b="1" i="0" dirty="0">
                        <a:solidFill>
                          <a:schemeClr val="tx1"/>
                        </a:solidFill>
                      </a:endParaRPr>
                    </a:p>
                  </a:txBody>
                  <a:tcPr>
                    <a:solidFill>
                      <a:schemeClr val="accent1">
                        <a:lumMod val="60000"/>
                        <a:lumOff val="40000"/>
                      </a:schemeClr>
                    </a:solidFill>
                  </a:tcPr>
                </a:tc>
                <a:tc>
                  <a:txBody>
                    <a:bodyPr/>
                    <a:lstStyle/>
                    <a:p>
                      <a:pPr algn="ctr"/>
                      <a:r>
                        <a:rPr lang="en-US" sz="2400" b="1" i="0" dirty="0" smtClean="0">
                          <a:solidFill>
                            <a:schemeClr val="tx1"/>
                          </a:solidFill>
                        </a:rPr>
                        <a:t>E</a:t>
                      </a:r>
                      <a:endParaRPr lang="en-US" sz="2400" b="1" i="0" dirty="0">
                        <a:solidFill>
                          <a:schemeClr val="tx1"/>
                        </a:solidFill>
                      </a:endParaRPr>
                    </a:p>
                  </a:txBody>
                  <a:tcPr>
                    <a:solidFill>
                      <a:schemeClr val="accent1">
                        <a:lumMod val="60000"/>
                        <a:lumOff val="40000"/>
                      </a:schemeClr>
                    </a:solidFill>
                  </a:tcPr>
                </a:tc>
                <a:extLst>
                  <a:ext uri="{0D108BD9-81ED-4DB2-BD59-A6C34878D82A}">
                    <a16:rowId xmlns:a16="http://schemas.microsoft.com/office/drawing/2014/main" val="2820988702"/>
                  </a:ext>
                </a:extLst>
              </a:tr>
              <a:tr h="515983">
                <a:tc>
                  <a:txBody>
                    <a:bodyPr/>
                    <a:lstStyle/>
                    <a:p>
                      <a:pPr algn="ctr"/>
                      <a:r>
                        <a:rPr lang="en-US" sz="2400" b="1" dirty="0" smtClean="0">
                          <a:solidFill>
                            <a:schemeClr val="tx1"/>
                          </a:solidFill>
                        </a:rPr>
                        <a:t>A</a:t>
                      </a:r>
                      <a:endParaRPr lang="en-US" sz="2400" b="1" dirty="0">
                        <a:solidFill>
                          <a:schemeClr val="tx1"/>
                        </a:solidFill>
                      </a:endParaRPr>
                    </a:p>
                  </a:txBody>
                  <a:tcPr>
                    <a:solidFill>
                      <a:schemeClr val="accent1">
                        <a:lumMod val="60000"/>
                        <a:lumOff val="40000"/>
                      </a:schemeClr>
                    </a:solidFill>
                  </a:tcPr>
                </a:tc>
                <a:tc>
                  <a:txBody>
                    <a:bodyPr/>
                    <a:lstStyle/>
                    <a:p>
                      <a:pPr algn="ctr"/>
                      <a:r>
                        <a:rPr lang="en-US" sz="2400" b="1" dirty="0" smtClean="0">
                          <a:solidFill>
                            <a:srgbClr val="AD1457"/>
                          </a:solidFill>
                        </a:rPr>
                        <a:t>--</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10</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8</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9</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7</a:t>
                      </a:r>
                      <a:endParaRPr lang="en-US" sz="2400" b="1" dirty="0">
                        <a:solidFill>
                          <a:srgbClr val="AD1457"/>
                        </a:solidFill>
                      </a:endParaRPr>
                    </a:p>
                  </a:txBody>
                  <a:tcPr anchor="ctr">
                    <a:solidFill>
                      <a:schemeClr val="accent6">
                        <a:lumMod val="20000"/>
                        <a:lumOff val="80000"/>
                      </a:schemeClr>
                    </a:solidFill>
                  </a:tcPr>
                </a:tc>
                <a:extLst>
                  <a:ext uri="{0D108BD9-81ED-4DB2-BD59-A6C34878D82A}">
                    <a16:rowId xmlns:a16="http://schemas.microsoft.com/office/drawing/2014/main" val="1924035100"/>
                  </a:ext>
                </a:extLst>
              </a:tr>
              <a:tr h="515983">
                <a:tc>
                  <a:txBody>
                    <a:bodyPr/>
                    <a:lstStyle/>
                    <a:p>
                      <a:pPr algn="ctr"/>
                      <a:r>
                        <a:rPr lang="en-US" sz="2400" b="1" dirty="0" smtClean="0">
                          <a:solidFill>
                            <a:schemeClr val="tx1"/>
                          </a:solidFill>
                        </a:rPr>
                        <a:t>B</a:t>
                      </a:r>
                      <a:endParaRPr lang="en-US" sz="2400" b="1" dirty="0">
                        <a:solidFill>
                          <a:schemeClr val="tx1"/>
                        </a:solidFill>
                      </a:endParaRPr>
                    </a:p>
                  </a:txBody>
                  <a:tcPr>
                    <a:solidFill>
                      <a:schemeClr val="accent1">
                        <a:lumMod val="60000"/>
                        <a:lumOff val="40000"/>
                      </a:schemeClr>
                    </a:solidFill>
                  </a:tcPr>
                </a:tc>
                <a:tc>
                  <a:txBody>
                    <a:bodyPr/>
                    <a:lstStyle/>
                    <a:p>
                      <a:pPr algn="ctr"/>
                      <a:r>
                        <a:rPr lang="en-US" sz="2400" b="1" dirty="0" smtClean="0">
                          <a:solidFill>
                            <a:srgbClr val="AD1457"/>
                          </a:solidFill>
                        </a:rPr>
                        <a:t>10</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10</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5</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6</a:t>
                      </a:r>
                      <a:endParaRPr lang="en-US" sz="2400" b="1" dirty="0">
                        <a:solidFill>
                          <a:srgbClr val="AD1457"/>
                        </a:solidFill>
                      </a:endParaRPr>
                    </a:p>
                  </a:txBody>
                  <a:tcPr anchor="ctr">
                    <a:solidFill>
                      <a:schemeClr val="accent6">
                        <a:lumMod val="20000"/>
                        <a:lumOff val="80000"/>
                      </a:schemeClr>
                    </a:solidFill>
                  </a:tcPr>
                </a:tc>
                <a:extLst>
                  <a:ext uri="{0D108BD9-81ED-4DB2-BD59-A6C34878D82A}">
                    <a16:rowId xmlns:a16="http://schemas.microsoft.com/office/drawing/2014/main" val="1369142590"/>
                  </a:ext>
                </a:extLst>
              </a:tr>
              <a:tr h="515983">
                <a:tc>
                  <a:txBody>
                    <a:bodyPr/>
                    <a:lstStyle/>
                    <a:p>
                      <a:pPr algn="ctr"/>
                      <a:r>
                        <a:rPr lang="en-US" sz="2400" b="1" dirty="0" smtClean="0">
                          <a:solidFill>
                            <a:schemeClr val="tx1"/>
                          </a:solidFill>
                        </a:rPr>
                        <a:t>C</a:t>
                      </a:r>
                      <a:endParaRPr lang="en-US" sz="2400" b="1" dirty="0">
                        <a:solidFill>
                          <a:schemeClr val="tx1"/>
                        </a:solidFill>
                      </a:endParaRPr>
                    </a:p>
                  </a:txBody>
                  <a:tcPr>
                    <a:solidFill>
                      <a:schemeClr val="accent1">
                        <a:lumMod val="60000"/>
                        <a:lumOff val="40000"/>
                      </a:schemeClr>
                    </a:solidFill>
                  </a:tcPr>
                </a:tc>
                <a:tc>
                  <a:txBody>
                    <a:bodyPr/>
                    <a:lstStyle/>
                    <a:p>
                      <a:pPr algn="ctr"/>
                      <a:r>
                        <a:rPr lang="en-US" sz="2400" b="1" dirty="0" smtClean="0">
                          <a:solidFill>
                            <a:srgbClr val="AD1457"/>
                          </a:solidFill>
                        </a:rPr>
                        <a:t>8</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10</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8</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9</a:t>
                      </a:r>
                      <a:endParaRPr lang="en-US" sz="2400" b="1" dirty="0">
                        <a:solidFill>
                          <a:srgbClr val="AD1457"/>
                        </a:solidFill>
                      </a:endParaRPr>
                    </a:p>
                  </a:txBody>
                  <a:tcPr anchor="ctr">
                    <a:solidFill>
                      <a:schemeClr val="accent6">
                        <a:lumMod val="20000"/>
                        <a:lumOff val="80000"/>
                      </a:schemeClr>
                    </a:solidFill>
                  </a:tcPr>
                </a:tc>
                <a:extLst>
                  <a:ext uri="{0D108BD9-81ED-4DB2-BD59-A6C34878D82A}">
                    <a16:rowId xmlns:a16="http://schemas.microsoft.com/office/drawing/2014/main" val="3262610763"/>
                  </a:ext>
                </a:extLst>
              </a:tr>
              <a:tr h="515983">
                <a:tc>
                  <a:txBody>
                    <a:bodyPr/>
                    <a:lstStyle/>
                    <a:p>
                      <a:pPr algn="ctr"/>
                      <a:r>
                        <a:rPr lang="en-US" sz="2400" b="1" dirty="0" smtClean="0">
                          <a:solidFill>
                            <a:schemeClr val="tx1"/>
                          </a:solidFill>
                        </a:rPr>
                        <a:t>D</a:t>
                      </a:r>
                      <a:endParaRPr lang="en-US" sz="2400" b="1" dirty="0">
                        <a:solidFill>
                          <a:schemeClr val="tx1"/>
                        </a:solidFill>
                      </a:endParaRPr>
                    </a:p>
                  </a:txBody>
                  <a:tcPr>
                    <a:solidFill>
                      <a:schemeClr val="accent1">
                        <a:lumMod val="60000"/>
                        <a:lumOff val="40000"/>
                      </a:schemeClr>
                    </a:solidFill>
                  </a:tcPr>
                </a:tc>
                <a:tc>
                  <a:txBody>
                    <a:bodyPr/>
                    <a:lstStyle/>
                    <a:p>
                      <a:pPr algn="ctr"/>
                      <a:r>
                        <a:rPr lang="en-US" sz="2400" b="1" dirty="0" smtClean="0">
                          <a:solidFill>
                            <a:srgbClr val="AD1457"/>
                          </a:solidFill>
                        </a:rPr>
                        <a:t>9</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5</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8</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6</a:t>
                      </a:r>
                      <a:endParaRPr lang="en-US" sz="2400" b="1" dirty="0">
                        <a:solidFill>
                          <a:srgbClr val="AD1457"/>
                        </a:solidFill>
                      </a:endParaRPr>
                    </a:p>
                  </a:txBody>
                  <a:tcPr anchor="ctr">
                    <a:solidFill>
                      <a:schemeClr val="accent6">
                        <a:lumMod val="20000"/>
                        <a:lumOff val="80000"/>
                      </a:schemeClr>
                    </a:solidFill>
                  </a:tcPr>
                </a:tc>
                <a:extLst>
                  <a:ext uri="{0D108BD9-81ED-4DB2-BD59-A6C34878D82A}">
                    <a16:rowId xmlns:a16="http://schemas.microsoft.com/office/drawing/2014/main" val="3402551162"/>
                  </a:ext>
                </a:extLst>
              </a:tr>
              <a:tr h="515983">
                <a:tc>
                  <a:txBody>
                    <a:bodyPr/>
                    <a:lstStyle/>
                    <a:p>
                      <a:pPr algn="ctr"/>
                      <a:r>
                        <a:rPr lang="en-US" sz="2400" b="1" dirty="0" smtClean="0">
                          <a:solidFill>
                            <a:schemeClr val="tx1"/>
                          </a:solidFill>
                        </a:rPr>
                        <a:t>E</a:t>
                      </a:r>
                      <a:endParaRPr lang="en-US" sz="2400" b="1" dirty="0">
                        <a:solidFill>
                          <a:schemeClr val="tx1"/>
                        </a:solidFill>
                      </a:endParaRPr>
                    </a:p>
                  </a:txBody>
                  <a:tcPr>
                    <a:solidFill>
                      <a:schemeClr val="accent1">
                        <a:lumMod val="60000"/>
                        <a:lumOff val="40000"/>
                      </a:schemeClr>
                    </a:solidFill>
                  </a:tcPr>
                </a:tc>
                <a:tc>
                  <a:txBody>
                    <a:bodyPr/>
                    <a:lstStyle/>
                    <a:p>
                      <a:pPr algn="ctr"/>
                      <a:r>
                        <a:rPr lang="en-US" sz="2400" b="1" dirty="0" smtClean="0">
                          <a:solidFill>
                            <a:srgbClr val="AD1457"/>
                          </a:solidFill>
                        </a:rPr>
                        <a:t>7</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6</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9</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6</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a:t>
                      </a:r>
                      <a:endParaRPr lang="en-US" sz="2400" b="1" dirty="0">
                        <a:solidFill>
                          <a:srgbClr val="AD1457"/>
                        </a:solidFill>
                      </a:endParaRPr>
                    </a:p>
                  </a:txBody>
                  <a:tcPr anchor="ctr">
                    <a:solidFill>
                      <a:schemeClr val="accent6">
                        <a:lumMod val="20000"/>
                        <a:lumOff val="80000"/>
                      </a:schemeClr>
                    </a:solidFill>
                  </a:tcPr>
                </a:tc>
                <a:extLst>
                  <a:ext uri="{0D108BD9-81ED-4DB2-BD59-A6C34878D82A}">
                    <a16:rowId xmlns:a16="http://schemas.microsoft.com/office/drawing/2014/main" val="3205065349"/>
                  </a:ext>
                </a:extLst>
              </a:tr>
            </a:tbl>
          </a:graphicData>
        </a:graphic>
      </p:graphicFrame>
      <p:sp>
        <p:nvSpPr>
          <p:cNvPr id="4" name="Rectangle 3"/>
          <p:cNvSpPr/>
          <p:nvPr/>
        </p:nvSpPr>
        <p:spPr>
          <a:xfrm>
            <a:off x="2541494" y="779929"/>
            <a:ext cx="731520" cy="457200"/>
          </a:xfrm>
          <a:prstGeom prst="rect">
            <a:avLst/>
          </a:prstGeom>
          <a:noFill/>
          <a:ln w="28575">
            <a:solidFill>
              <a:srgbClr val="00B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43753" y="1965512"/>
            <a:ext cx="731520" cy="457200"/>
          </a:xfrm>
          <a:prstGeom prst="rect">
            <a:avLst/>
          </a:prstGeom>
          <a:noFill/>
          <a:ln w="28575">
            <a:solidFill>
              <a:srgbClr val="00B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AD1457"/>
                </a:solidFill>
              </a:rPr>
              <a:t>35</a:t>
            </a:r>
            <a:endParaRPr lang="en-US" sz="2400" dirty="0">
              <a:solidFill>
                <a:srgbClr val="AD1457"/>
              </a:solidFill>
            </a:endParaRPr>
          </a:p>
        </p:txBody>
      </p:sp>
      <p:sp>
        <p:nvSpPr>
          <p:cNvPr id="68" name="Rectangle 67"/>
          <p:cNvSpPr/>
          <p:nvPr/>
        </p:nvSpPr>
        <p:spPr>
          <a:xfrm>
            <a:off x="1843741" y="1967753"/>
            <a:ext cx="731520" cy="457200"/>
          </a:xfrm>
          <a:prstGeom prst="rect">
            <a:avLst/>
          </a:prstGeom>
          <a:noFill/>
          <a:ln w="28575">
            <a:solidFill>
              <a:srgbClr val="00B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AD1457"/>
                </a:solidFill>
              </a:rPr>
              <a:t>32</a:t>
            </a:r>
          </a:p>
        </p:txBody>
      </p:sp>
      <p:sp>
        <p:nvSpPr>
          <p:cNvPr id="69" name="Rectangle 68"/>
          <p:cNvSpPr/>
          <p:nvPr/>
        </p:nvSpPr>
        <p:spPr>
          <a:xfrm>
            <a:off x="3243729" y="1967753"/>
            <a:ext cx="731520" cy="457200"/>
          </a:xfrm>
          <a:prstGeom prst="rect">
            <a:avLst/>
          </a:prstGeom>
          <a:noFill/>
          <a:ln w="28575">
            <a:solidFill>
              <a:srgbClr val="00B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AD1457"/>
                </a:solidFill>
              </a:rPr>
              <a:t>34</a:t>
            </a:r>
          </a:p>
        </p:txBody>
      </p:sp>
      <p:sp>
        <p:nvSpPr>
          <p:cNvPr id="70" name="Rectangle 69"/>
          <p:cNvSpPr/>
          <p:nvPr/>
        </p:nvSpPr>
        <p:spPr>
          <a:xfrm>
            <a:off x="4643718" y="1967753"/>
            <a:ext cx="731520" cy="457200"/>
          </a:xfrm>
          <a:prstGeom prst="rect">
            <a:avLst/>
          </a:prstGeom>
          <a:noFill/>
          <a:ln w="28575">
            <a:solidFill>
              <a:srgbClr val="00B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AD1457"/>
                </a:solidFill>
              </a:rPr>
              <a:t>31</a:t>
            </a:r>
          </a:p>
        </p:txBody>
      </p:sp>
      <p:cxnSp>
        <p:nvCxnSpPr>
          <p:cNvPr id="8" name="Straight Arrow Connector 7"/>
          <p:cNvCxnSpPr>
            <a:endCxn id="5" idx="0"/>
          </p:cNvCxnSpPr>
          <p:nvPr/>
        </p:nvCxnSpPr>
        <p:spPr>
          <a:xfrm flipH="1">
            <a:off x="809513" y="1237129"/>
            <a:ext cx="1718534" cy="728383"/>
          </a:xfrm>
          <a:prstGeom prst="straightConnector1">
            <a:avLst/>
          </a:prstGeom>
          <a:ln>
            <a:solidFill>
              <a:schemeClr val="accent5"/>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4" idx="2"/>
            <a:endCxn id="68" idx="0"/>
          </p:cNvCxnSpPr>
          <p:nvPr/>
        </p:nvCxnSpPr>
        <p:spPr>
          <a:xfrm flipH="1">
            <a:off x="2209501" y="1237129"/>
            <a:ext cx="697753" cy="730624"/>
          </a:xfrm>
          <a:prstGeom prst="straightConnector1">
            <a:avLst/>
          </a:prstGeom>
          <a:ln>
            <a:solidFill>
              <a:schemeClr val="accent5"/>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 idx="2"/>
            <a:endCxn id="69" idx="0"/>
          </p:cNvCxnSpPr>
          <p:nvPr/>
        </p:nvCxnSpPr>
        <p:spPr>
          <a:xfrm>
            <a:off x="2907254" y="1237129"/>
            <a:ext cx="702235" cy="730624"/>
          </a:xfrm>
          <a:prstGeom prst="straightConnector1">
            <a:avLst/>
          </a:prstGeom>
          <a:ln>
            <a:solidFill>
              <a:schemeClr val="accent5"/>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70" idx="0"/>
          </p:cNvCxnSpPr>
          <p:nvPr/>
        </p:nvCxnSpPr>
        <p:spPr>
          <a:xfrm>
            <a:off x="3267635" y="1223682"/>
            <a:ext cx="1741843" cy="744071"/>
          </a:xfrm>
          <a:prstGeom prst="straightConnector1">
            <a:avLst/>
          </a:prstGeom>
          <a:ln>
            <a:solidFill>
              <a:schemeClr val="accent5"/>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p:cNvSpPr txBox="1"/>
              <p:nvPr/>
            </p:nvSpPr>
            <p:spPr>
              <a:xfrm>
                <a:off x="1223683" y="1223681"/>
                <a:ext cx="45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d</m:t>
                          </m:r>
                        </m:e>
                        <m:sub>
                          <m:r>
                            <m:rPr>
                              <m:sty m:val="p"/>
                            </m:rPr>
                            <a:rPr lang="en-US" b="0" i="0" smtClean="0">
                              <a:latin typeface="Cambria Math" panose="02040503050406030204" pitchFamily="18" charset="0"/>
                            </a:rPr>
                            <m:t>AB</m:t>
                          </m:r>
                        </m:sub>
                      </m:sSub>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1223683" y="1223681"/>
                <a:ext cx="457200" cy="369332"/>
              </a:xfrm>
              <a:prstGeom prst="rect">
                <a:avLst/>
              </a:prstGeom>
              <a:blipFill>
                <a:blip r:embed="rId2"/>
                <a:stretch>
                  <a:fillRect r="-13333"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p:cNvSpPr txBox="1"/>
              <p:nvPr/>
            </p:nvSpPr>
            <p:spPr>
              <a:xfrm>
                <a:off x="1954306" y="1429869"/>
                <a:ext cx="45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d</m:t>
                          </m:r>
                        </m:e>
                        <m:sub>
                          <m:r>
                            <m:rPr>
                              <m:sty m:val="p"/>
                            </m:rPr>
                            <a:rPr lang="en-US" b="0" i="0" smtClean="0">
                              <a:latin typeface="Cambria Math" panose="02040503050406030204" pitchFamily="18" charset="0"/>
                            </a:rPr>
                            <m:t>AC</m:t>
                          </m:r>
                        </m:sub>
                      </m:sSub>
                    </m:oMath>
                  </m:oMathPara>
                </a14:m>
                <a:endParaRPr lang="en-US" dirty="0"/>
              </a:p>
            </p:txBody>
          </p:sp>
        </mc:Choice>
        <mc:Fallback xmlns="">
          <p:sp>
            <p:nvSpPr>
              <p:cNvPr id="76" name="TextBox 75"/>
              <p:cNvSpPr txBox="1">
                <a:spLocks noRot="1" noChangeAspect="1" noMove="1" noResize="1" noEditPoints="1" noAdjustHandles="1" noChangeArrowheads="1" noChangeShapeType="1" noTextEdit="1"/>
              </p:cNvSpPr>
              <p:nvPr/>
            </p:nvSpPr>
            <p:spPr>
              <a:xfrm>
                <a:off x="1954306" y="1429869"/>
                <a:ext cx="457200" cy="369332"/>
              </a:xfrm>
              <a:prstGeom prst="rect">
                <a:avLst/>
              </a:prstGeom>
              <a:blipFill>
                <a:blip r:embed="rId3"/>
                <a:stretch>
                  <a:fillRect r="-10667"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p:cNvSpPr txBox="1"/>
              <p:nvPr/>
            </p:nvSpPr>
            <p:spPr>
              <a:xfrm>
                <a:off x="3272118" y="1429869"/>
                <a:ext cx="45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d</m:t>
                          </m:r>
                        </m:e>
                        <m:sub>
                          <m:r>
                            <m:rPr>
                              <m:sty m:val="p"/>
                            </m:rPr>
                            <a:rPr lang="en-US" b="0" i="0" smtClean="0">
                              <a:latin typeface="Cambria Math" panose="02040503050406030204" pitchFamily="18" charset="0"/>
                            </a:rPr>
                            <m:t>AD</m:t>
                          </m:r>
                        </m:sub>
                      </m:sSub>
                    </m:oMath>
                  </m:oMathPara>
                </a14:m>
                <a:endParaRPr lang="en-US" dirty="0"/>
              </a:p>
            </p:txBody>
          </p:sp>
        </mc:Choice>
        <mc:Fallback xmlns="">
          <p:sp>
            <p:nvSpPr>
              <p:cNvPr id="77" name="TextBox 76"/>
              <p:cNvSpPr txBox="1">
                <a:spLocks noRot="1" noChangeAspect="1" noMove="1" noResize="1" noEditPoints="1" noAdjustHandles="1" noChangeArrowheads="1" noChangeShapeType="1" noTextEdit="1"/>
              </p:cNvSpPr>
              <p:nvPr/>
            </p:nvSpPr>
            <p:spPr>
              <a:xfrm>
                <a:off x="3272118" y="1429869"/>
                <a:ext cx="457200" cy="369332"/>
              </a:xfrm>
              <a:prstGeom prst="rect">
                <a:avLst/>
              </a:prstGeom>
              <a:blipFill>
                <a:blip r:embed="rId4"/>
                <a:stretch>
                  <a:fillRect r="-14667"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p:cNvSpPr txBox="1"/>
              <p:nvPr/>
            </p:nvSpPr>
            <p:spPr>
              <a:xfrm>
                <a:off x="3917578" y="1223681"/>
                <a:ext cx="45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d</m:t>
                          </m:r>
                        </m:e>
                        <m:sub>
                          <m:r>
                            <m:rPr>
                              <m:sty m:val="p"/>
                            </m:rPr>
                            <a:rPr lang="en-US" b="0" i="0" smtClean="0">
                              <a:latin typeface="Cambria Math" panose="02040503050406030204" pitchFamily="18" charset="0"/>
                            </a:rPr>
                            <m:t>AE</m:t>
                          </m:r>
                        </m:sub>
                      </m:sSub>
                    </m:oMath>
                  </m:oMathPara>
                </a14:m>
                <a:endParaRPr lang="en-US" dirty="0"/>
              </a:p>
            </p:txBody>
          </p:sp>
        </mc:Choice>
        <mc:Fallback xmlns="">
          <p:sp>
            <p:nvSpPr>
              <p:cNvPr id="78" name="TextBox 77"/>
              <p:cNvSpPr txBox="1">
                <a:spLocks noRot="1" noChangeAspect="1" noMove="1" noResize="1" noEditPoints="1" noAdjustHandles="1" noChangeArrowheads="1" noChangeShapeType="1" noTextEdit="1"/>
              </p:cNvSpPr>
              <p:nvPr/>
            </p:nvSpPr>
            <p:spPr>
              <a:xfrm>
                <a:off x="3917578" y="1223681"/>
                <a:ext cx="457200" cy="369332"/>
              </a:xfrm>
              <a:prstGeom prst="rect">
                <a:avLst/>
              </a:prstGeom>
              <a:blipFill>
                <a:blip r:embed="rId5"/>
                <a:stretch>
                  <a:fillRect r="-10667" b="-1667"/>
                </a:stretch>
              </a:blipFill>
            </p:spPr>
            <p:txBody>
              <a:bodyPr/>
              <a:lstStyle/>
              <a:p>
                <a:r>
                  <a:rPr lang="en-US">
                    <a:noFill/>
                  </a:rPr>
                  <a:t> </a:t>
                </a:r>
              </a:p>
            </p:txBody>
          </p:sp>
        </mc:Fallback>
      </mc:AlternateContent>
      <p:cxnSp>
        <p:nvCxnSpPr>
          <p:cNvPr id="18" name="Straight Connector 17"/>
          <p:cNvCxnSpPr/>
          <p:nvPr/>
        </p:nvCxnSpPr>
        <p:spPr>
          <a:xfrm>
            <a:off x="11586752" y="820270"/>
            <a:ext cx="0" cy="3291840"/>
          </a:xfrm>
          <a:prstGeom prst="line">
            <a:avLst/>
          </a:prstGeom>
          <a:ln w="889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028586" y="1627094"/>
            <a:ext cx="5029200" cy="0"/>
          </a:xfrm>
          <a:prstGeom prst="line">
            <a:avLst/>
          </a:prstGeom>
          <a:ln w="88900">
            <a:solidFill>
              <a:srgbClr val="00B0F0"/>
            </a:solidFill>
          </a:ln>
        </p:spPr>
        <p:style>
          <a:lnRef idx="1">
            <a:schemeClr val="accent1"/>
          </a:lnRef>
          <a:fillRef idx="0">
            <a:schemeClr val="accent1"/>
          </a:fillRef>
          <a:effectRef idx="0">
            <a:schemeClr val="accent1"/>
          </a:effectRef>
          <a:fontRef idx="minor">
            <a:schemeClr val="tx1"/>
          </a:fontRef>
        </p:style>
      </p:cxnSp>
      <p:graphicFrame>
        <p:nvGraphicFramePr>
          <p:cNvPr id="79" name="Table 78"/>
          <p:cNvGraphicFramePr>
            <a:graphicFrameLocks noGrp="1"/>
          </p:cNvGraphicFramePr>
          <p:nvPr>
            <p:extLst/>
          </p:nvPr>
        </p:nvGraphicFramePr>
        <p:xfrm>
          <a:off x="866628" y="4319455"/>
          <a:ext cx="3230884" cy="2063932"/>
        </p:xfrm>
        <a:graphic>
          <a:graphicData uri="http://schemas.openxmlformats.org/drawingml/2006/table">
            <a:tbl>
              <a:tblPr firstRow="1" bandRow="1">
                <a:tableStyleId>{5C22544A-7EE6-4342-B048-85BDC9FD1C3A}</a:tableStyleId>
              </a:tblPr>
              <a:tblGrid>
                <a:gridCol w="807721">
                  <a:extLst>
                    <a:ext uri="{9D8B030D-6E8A-4147-A177-3AD203B41FA5}">
                      <a16:colId xmlns:a16="http://schemas.microsoft.com/office/drawing/2014/main" val="1099107876"/>
                    </a:ext>
                  </a:extLst>
                </a:gridCol>
                <a:gridCol w="807721">
                  <a:extLst>
                    <a:ext uri="{9D8B030D-6E8A-4147-A177-3AD203B41FA5}">
                      <a16:colId xmlns:a16="http://schemas.microsoft.com/office/drawing/2014/main" val="3311821646"/>
                    </a:ext>
                  </a:extLst>
                </a:gridCol>
                <a:gridCol w="807721">
                  <a:extLst>
                    <a:ext uri="{9D8B030D-6E8A-4147-A177-3AD203B41FA5}">
                      <a16:colId xmlns:a16="http://schemas.microsoft.com/office/drawing/2014/main" val="3126633176"/>
                    </a:ext>
                  </a:extLst>
                </a:gridCol>
                <a:gridCol w="807721">
                  <a:extLst>
                    <a:ext uri="{9D8B030D-6E8A-4147-A177-3AD203B41FA5}">
                      <a16:colId xmlns:a16="http://schemas.microsoft.com/office/drawing/2014/main" val="3650485207"/>
                    </a:ext>
                  </a:extLst>
                </a:gridCol>
              </a:tblGrid>
              <a:tr h="515983">
                <a:tc>
                  <a:txBody>
                    <a:bodyPr/>
                    <a:lstStyle/>
                    <a:p>
                      <a:endParaRPr lang="en-US" dirty="0"/>
                    </a:p>
                  </a:txBody>
                  <a:tcPr>
                    <a:solidFill>
                      <a:schemeClr val="accent1">
                        <a:lumMod val="60000"/>
                        <a:lumOff val="40000"/>
                      </a:schemeClr>
                    </a:solidFill>
                  </a:tcPr>
                </a:tc>
                <a:tc>
                  <a:txBody>
                    <a:bodyPr/>
                    <a:lstStyle/>
                    <a:p>
                      <a:pPr algn="ctr"/>
                      <a:r>
                        <a:rPr lang="en-US" sz="2400" b="1" i="0" dirty="0" smtClean="0">
                          <a:solidFill>
                            <a:schemeClr val="tx1"/>
                          </a:solidFill>
                        </a:rPr>
                        <a:t>A</a:t>
                      </a:r>
                      <a:endParaRPr lang="en-US" sz="2400" b="1" i="0" dirty="0">
                        <a:solidFill>
                          <a:schemeClr val="tx1"/>
                        </a:solidFill>
                      </a:endParaRPr>
                    </a:p>
                  </a:txBody>
                  <a:tcPr>
                    <a:solidFill>
                      <a:schemeClr val="accent1">
                        <a:lumMod val="60000"/>
                        <a:lumOff val="40000"/>
                      </a:schemeClr>
                    </a:solidFill>
                  </a:tcPr>
                </a:tc>
                <a:tc>
                  <a:txBody>
                    <a:bodyPr/>
                    <a:lstStyle/>
                    <a:p>
                      <a:pPr algn="ctr"/>
                      <a:r>
                        <a:rPr lang="en-US" sz="2400" b="1" i="0" dirty="0" smtClean="0">
                          <a:solidFill>
                            <a:schemeClr val="tx1"/>
                          </a:solidFill>
                        </a:rPr>
                        <a:t>B</a:t>
                      </a:r>
                      <a:endParaRPr lang="en-US" sz="2400" b="1" i="0" dirty="0">
                        <a:solidFill>
                          <a:schemeClr val="tx1"/>
                        </a:solidFill>
                      </a:endParaRPr>
                    </a:p>
                  </a:txBody>
                  <a:tcPr>
                    <a:solidFill>
                      <a:schemeClr val="accent1">
                        <a:lumMod val="60000"/>
                        <a:lumOff val="40000"/>
                      </a:schemeClr>
                    </a:solidFill>
                  </a:tcPr>
                </a:tc>
                <a:tc>
                  <a:txBody>
                    <a:bodyPr/>
                    <a:lstStyle/>
                    <a:p>
                      <a:pPr algn="ctr"/>
                      <a:r>
                        <a:rPr lang="en-US" sz="2400" b="1" i="0" dirty="0" smtClean="0">
                          <a:solidFill>
                            <a:schemeClr val="tx1"/>
                          </a:solidFill>
                        </a:rPr>
                        <a:t>D</a:t>
                      </a:r>
                      <a:endParaRPr lang="en-US" sz="2400" b="1" i="0" dirty="0">
                        <a:solidFill>
                          <a:schemeClr val="tx1"/>
                        </a:solidFill>
                      </a:endParaRPr>
                    </a:p>
                  </a:txBody>
                  <a:tcPr>
                    <a:solidFill>
                      <a:schemeClr val="accent1">
                        <a:lumMod val="60000"/>
                        <a:lumOff val="40000"/>
                      </a:schemeClr>
                    </a:solidFill>
                  </a:tcPr>
                </a:tc>
                <a:extLst>
                  <a:ext uri="{0D108BD9-81ED-4DB2-BD59-A6C34878D82A}">
                    <a16:rowId xmlns:a16="http://schemas.microsoft.com/office/drawing/2014/main" val="2820988702"/>
                  </a:ext>
                </a:extLst>
              </a:tr>
              <a:tr h="515983">
                <a:tc>
                  <a:txBody>
                    <a:bodyPr/>
                    <a:lstStyle/>
                    <a:p>
                      <a:pPr algn="ctr"/>
                      <a:r>
                        <a:rPr lang="en-US" sz="2400" b="1" dirty="0" smtClean="0">
                          <a:solidFill>
                            <a:schemeClr val="tx1"/>
                          </a:solidFill>
                        </a:rPr>
                        <a:t>C</a:t>
                      </a:r>
                      <a:endParaRPr lang="en-US" sz="2400" b="1" dirty="0">
                        <a:solidFill>
                          <a:schemeClr val="tx1"/>
                        </a:solidFill>
                      </a:endParaRPr>
                    </a:p>
                  </a:txBody>
                  <a:tcPr>
                    <a:solidFill>
                      <a:schemeClr val="accent1">
                        <a:lumMod val="60000"/>
                        <a:lumOff val="40000"/>
                      </a:schemeClr>
                    </a:solidFill>
                  </a:tcPr>
                </a:tc>
                <a:tc>
                  <a:txBody>
                    <a:bodyPr/>
                    <a:lstStyle/>
                    <a:p>
                      <a:pPr algn="ctr"/>
                      <a:r>
                        <a:rPr lang="en-US" sz="2400" b="1" dirty="0" smtClean="0">
                          <a:solidFill>
                            <a:srgbClr val="AD1457"/>
                          </a:solidFill>
                        </a:rPr>
                        <a:t>8</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8</a:t>
                      </a:r>
                      <a:endParaRPr lang="en-US" sz="2400" b="1" dirty="0">
                        <a:solidFill>
                          <a:srgbClr val="AD1457"/>
                        </a:solidFill>
                      </a:endParaRPr>
                    </a:p>
                  </a:txBody>
                  <a:tcPr anchor="ctr">
                    <a:solidFill>
                      <a:schemeClr val="accent6">
                        <a:lumMod val="20000"/>
                        <a:lumOff val="80000"/>
                      </a:schemeClr>
                    </a:solidFill>
                  </a:tcPr>
                </a:tc>
                <a:extLst>
                  <a:ext uri="{0D108BD9-81ED-4DB2-BD59-A6C34878D82A}">
                    <a16:rowId xmlns:a16="http://schemas.microsoft.com/office/drawing/2014/main" val="3262610763"/>
                  </a:ext>
                </a:extLst>
              </a:tr>
              <a:tr h="515983">
                <a:tc>
                  <a:txBody>
                    <a:bodyPr/>
                    <a:lstStyle/>
                    <a:p>
                      <a:pPr algn="ctr"/>
                      <a:r>
                        <a:rPr lang="en-US" sz="2400" b="1" dirty="0" smtClean="0">
                          <a:solidFill>
                            <a:schemeClr val="tx1"/>
                          </a:solidFill>
                        </a:rPr>
                        <a:t>D</a:t>
                      </a:r>
                      <a:endParaRPr lang="en-US" sz="2400" b="1" dirty="0">
                        <a:solidFill>
                          <a:schemeClr val="tx1"/>
                        </a:solidFill>
                      </a:endParaRPr>
                    </a:p>
                  </a:txBody>
                  <a:tcPr>
                    <a:solidFill>
                      <a:schemeClr val="accent1">
                        <a:lumMod val="60000"/>
                        <a:lumOff val="40000"/>
                      </a:schemeClr>
                    </a:solidFill>
                  </a:tcPr>
                </a:tc>
                <a:tc>
                  <a:txBody>
                    <a:bodyPr/>
                    <a:lstStyle/>
                    <a:p>
                      <a:pPr algn="ctr"/>
                      <a:r>
                        <a:rPr lang="en-US" sz="2400" b="1" dirty="0" smtClean="0">
                          <a:solidFill>
                            <a:srgbClr val="AD1457"/>
                          </a:solidFill>
                        </a:rPr>
                        <a:t>9</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5</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a:t>
                      </a:r>
                      <a:endParaRPr lang="en-US" sz="2400" b="1" dirty="0">
                        <a:solidFill>
                          <a:srgbClr val="AD1457"/>
                        </a:solidFill>
                      </a:endParaRPr>
                    </a:p>
                  </a:txBody>
                  <a:tcPr anchor="ctr">
                    <a:solidFill>
                      <a:schemeClr val="accent6">
                        <a:lumMod val="20000"/>
                        <a:lumOff val="80000"/>
                      </a:schemeClr>
                    </a:solidFill>
                  </a:tcPr>
                </a:tc>
                <a:extLst>
                  <a:ext uri="{0D108BD9-81ED-4DB2-BD59-A6C34878D82A}">
                    <a16:rowId xmlns:a16="http://schemas.microsoft.com/office/drawing/2014/main" val="3402551162"/>
                  </a:ext>
                </a:extLst>
              </a:tr>
              <a:tr h="515983">
                <a:tc>
                  <a:txBody>
                    <a:bodyPr/>
                    <a:lstStyle/>
                    <a:p>
                      <a:pPr algn="ctr"/>
                      <a:r>
                        <a:rPr lang="en-US" sz="2400" b="1" dirty="0" smtClean="0">
                          <a:solidFill>
                            <a:schemeClr val="tx1"/>
                          </a:solidFill>
                        </a:rPr>
                        <a:t>E</a:t>
                      </a:r>
                      <a:endParaRPr lang="en-US" sz="2400" b="1" dirty="0">
                        <a:solidFill>
                          <a:schemeClr val="tx1"/>
                        </a:solidFill>
                      </a:endParaRPr>
                    </a:p>
                  </a:txBody>
                  <a:tcPr>
                    <a:solidFill>
                      <a:schemeClr val="accent1">
                        <a:lumMod val="60000"/>
                        <a:lumOff val="40000"/>
                      </a:schemeClr>
                    </a:solidFill>
                  </a:tcPr>
                </a:tc>
                <a:tc>
                  <a:txBody>
                    <a:bodyPr/>
                    <a:lstStyle/>
                    <a:p>
                      <a:pPr algn="ctr"/>
                      <a:r>
                        <a:rPr lang="en-US" sz="2400" b="1" dirty="0" smtClean="0">
                          <a:solidFill>
                            <a:srgbClr val="AD1457"/>
                          </a:solidFill>
                        </a:rPr>
                        <a:t>7</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6</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6</a:t>
                      </a:r>
                      <a:endParaRPr lang="en-US" sz="2400" b="1" dirty="0">
                        <a:solidFill>
                          <a:srgbClr val="AD1457"/>
                        </a:solidFill>
                      </a:endParaRPr>
                    </a:p>
                  </a:txBody>
                  <a:tcPr anchor="ctr">
                    <a:solidFill>
                      <a:schemeClr val="accent6">
                        <a:lumMod val="20000"/>
                        <a:lumOff val="80000"/>
                      </a:schemeClr>
                    </a:solidFill>
                  </a:tcPr>
                </a:tc>
                <a:extLst>
                  <a:ext uri="{0D108BD9-81ED-4DB2-BD59-A6C34878D82A}">
                    <a16:rowId xmlns:a16="http://schemas.microsoft.com/office/drawing/2014/main" val="3205065349"/>
                  </a:ext>
                </a:extLst>
              </a:tr>
            </a:tbl>
          </a:graphicData>
        </a:graphic>
      </p:graphicFrame>
      <p:sp>
        <p:nvSpPr>
          <p:cNvPr id="80" name="Oval 79"/>
          <p:cNvSpPr/>
          <p:nvPr/>
        </p:nvSpPr>
        <p:spPr>
          <a:xfrm>
            <a:off x="3506593" y="5949370"/>
            <a:ext cx="365760" cy="365760"/>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3512356" y="4906253"/>
            <a:ext cx="365760" cy="365760"/>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2686719" y="5404180"/>
            <a:ext cx="365760" cy="365760"/>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Rectangle 20"/>
              <p:cNvSpPr/>
              <p:nvPr/>
            </p:nvSpPr>
            <p:spPr>
              <a:xfrm>
                <a:off x="6037729" y="4441372"/>
                <a:ext cx="5901724" cy="64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For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𝑑</m:t>
                        </m:r>
                      </m:e>
                      <m:sub>
                        <m:r>
                          <a:rPr lang="en-US" sz="2400" b="0" i="1" dirty="0" smtClean="0">
                            <a:latin typeface="Cambria Math" panose="02040503050406030204" pitchFamily="18" charset="0"/>
                          </a:rPr>
                          <m:t>𝐴𝐸</m:t>
                        </m:r>
                      </m:sub>
                    </m:sSub>
                  </m:oMath>
                </a14:m>
                <a:r>
                  <a:rPr lang="en-US" sz="2400" dirty="0" smtClean="0"/>
                  <a:t> and </a:t>
                </a:r>
                <a14:m>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𝑑</m:t>
                        </m:r>
                      </m:e>
                      <m:sub>
                        <m:r>
                          <a:rPr lang="en-US" sz="2400" b="0" i="1" dirty="0" smtClean="0">
                            <a:latin typeface="Cambria Math" panose="02040503050406030204" pitchFamily="18" charset="0"/>
                          </a:rPr>
                          <m:t>𝐵𝐶</m:t>
                        </m:r>
                      </m:sub>
                    </m:sSub>
                    <m:r>
                      <a:rPr lang="en-US" sz="2400" i="1" dirty="0" smtClean="0">
                        <a:latin typeface="Cambria Math" panose="02040503050406030204" pitchFamily="18" charset="0"/>
                      </a:rPr>
                      <m:t>=</m:t>
                    </m:r>
                    <m:r>
                      <a:rPr lang="en-US" sz="2400" b="0" i="1" dirty="0" smtClean="0">
                        <a:latin typeface="Cambria Math" panose="02040503050406030204" pitchFamily="18" charset="0"/>
                      </a:rPr>
                      <m:t>7</m:t>
                    </m:r>
                    <m:r>
                      <a:rPr lang="en-US" sz="2400" i="1" dirty="0" smtClean="0">
                        <a:latin typeface="Cambria Math" panose="02040503050406030204" pitchFamily="18" charset="0"/>
                      </a:rPr>
                      <m:t>+</m:t>
                    </m:r>
                    <m:r>
                      <a:rPr lang="en-US" sz="2400" b="0" i="1" dirty="0" smtClean="0">
                        <a:latin typeface="Cambria Math" panose="02040503050406030204" pitchFamily="18" charset="0"/>
                      </a:rPr>
                      <m:t>10</m:t>
                    </m:r>
                    <m:r>
                      <a:rPr lang="en-US" sz="2400" i="1" dirty="0" smtClean="0">
                        <a:latin typeface="Cambria Math" panose="02040503050406030204" pitchFamily="18" charset="0"/>
                      </a:rPr>
                      <m:t>+8+</m:t>
                    </m:r>
                    <m:r>
                      <a:rPr lang="en-US" sz="2400" b="0" i="1" dirty="0" smtClean="0">
                        <a:latin typeface="Cambria Math" panose="02040503050406030204" pitchFamily="18" charset="0"/>
                      </a:rPr>
                      <m:t>5</m:t>
                    </m:r>
                    <m:r>
                      <a:rPr lang="en-US" sz="2400" i="1" dirty="0" smtClean="0">
                        <a:latin typeface="Cambria Math" panose="02040503050406030204" pitchFamily="18" charset="0"/>
                      </a:rPr>
                      <m:t>+</m:t>
                    </m:r>
                    <m:r>
                      <a:rPr lang="en-US" sz="2400" b="0" i="1" dirty="0" smtClean="0">
                        <a:latin typeface="Cambria Math" panose="02040503050406030204" pitchFamily="18" charset="0"/>
                      </a:rPr>
                      <m:t>6=36</m:t>
                    </m:r>
                  </m:oMath>
                </a14:m>
                <a:endParaRPr lang="en-US" sz="2400" dirty="0"/>
              </a:p>
            </p:txBody>
          </p:sp>
        </mc:Choice>
        <mc:Fallback xmlns="">
          <p:sp>
            <p:nvSpPr>
              <p:cNvPr id="21" name="Rectangle 20"/>
              <p:cNvSpPr>
                <a:spLocks noRot="1" noChangeAspect="1" noMove="1" noResize="1" noEditPoints="1" noAdjustHandles="1" noChangeArrowheads="1" noChangeShapeType="1" noTextEdit="1"/>
              </p:cNvSpPr>
              <p:nvPr/>
            </p:nvSpPr>
            <p:spPr>
              <a:xfrm>
                <a:off x="6037729" y="4441372"/>
                <a:ext cx="5901724" cy="640080"/>
              </a:xfrm>
              <a:prstGeom prst="rect">
                <a:avLst/>
              </a:prstGeom>
              <a:blipFill>
                <a:blip r:embed="rId6"/>
                <a:stretch>
                  <a:fillRect l="-412" b="-7477"/>
                </a:stretch>
              </a:blipFill>
            </p:spPr>
            <p:txBody>
              <a:bodyPr/>
              <a:lstStyle/>
              <a:p>
                <a:r>
                  <a:rPr lang="en-US">
                    <a:noFill/>
                  </a:rPr>
                  <a:t> </a:t>
                </a:r>
              </a:p>
            </p:txBody>
          </p:sp>
        </mc:Fallback>
      </mc:AlternateContent>
      <p:sp>
        <p:nvSpPr>
          <p:cNvPr id="84" name="Rounded Rectangular Callout 83"/>
          <p:cNvSpPr/>
          <p:nvPr/>
        </p:nvSpPr>
        <p:spPr>
          <a:xfrm>
            <a:off x="8254957" y="5274438"/>
            <a:ext cx="1290918" cy="570422"/>
          </a:xfrm>
          <a:prstGeom prst="wedgeRoundRectCallout">
            <a:avLst>
              <a:gd name="adj1" fmla="val -18855"/>
              <a:gd name="adj2" fmla="val -108780"/>
              <a:gd name="adj3" fmla="val 16667"/>
            </a:avLst>
          </a:prstGeom>
          <a:solidFill>
            <a:schemeClr val="accent1">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Distance from A to E</a:t>
            </a:r>
            <a:endParaRPr lang="en-IN" dirty="0">
              <a:solidFill>
                <a:schemeClr val="tx1"/>
              </a:solidFill>
            </a:endParaRPr>
          </a:p>
        </p:txBody>
      </p:sp>
      <p:sp>
        <p:nvSpPr>
          <p:cNvPr id="29" name="Rectangle 28"/>
          <p:cNvSpPr/>
          <p:nvPr/>
        </p:nvSpPr>
        <p:spPr>
          <a:xfrm>
            <a:off x="4689438" y="2013473"/>
            <a:ext cx="640080" cy="365760"/>
          </a:xfrm>
          <a:prstGeom prst="rect">
            <a:avLst/>
          </a:prstGeom>
          <a:noFill/>
          <a:ln w="28575">
            <a:solidFill>
              <a:srgbClr val="00B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7028586" y="2184444"/>
            <a:ext cx="5029200" cy="0"/>
          </a:xfrm>
          <a:prstGeom prst="line">
            <a:avLst/>
          </a:prstGeom>
          <a:ln w="889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9970273" y="820270"/>
            <a:ext cx="0" cy="3291840"/>
          </a:xfrm>
          <a:prstGeom prst="line">
            <a:avLst/>
          </a:prstGeom>
          <a:ln w="88900">
            <a:solidFill>
              <a:srgbClr val="00B0F0"/>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2856031" y="3149878"/>
            <a:ext cx="731520" cy="457200"/>
          </a:xfrm>
          <a:prstGeom prst="rect">
            <a:avLst/>
          </a:prstGeom>
          <a:noFill/>
          <a:ln w="28575">
            <a:solidFill>
              <a:srgbClr val="00B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AD1457"/>
              </a:solidFill>
            </a:endParaRPr>
          </a:p>
        </p:txBody>
      </p:sp>
      <p:sp>
        <p:nvSpPr>
          <p:cNvPr id="33" name="Rectangle 32"/>
          <p:cNvSpPr/>
          <p:nvPr/>
        </p:nvSpPr>
        <p:spPr>
          <a:xfrm>
            <a:off x="3929444" y="3152119"/>
            <a:ext cx="731520" cy="457200"/>
          </a:xfrm>
          <a:prstGeom prst="rect">
            <a:avLst/>
          </a:prstGeom>
          <a:noFill/>
          <a:ln w="28575">
            <a:solidFill>
              <a:srgbClr val="00B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AD1457"/>
              </a:solidFill>
            </a:endParaRPr>
          </a:p>
        </p:txBody>
      </p:sp>
      <p:sp>
        <p:nvSpPr>
          <p:cNvPr id="34" name="Rectangle 33"/>
          <p:cNvSpPr/>
          <p:nvPr/>
        </p:nvSpPr>
        <p:spPr>
          <a:xfrm>
            <a:off x="5329432" y="3152119"/>
            <a:ext cx="731520" cy="457200"/>
          </a:xfrm>
          <a:prstGeom prst="rect">
            <a:avLst/>
          </a:prstGeom>
          <a:noFill/>
          <a:ln w="28575">
            <a:solidFill>
              <a:srgbClr val="00B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AD1457"/>
              </a:solidFill>
            </a:endParaRPr>
          </a:p>
        </p:txBody>
      </p:sp>
      <p:cxnSp>
        <p:nvCxnSpPr>
          <p:cNvPr id="35" name="Straight Arrow Connector 34"/>
          <p:cNvCxnSpPr>
            <a:endCxn id="32" idx="0"/>
          </p:cNvCxnSpPr>
          <p:nvPr/>
        </p:nvCxnSpPr>
        <p:spPr>
          <a:xfrm flipH="1">
            <a:off x="3221791" y="2416629"/>
            <a:ext cx="1428586" cy="733249"/>
          </a:xfrm>
          <a:prstGeom prst="straightConnector1">
            <a:avLst/>
          </a:prstGeom>
          <a:ln>
            <a:solidFill>
              <a:schemeClr val="accent5"/>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endCxn id="33" idx="0"/>
          </p:cNvCxnSpPr>
          <p:nvPr/>
        </p:nvCxnSpPr>
        <p:spPr>
          <a:xfrm flipH="1">
            <a:off x="4295204" y="2421495"/>
            <a:ext cx="697753" cy="730624"/>
          </a:xfrm>
          <a:prstGeom prst="straightConnector1">
            <a:avLst/>
          </a:prstGeom>
          <a:ln>
            <a:solidFill>
              <a:schemeClr val="accent5"/>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34" idx="0"/>
          </p:cNvCxnSpPr>
          <p:nvPr/>
        </p:nvCxnSpPr>
        <p:spPr>
          <a:xfrm>
            <a:off x="4992957" y="2421495"/>
            <a:ext cx="702235" cy="730624"/>
          </a:xfrm>
          <a:prstGeom prst="straightConnector1">
            <a:avLst/>
          </a:prstGeom>
          <a:ln>
            <a:solidFill>
              <a:schemeClr val="accent5"/>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p:cNvSpPr txBox="1"/>
              <p:nvPr/>
            </p:nvSpPr>
            <p:spPr>
              <a:xfrm>
                <a:off x="3257131" y="2577866"/>
                <a:ext cx="45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d</m:t>
                          </m:r>
                        </m:e>
                        <m:sub>
                          <m:r>
                            <m:rPr>
                              <m:sty m:val="p"/>
                            </m:rPr>
                            <a:rPr lang="en-US" b="0" i="0" smtClean="0">
                              <a:latin typeface="Cambria Math" panose="02040503050406030204" pitchFamily="18" charset="0"/>
                            </a:rPr>
                            <m:t>BA</m:t>
                          </m:r>
                        </m:sub>
                      </m:sSub>
                    </m:oMath>
                  </m:oMathPara>
                </a14:m>
                <a:endParaRPr lang="en-US" dirty="0"/>
              </a:p>
            </p:txBody>
          </p:sp>
        </mc:Choice>
        <mc:Fallback xmlns="">
          <p:sp>
            <p:nvSpPr>
              <p:cNvPr id="38" name="TextBox 37"/>
              <p:cNvSpPr txBox="1">
                <a:spLocks noRot="1" noChangeAspect="1" noMove="1" noResize="1" noEditPoints="1" noAdjustHandles="1" noChangeArrowheads="1" noChangeShapeType="1" noTextEdit="1"/>
              </p:cNvSpPr>
              <p:nvPr/>
            </p:nvSpPr>
            <p:spPr>
              <a:xfrm>
                <a:off x="3257131" y="2577866"/>
                <a:ext cx="457200" cy="369332"/>
              </a:xfrm>
              <a:prstGeom prst="rect">
                <a:avLst/>
              </a:prstGeom>
              <a:blipFill>
                <a:blip r:embed="rId7"/>
                <a:stretch>
                  <a:fillRect r="-13333"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4588650" y="2679549"/>
                <a:ext cx="45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d</m:t>
                          </m:r>
                        </m:e>
                        <m:sub>
                          <m:r>
                            <m:rPr>
                              <m:sty m:val="p"/>
                            </m:rPr>
                            <a:rPr lang="en-US" b="0" i="0" smtClean="0">
                              <a:latin typeface="Cambria Math" panose="02040503050406030204" pitchFamily="18" charset="0"/>
                            </a:rPr>
                            <m:t>BC</m:t>
                          </m:r>
                        </m:sub>
                      </m:sSub>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4588650" y="2679549"/>
                <a:ext cx="457200" cy="369332"/>
              </a:xfrm>
              <a:prstGeom prst="rect">
                <a:avLst/>
              </a:prstGeom>
              <a:blipFill>
                <a:blip r:embed="rId8"/>
                <a:stretch>
                  <a:fillRect r="-10667"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5357821" y="2614235"/>
                <a:ext cx="45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d</m:t>
                          </m:r>
                        </m:e>
                        <m:sub>
                          <m:r>
                            <m:rPr>
                              <m:sty m:val="p"/>
                            </m:rPr>
                            <a:rPr lang="en-US" b="0" i="0" smtClean="0">
                              <a:latin typeface="Cambria Math" panose="02040503050406030204" pitchFamily="18" charset="0"/>
                            </a:rPr>
                            <m:t>BD</m:t>
                          </m:r>
                        </m:sub>
                      </m:sSub>
                    </m:oMath>
                  </m:oMathPara>
                </a14:m>
                <a:endParaRPr lang="en-US" dirty="0"/>
              </a:p>
            </p:txBody>
          </p:sp>
        </mc:Choice>
        <mc:Fallback xmlns="">
          <p:sp>
            <p:nvSpPr>
              <p:cNvPr id="40" name="TextBox 39"/>
              <p:cNvSpPr txBox="1">
                <a:spLocks noRot="1" noChangeAspect="1" noMove="1" noResize="1" noEditPoints="1" noAdjustHandles="1" noChangeArrowheads="1" noChangeShapeType="1" noTextEdit="1"/>
              </p:cNvSpPr>
              <p:nvPr/>
            </p:nvSpPr>
            <p:spPr>
              <a:xfrm>
                <a:off x="5357821" y="2614235"/>
                <a:ext cx="457200" cy="369332"/>
              </a:xfrm>
              <a:prstGeom prst="rect">
                <a:avLst/>
              </a:prstGeom>
              <a:blipFill>
                <a:blip r:embed="rId9"/>
                <a:stretch>
                  <a:fillRect r="-14667" b="-1667"/>
                </a:stretch>
              </a:blipFill>
            </p:spPr>
            <p:txBody>
              <a:bodyPr/>
              <a:lstStyle/>
              <a:p>
                <a:r>
                  <a:rPr lang="en-US">
                    <a:noFill/>
                  </a:rPr>
                  <a:t> </a:t>
                </a:r>
              </a:p>
            </p:txBody>
          </p:sp>
        </mc:Fallback>
      </mc:AlternateContent>
      <p:sp>
        <p:nvSpPr>
          <p:cNvPr id="44" name="Rounded Rectangular Callout 43"/>
          <p:cNvSpPr/>
          <p:nvPr/>
        </p:nvSpPr>
        <p:spPr>
          <a:xfrm>
            <a:off x="8904899" y="5265473"/>
            <a:ext cx="1290918" cy="570422"/>
          </a:xfrm>
          <a:prstGeom prst="wedgeRoundRectCallout">
            <a:avLst>
              <a:gd name="adj1" fmla="val -18855"/>
              <a:gd name="adj2" fmla="val -108780"/>
              <a:gd name="adj3" fmla="val 16667"/>
            </a:avLst>
          </a:prstGeom>
          <a:solidFill>
            <a:schemeClr val="accent1">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Distance from B to C</a:t>
            </a:r>
            <a:endParaRPr lang="en-IN" dirty="0">
              <a:solidFill>
                <a:schemeClr val="tx1"/>
              </a:solidFill>
            </a:endParaRPr>
          </a:p>
        </p:txBody>
      </p:sp>
      <p:sp>
        <p:nvSpPr>
          <p:cNvPr id="45" name="TextBox 44"/>
          <p:cNvSpPr txBox="1"/>
          <p:nvPr/>
        </p:nvSpPr>
        <p:spPr>
          <a:xfrm>
            <a:off x="4043529" y="3146616"/>
            <a:ext cx="497541" cy="461665"/>
          </a:xfrm>
          <a:prstGeom prst="rect">
            <a:avLst/>
          </a:prstGeom>
          <a:noFill/>
        </p:spPr>
        <p:txBody>
          <a:bodyPr wrap="square" rtlCol="0">
            <a:spAutoFit/>
          </a:bodyPr>
          <a:lstStyle/>
          <a:p>
            <a:r>
              <a:rPr lang="en-US" sz="2400" dirty="0" smtClean="0">
                <a:solidFill>
                  <a:srgbClr val="AD1457"/>
                </a:solidFill>
              </a:rPr>
              <a:t>36</a:t>
            </a:r>
            <a:endParaRPr lang="en-US" sz="2400" dirty="0">
              <a:solidFill>
                <a:srgbClr val="AD1457"/>
              </a:solidFill>
            </a:endParaRPr>
          </a:p>
        </p:txBody>
      </p:sp>
      <p:sp>
        <p:nvSpPr>
          <p:cNvPr id="47" name="TextBox 46"/>
          <p:cNvSpPr txBox="1"/>
          <p:nvPr/>
        </p:nvSpPr>
        <p:spPr>
          <a:xfrm>
            <a:off x="5446500" y="3137652"/>
            <a:ext cx="497541" cy="461665"/>
          </a:xfrm>
          <a:prstGeom prst="rect">
            <a:avLst/>
          </a:prstGeom>
          <a:noFill/>
        </p:spPr>
        <p:txBody>
          <a:bodyPr wrap="square" rtlCol="0">
            <a:spAutoFit/>
          </a:bodyPr>
          <a:lstStyle/>
          <a:p>
            <a:r>
              <a:rPr lang="en-US" sz="2400" dirty="0" smtClean="0">
                <a:solidFill>
                  <a:srgbClr val="AD1457"/>
                </a:solidFill>
              </a:rPr>
              <a:t>34</a:t>
            </a:r>
            <a:endParaRPr lang="en-US" sz="2400" dirty="0">
              <a:solidFill>
                <a:srgbClr val="AD1457"/>
              </a:solidFill>
            </a:endParaRPr>
          </a:p>
        </p:txBody>
      </p:sp>
      <p:sp>
        <p:nvSpPr>
          <p:cNvPr id="41" name="TextBox 40"/>
          <p:cNvSpPr txBox="1"/>
          <p:nvPr/>
        </p:nvSpPr>
        <p:spPr>
          <a:xfrm>
            <a:off x="2968019" y="3142260"/>
            <a:ext cx="497541" cy="461665"/>
          </a:xfrm>
          <a:prstGeom prst="rect">
            <a:avLst/>
          </a:prstGeom>
          <a:noFill/>
        </p:spPr>
        <p:txBody>
          <a:bodyPr wrap="square" rtlCol="0">
            <a:spAutoFit/>
          </a:bodyPr>
          <a:lstStyle/>
          <a:p>
            <a:r>
              <a:rPr lang="en-US" sz="2400" dirty="0" smtClean="0">
                <a:solidFill>
                  <a:srgbClr val="AD1457"/>
                </a:solidFill>
              </a:rPr>
              <a:t>36</a:t>
            </a:r>
            <a:endParaRPr lang="en-US" sz="2400" dirty="0">
              <a:solidFill>
                <a:srgbClr val="AD1457"/>
              </a:solidFill>
            </a:endParaRPr>
          </a:p>
        </p:txBody>
      </p:sp>
    </p:spTree>
    <p:extLst>
      <p:ext uri="{BB962C8B-B14F-4D97-AF65-F5344CB8AC3E}">
        <p14:creationId xmlns:p14="http://schemas.microsoft.com/office/powerpoint/2010/main" val="319602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heel(1)">
                                      <p:cBhvr>
                                        <p:cTn id="7" dur="10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up)">
                                      <p:cBhvr>
                                        <p:cTn id="12" dur="750"/>
                                        <p:tgtEl>
                                          <p:spTgt spid="35"/>
                                        </p:tgtEl>
                                      </p:cBhvr>
                                    </p:animEffect>
                                  </p:childTnLst>
                                </p:cTn>
                              </p:par>
                              <p:par>
                                <p:cTn id="13" presetID="22" presetClass="entr" presetSubtype="1"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up)">
                                      <p:cBhvr>
                                        <p:cTn id="15" dur="750"/>
                                        <p:tgtEl>
                                          <p:spTgt spid="37"/>
                                        </p:tgtEl>
                                      </p:cBhvr>
                                    </p:animEffect>
                                  </p:childTnLst>
                                </p:cTn>
                              </p:par>
                              <p:par>
                                <p:cTn id="16" presetID="22" presetClass="entr" presetSubtype="1" fill="hold"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wipe(up)">
                                      <p:cBhvr>
                                        <p:cTn id="18" dur="750"/>
                                        <p:tgtEl>
                                          <p:spTgt spid="36"/>
                                        </p:tgtEl>
                                      </p:cBhvr>
                                    </p:animEffect>
                                  </p:childTnLst>
                                </p:cTn>
                              </p:par>
                            </p:childTnLst>
                          </p:cTn>
                        </p:par>
                        <p:par>
                          <p:cTn id="19" fill="hold">
                            <p:stCondLst>
                              <p:cond delay="750"/>
                            </p:stCondLst>
                            <p:childTnLst>
                              <p:par>
                                <p:cTn id="20" presetID="10" presetClass="entr" presetSubtype="0" fill="hold" grpId="0" nodeType="after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childTnLst>
                          </p:cTn>
                        </p:par>
                        <p:par>
                          <p:cTn id="29" fill="hold">
                            <p:stCondLst>
                              <p:cond delay="1250"/>
                            </p:stCondLst>
                            <p:childTnLst>
                              <p:par>
                                <p:cTn id="30" presetID="10" presetClass="entr" presetSubtype="0" fill="hold" grpId="1" nodeType="after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500"/>
                                        <p:tgtEl>
                                          <p:spTgt spid="3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fade">
                                      <p:cBhvr>
                                        <p:cTn id="38" dur="500"/>
                                        <p:tgtEl>
                                          <p:spTgt spid="40"/>
                                        </p:tgtEl>
                                      </p:cBhvr>
                                    </p:animEffect>
                                  </p:childTnLst>
                                </p:cTn>
                              </p:par>
                            </p:childTnLst>
                          </p:cTn>
                        </p:par>
                      </p:childTnLst>
                    </p:cTn>
                  </p:par>
                  <p:par>
                    <p:cTn id="39" fill="hold">
                      <p:stCondLst>
                        <p:cond delay="indefinite"/>
                      </p:stCondLst>
                      <p:childTnLst>
                        <p:par>
                          <p:cTn id="40" fill="hold">
                            <p:stCondLst>
                              <p:cond delay="0"/>
                            </p:stCondLst>
                            <p:childTnLst>
                              <p:par>
                                <p:cTn id="41"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42" dur="250" autoRev="1" fill="remove"/>
                                        <p:tgtEl>
                                          <p:spTgt spid="39"/>
                                        </p:tgtEl>
                                        <p:attrNameLst>
                                          <p:attrName>style.color</p:attrName>
                                        </p:attrNameLst>
                                      </p:cBhvr>
                                      <p:to>
                                        <a:schemeClr val="bg1"/>
                                      </p:to>
                                    </p:animClr>
                                    <p:animClr clrSpc="rgb" dir="cw">
                                      <p:cBhvr>
                                        <p:cTn id="43" dur="250" autoRev="1" fill="remove"/>
                                        <p:tgtEl>
                                          <p:spTgt spid="39"/>
                                        </p:tgtEl>
                                        <p:attrNameLst>
                                          <p:attrName>fillcolor</p:attrName>
                                        </p:attrNameLst>
                                      </p:cBhvr>
                                      <p:to>
                                        <a:schemeClr val="bg1"/>
                                      </p:to>
                                    </p:animClr>
                                    <p:set>
                                      <p:cBhvr>
                                        <p:cTn id="44" dur="250" autoRev="1" fill="remove"/>
                                        <p:tgtEl>
                                          <p:spTgt spid="39"/>
                                        </p:tgtEl>
                                        <p:attrNameLst>
                                          <p:attrName>fill.type</p:attrName>
                                        </p:attrNameLst>
                                      </p:cBhvr>
                                      <p:to>
                                        <p:strVal val="solid"/>
                                      </p:to>
                                    </p:set>
                                    <p:set>
                                      <p:cBhvr>
                                        <p:cTn id="45" dur="250" autoRev="1" fill="remove"/>
                                        <p:tgtEl>
                                          <p:spTgt spid="39"/>
                                        </p:tgtEl>
                                        <p:attrNameLst>
                                          <p:attrName>fill.on</p:attrName>
                                        </p:attrNameLst>
                                      </p:cBhvr>
                                      <p:to>
                                        <p:strVal val="tru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wipe(left)">
                                      <p:cBhvr>
                                        <p:cTn id="50" dur="500"/>
                                        <p:tgtEl>
                                          <p:spTgt spid="30"/>
                                        </p:tgtEl>
                                      </p:cBhvr>
                                    </p:animEffect>
                                  </p:childTnLst>
                                </p:cTn>
                              </p:par>
                            </p:childTnLst>
                          </p:cTn>
                        </p:par>
                        <p:par>
                          <p:cTn id="51" fill="hold">
                            <p:stCondLst>
                              <p:cond delay="500"/>
                            </p:stCondLst>
                            <p:childTnLst>
                              <p:par>
                                <p:cTn id="52" presetID="22" presetClass="entr" presetSubtype="4" fill="hold" nodeType="after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wipe(down)">
                                      <p:cBhvr>
                                        <p:cTn id="54" dur="500"/>
                                        <p:tgtEl>
                                          <p:spTgt spid="31"/>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nodeType="clickEffect">
                                  <p:stCondLst>
                                    <p:cond delay="0"/>
                                  </p:stCondLst>
                                  <p:childTnLst>
                                    <p:set>
                                      <p:cBhvr>
                                        <p:cTn id="58" dur="1" fill="hold">
                                          <p:stCondLst>
                                            <p:cond delay="0"/>
                                          </p:stCondLst>
                                        </p:cTn>
                                        <p:tgtEl>
                                          <p:spTgt spid="79"/>
                                        </p:tgtEl>
                                        <p:attrNameLst>
                                          <p:attrName>style.visibility</p:attrName>
                                        </p:attrNameLst>
                                      </p:cBhvr>
                                      <p:to>
                                        <p:strVal val="visible"/>
                                      </p:to>
                                    </p:set>
                                    <p:animEffect transition="in" filter="wipe(right)">
                                      <p:cBhvr>
                                        <p:cTn id="59" dur="1000"/>
                                        <p:tgtEl>
                                          <p:spTgt spid="79"/>
                                        </p:tgtEl>
                                      </p:cBhvr>
                                    </p:animEffect>
                                  </p:childTnLst>
                                </p:cTn>
                              </p:par>
                            </p:childTnLst>
                          </p:cTn>
                        </p:par>
                      </p:childTnLst>
                    </p:cTn>
                  </p:par>
                  <p:par>
                    <p:cTn id="60" fill="hold">
                      <p:stCondLst>
                        <p:cond delay="indefinite"/>
                      </p:stCondLst>
                      <p:childTnLst>
                        <p:par>
                          <p:cTn id="61" fill="hold">
                            <p:stCondLst>
                              <p:cond delay="0"/>
                            </p:stCondLst>
                            <p:childTnLst>
                              <p:par>
                                <p:cTn id="62" presetID="21" presetClass="entr" presetSubtype="1" fill="hold" grpId="0" nodeType="clickEffect">
                                  <p:stCondLst>
                                    <p:cond delay="0"/>
                                  </p:stCondLst>
                                  <p:childTnLst>
                                    <p:set>
                                      <p:cBhvr>
                                        <p:cTn id="63" dur="1" fill="hold">
                                          <p:stCondLst>
                                            <p:cond delay="0"/>
                                          </p:stCondLst>
                                        </p:cTn>
                                        <p:tgtEl>
                                          <p:spTgt spid="80"/>
                                        </p:tgtEl>
                                        <p:attrNameLst>
                                          <p:attrName>style.visibility</p:attrName>
                                        </p:attrNameLst>
                                      </p:cBhvr>
                                      <p:to>
                                        <p:strVal val="visible"/>
                                      </p:to>
                                    </p:set>
                                    <p:animEffect transition="in" filter="wheel(1)">
                                      <p:cBhvr>
                                        <p:cTn id="64" dur="1000"/>
                                        <p:tgtEl>
                                          <p:spTgt spid="80"/>
                                        </p:tgtEl>
                                      </p:cBhvr>
                                    </p:animEffect>
                                  </p:childTnLst>
                                </p:cTn>
                              </p:par>
                              <p:par>
                                <p:cTn id="65" presetID="21" presetClass="entr" presetSubtype="1" fill="hold" grpId="0" nodeType="withEffect">
                                  <p:stCondLst>
                                    <p:cond delay="0"/>
                                  </p:stCondLst>
                                  <p:childTnLst>
                                    <p:set>
                                      <p:cBhvr>
                                        <p:cTn id="66" dur="1" fill="hold">
                                          <p:stCondLst>
                                            <p:cond delay="0"/>
                                          </p:stCondLst>
                                        </p:cTn>
                                        <p:tgtEl>
                                          <p:spTgt spid="81"/>
                                        </p:tgtEl>
                                        <p:attrNameLst>
                                          <p:attrName>style.visibility</p:attrName>
                                        </p:attrNameLst>
                                      </p:cBhvr>
                                      <p:to>
                                        <p:strVal val="visible"/>
                                      </p:to>
                                    </p:set>
                                    <p:animEffect transition="in" filter="wheel(1)">
                                      <p:cBhvr>
                                        <p:cTn id="67" dur="1000"/>
                                        <p:tgtEl>
                                          <p:spTgt spid="81"/>
                                        </p:tgtEl>
                                      </p:cBhvr>
                                    </p:animEffect>
                                  </p:childTnLst>
                                </p:cTn>
                              </p:par>
                              <p:par>
                                <p:cTn id="68" presetID="21" presetClass="entr" presetSubtype="1" fill="hold" grpId="0" nodeType="withEffect">
                                  <p:stCondLst>
                                    <p:cond delay="0"/>
                                  </p:stCondLst>
                                  <p:childTnLst>
                                    <p:set>
                                      <p:cBhvr>
                                        <p:cTn id="69" dur="1" fill="hold">
                                          <p:stCondLst>
                                            <p:cond delay="0"/>
                                          </p:stCondLst>
                                        </p:cTn>
                                        <p:tgtEl>
                                          <p:spTgt spid="82"/>
                                        </p:tgtEl>
                                        <p:attrNameLst>
                                          <p:attrName>style.visibility</p:attrName>
                                        </p:attrNameLst>
                                      </p:cBhvr>
                                      <p:to>
                                        <p:strVal val="visible"/>
                                      </p:to>
                                    </p:set>
                                    <p:animEffect transition="in" filter="wheel(1)">
                                      <p:cBhvr>
                                        <p:cTn id="70" dur="1000"/>
                                        <p:tgtEl>
                                          <p:spTgt spid="8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fade">
                                      <p:cBhvr>
                                        <p:cTn id="75" dur="500"/>
                                        <p:tgtEl>
                                          <p:spTgt spid="21"/>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84"/>
                                        </p:tgtEl>
                                        <p:attrNameLst>
                                          <p:attrName>style.visibility</p:attrName>
                                        </p:attrNameLst>
                                      </p:cBhvr>
                                      <p:to>
                                        <p:strVal val="visible"/>
                                      </p:to>
                                    </p:set>
                                    <p:animEffect transition="in" filter="fade">
                                      <p:cBhvr>
                                        <p:cTn id="80" dur="500"/>
                                        <p:tgtEl>
                                          <p:spTgt spid="84"/>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84"/>
                                        </p:tgtEl>
                                        <p:attrNameLst>
                                          <p:attrName>style.visibility</p:attrName>
                                        </p:attrNameLst>
                                      </p:cBhvr>
                                      <p:to>
                                        <p:strVal val="hidden"/>
                                      </p:to>
                                    </p:set>
                                  </p:childTnLst>
                                </p:cTn>
                              </p:par>
                            </p:childTnLst>
                          </p:cTn>
                        </p:par>
                        <p:par>
                          <p:cTn id="85" fill="hold">
                            <p:stCondLst>
                              <p:cond delay="0"/>
                            </p:stCondLst>
                            <p:childTnLst>
                              <p:par>
                                <p:cTn id="86" presetID="10" presetClass="entr" presetSubtype="0" fill="hold" grpId="0" nodeType="afterEffect">
                                  <p:stCondLst>
                                    <p:cond delay="0"/>
                                  </p:stCondLst>
                                  <p:childTnLst>
                                    <p:set>
                                      <p:cBhvr>
                                        <p:cTn id="87" dur="1" fill="hold">
                                          <p:stCondLst>
                                            <p:cond delay="0"/>
                                          </p:stCondLst>
                                        </p:cTn>
                                        <p:tgtEl>
                                          <p:spTgt spid="44"/>
                                        </p:tgtEl>
                                        <p:attrNameLst>
                                          <p:attrName>style.visibility</p:attrName>
                                        </p:attrNameLst>
                                      </p:cBhvr>
                                      <p:to>
                                        <p:strVal val="visible"/>
                                      </p:to>
                                    </p:set>
                                    <p:animEffect transition="in" filter="fade">
                                      <p:cBhvr>
                                        <p:cTn id="88" dur="500"/>
                                        <p:tgtEl>
                                          <p:spTgt spid="44"/>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44"/>
                                        </p:tgtEl>
                                        <p:attrNameLst>
                                          <p:attrName>style.visibility</p:attrName>
                                        </p:attrNameLst>
                                      </p:cBhvr>
                                      <p:to>
                                        <p:strVal val="hidden"/>
                                      </p:to>
                                    </p:set>
                                  </p:childTnLst>
                                </p:cTn>
                              </p:par>
                            </p:childTnLst>
                          </p:cTn>
                        </p:par>
                        <p:par>
                          <p:cTn id="93" fill="hold">
                            <p:stCondLst>
                              <p:cond delay="0"/>
                            </p:stCondLst>
                            <p:childTnLst>
                              <p:par>
                                <p:cTn id="94" presetID="10" presetClass="entr" presetSubtype="0" fill="hold" grpId="0" nodeType="afterEffect">
                                  <p:stCondLst>
                                    <p:cond delay="0"/>
                                  </p:stCondLst>
                                  <p:childTnLst>
                                    <p:set>
                                      <p:cBhvr>
                                        <p:cTn id="95" dur="1" fill="hold">
                                          <p:stCondLst>
                                            <p:cond delay="0"/>
                                          </p:stCondLst>
                                        </p:cTn>
                                        <p:tgtEl>
                                          <p:spTgt spid="45"/>
                                        </p:tgtEl>
                                        <p:attrNameLst>
                                          <p:attrName>style.visibility</p:attrName>
                                        </p:attrNameLst>
                                      </p:cBhvr>
                                      <p:to>
                                        <p:strVal val="visible"/>
                                      </p:to>
                                    </p:set>
                                    <p:animEffect transition="in" filter="fade">
                                      <p:cBhvr>
                                        <p:cTn id="96" dur="500"/>
                                        <p:tgtEl>
                                          <p:spTgt spid="45"/>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47"/>
                                        </p:tgtEl>
                                        <p:attrNameLst>
                                          <p:attrName>style.visibility</p:attrName>
                                        </p:attrNameLst>
                                      </p:cBhvr>
                                      <p:to>
                                        <p:strVal val="visible"/>
                                      </p:to>
                                    </p:set>
                                    <p:animEffect transition="in" filter="fade">
                                      <p:cBhvr>
                                        <p:cTn id="101" dur="500"/>
                                        <p:tgtEl>
                                          <p:spTgt spid="47"/>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41"/>
                                        </p:tgtEl>
                                        <p:attrNameLst>
                                          <p:attrName>style.visibility</p:attrName>
                                        </p:attrNameLst>
                                      </p:cBhvr>
                                      <p:to>
                                        <p:strVal val="visible"/>
                                      </p:to>
                                    </p:set>
                                    <p:animEffect transition="in" filter="fade">
                                      <p:cBhvr>
                                        <p:cTn id="10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1" grpId="0" animBg="1"/>
      <p:bldP spid="82" grpId="0" animBg="1"/>
      <p:bldP spid="21" grpId="0" animBg="1"/>
      <p:bldP spid="84" grpId="0" animBg="1"/>
      <p:bldP spid="84" grpId="1" animBg="1"/>
      <p:bldP spid="29" grpId="0" animBg="1"/>
      <p:bldP spid="32" grpId="0" animBg="1"/>
      <p:bldP spid="33" grpId="0" animBg="1"/>
      <p:bldP spid="34" grpId="0" animBg="1"/>
      <p:bldP spid="38" grpId="0"/>
      <p:bldP spid="39" grpId="0"/>
      <p:bldP spid="39" grpId="1"/>
      <p:bldP spid="40" grpId="0"/>
      <p:bldP spid="44" grpId="0" animBg="1"/>
      <p:bldP spid="44" grpId="1" animBg="1"/>
      <p:bldP spid="45" grpId="0"/>
      <p:bldP spid="47" grpId="0"/>
      <p:bldP spid="4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TSP using Branch and Bound</a:t>
            </a:r>
            <a:endParaRPr lang="en-US" dirty="0"/>
          </a:p>
        </p:txBody>
      </p:sp>
      <p:graphicFrame>
        <p:nvGraphicFramePr>
          <p:cNvPr id="86" name="Table 85"/>
          <p:cNvGraphicFramePr>
            <a:graphicFrameLocks noGrp="1"/>
          </p:cNvGraphicFramePr>
          <p:nvPr/>
        </p:nvGraphicFramePr>
        <p:xfrm>
          <a:off x="7128091" y="888272"/>
          <a:ext cx="4846326" cy="3095898"/>
        </p:xfrm>
        <a:graphic>
          <a:graphicData uri="http://schemas.openxmlformats.org/drawingml/2006/table">
            <a:tbl>
              <a:tblPr firstRow="1" bandRow="1">
                <a:tableStyleId>{5C22544A-7EE6-4342-B048-85BDC9FD1C3A}</a:tableStyleId>
              </a:tblPr>
              <a:tblGrid>
                <a:gridCol w="807721">
                  <a:extLst>
                    <a:ext uri="{9D8B030D-6E8A-4147-A177-3AD203B41FA5}">
                      <a16:colId xmlns:a16="http://schemas.microsoft.com/office/drawing/2014/main" val="1099107876"/>
                    </a:ext>
                  </a:extLst>
                </a:gridCol>
                <a:gridCol w="807721">
                  <a:extLst>
                    <a:ext uri="{9D8B030D-6E8A-4147-A177-3AD203B41FA5}">
                      <a16:colId xmlns:a16="http://schemas.microsoft.com/office/drawing/2014/main" val="3311821646"/>
                    </a:ext>
                  </a:extLst>
                </a:gridCol>
                <a:gridCol w="807721">
                  <a:extLst>
                    <a:ext uri="{9D8B030D-6E8A-4147-A177-3AD203B41FA5}">
                      <a16:colId xmlns:a16="http://schemas.microsoft.com/office/drawing/2014/main" val="1832152231"/>
                    </a:ext>
                  </a:extLst>
                </a:gridCol>
                <a:gridCol w="807721">
                  <a:extLst>
                    <a:ext uri="{9D8B030D-6E8A-4147-A177-3AD203B41FA5}">
                      <a16:colId xmlns:a16="http://schemas.microsoft.com/office/drawing/2014/main" val="3126633176"/>
                    </a:ext>
                  </a:extLst>
                </a:gridCol>
                <a:gridCol w="807721">
                  <a:extLst>
                    <a:ext uri="{9D8B030D-6E8A-4147-A177-3AD203B41FA5}">
                      <a16:colId xmlns:a16="http://schemas.microsoft.com/office/drawing/2014/main" val="3650485207"/>
                    </a:ext>
                  </a:extLst>
                </a:gridCol>
                <a:gridCol w="807721">
                  <a:extLst>
                    <a:ext uri="{9D8B030D-6E8A-4147-A177-3AD203B41FA5}">
                      <a16:colId xmlns:a16="http://schemas.microsoft.com/office/drawing/2014/main" val="2922490647"/>
                    </a:ext>
                  </a:extLst>
                </a:gridCol>
              </a:tblGrid>
              <a:tr h="515983">
                <a:tc>
                  <a:txBody>
                    <a:bodyPr/>
                    <a:lstStyle/>
                    <a:p>
                      <a:endParaRPr lang="en-US" dirty="0"/>
                    </a:p>
                  </a:txBody>
                  <a:tcPr>
                    <a:solidFill>
                      <a:schemeClr val="accent1">
                        <a:lumMod val="60000"/>
                        <a:lumOff val="40000"/>
                      </a:schemeClr>
                    </a:solidFill>
                  </a:tcPr>
                </a:tc>
                <a:tc>
                  <a:txBody>
                    <a:bodyPr/>
                    <a:lstStyle/>
                    <a:p>
                      <a:pPr algn="ctr"/>
                      <a:r>
                        <a:rPr lang="en-US" sz="2400" b="1" i="0" dirty="0" smtClean="0">
                          <a:solidFill>
                            <a:schemeClr val="tx1"/>
                          </a:solidFill>
                        </a:rPr>
                        <a:t>A</a:t>
                      </a:r>
                      <a:endParaRPr lang="en-US" sz="2400" b="1" i="0" dirty="0">
                        <a:solidFill>
                          <a:schemeClr val="tx1"/>
                        </a:solidFill>
                      </a:endParaRPr>
                    </a:p>
                  </a:txBody>
                  <a:tcPr>
                    <a:solidFill>
                      <a:schemeClr val="accent1">
                        <a:lumMod val="60000"/>
                        <a:lumOff val="40000"/>
                      </a:schemeClr>
                    </a:solidFill>
                  </a:tcPr>
                </a:tc>
                <a:tc>
                  <a:txBody>
                    <a:bodyPr/>
                    <a:lstStyle/>
                    <a:p>
                      <a:pPr algn="ctr"/>
                      <a:r>
                        <a:rPr lang="en-US" sz="2400" b="1" i="0" dirty="0" smtClean="0">
                          <a:solidFill>
                            <a:schemeClr val="tx1"/>
                          </a:solidFill>
                        </a:rPr>
                        <a:t>B</a:t>
                      </a:r>
                      <a:endParaRPr lang="en-US" sz="2400" b="1" i="0" dirty="0">
                        <a:solidFill>
                          <a:schemeClr val="tx1"/>
                        </a:solidFill>
                      </a:endParaRPr>
                    </a:p>
                  </a:txBody>
                  <a:tcPr>
                    <a:solidFill>
                      <a:schemeClr val="accent1">
                        <a:lumMod val="60000"/>
                        <a:lumOff val="40000"/>
                      </a:schemeClr>
                    </a:solidFill>
                  </a:tcPr>
                </a:tc>
                <a:tc>
                  <a:txBody>
                    <a:bodyPr/>
                    <a:lstStyle/>
                    <a:p>
                      <a:pPr algn="ctr"/>
                      <a:r>
                        <a:rPr lang="en-US" sz="2400" b="1" i="0" dirty="0" smtClean="0">
                          <a:solidFill>
                            <a:schemeClr val="tx1"/>
                          </a:solidFill>
                        </a:rPr>
                        <a:t>C</a:t>
                      </a:r>
                      <a:endParaRPr lang="en-US" sz="2400" b="1" i="0" dirty="0">
                        <a:solidFill>
                          <a:schemeClr val="tx1"/>
                        </a:solidFill>
                      </a:endParaRPr>
                    </a:p>
                  </a:txBody>
                  <a:tcPr>
                    <a:solidFill>
                      <a:schemeClr val="accent1">
                        <a:lumMod val="60000"/>
                        <a:lumOff val="40000"/>
                      </a:schemeClr>
                    </a:solidFill>
                  </a:tcPr>
                </a:tc>
                <a:tc>
                  <a:txBody>
                    <a:bodyPr/>
                    <a:lstStyle/>
                    <a:p>
                      <a:pPr algn="ctr"/>
                      <a:r>
                        <a:rPr lang="en-US" sz="2400" b="1" i="0" dirty="0" smtClean="0">
                          <a:solidFill>
                            <a:schemeClr val="tx1"/>
                          </a:solidFill>
                        </a:rPr>
                        <a:t>D</a:t>
                      </a:r>
                      <a:endParaRPr lang="en-US" sz="2400" b="1" i="0" dirty="0">
                        <a:solidFill>
                          <a:schemeClr val="tx1"/>
                        </a:solidFill>
                      </a:endParaRPr>
                    </a:p>
                  </a:txBody>
                  <a:tcPr>
                    <a:solidFill>
                      <a:schemeClr val="accent1">
                        <a:lumMod val="60000"/>
                        <a:lumOff val="40000"/>
                      </a:schemeClr>
                    </a:solidFill>
                  </a:tcPr>
                </a:tc>
                <a:tc>
                  <a:txBody>
                    <a:bodyPr/>
                    <a:lstStyle/>
                    <a:p>
                      <a:pPr algn="ctr"/>
                      <a:r>
                        <a:rPr lang="en-US" sz="2400" b="1" i="0" dirty="0" smtClean="0">
                          <a:solidFill>
                            <a:schemeClr val="tx1"/>
                          </a:solidFill>
                        </a:rPr>
                        <a:t>E</a:t>
                      </a:r>
                      <a:endParaRPr lang="en-US" sz="2400" b="1" i="0" dirty="0">
                        <a:solidFill>
                          <a:schemeClr val="tx1"/>
                        </a:solidFill>
                      </a:endParaRPr>
                    </a:p>
                  </a:txBody>
                  <a:tcPr>
                    <a:solidFill>
                      <a:schemeClr val="accent1">
                        <a:lumMod val="60000"/>
                        <a:lumOff val="40000"/>
                      </a:schemeClr>
                    </a:solidFill>
                  </a:tcPr>
                </a:tc>
                <a:extLst>
                  <a:ext uri="{0D108BD9-81ED-4DB2-BD59-A6C34878D82A}">
                    <a16:rowId xmlns:a16="http://schemas.microsoft.com/office/drawing/2014/main" val="2820988702"/>
                  </a:ext>
                </a:extLst>
              </a:tr>
              <a:tr h="515983">
                <a:tc>
                  <a:txBody>
                    <a:bodyPr/>
                    <a:lstStyle/>
                    <a:p>
                      <a:pPr algn="ctr"/>
                      <a:r>
                        <a:rPr lang="en-US" sz="2400" b="1" dirty="0" smtClean="0">
                          <a:solidFill>
                            <a:schemeClr val="tx1"/>
                          </a:solidFill>
                        </a:rPr>
                        <a:t>A</a:t>
                      </a:r>
                      <a:endParaRPr lang="en-US" sz="2400" b="1" dirty="0">
                        <a:solidFill>
                          <a:schemeClr val="tx1"/>
                        </a:solidFill>
                      </a:endParaRPr>
                    </a:p>
                  </a:txBody>
                  <a:tcPr>
                    <a:solidFill>
                      <a:schemeClr val="accent1">
                        <a:lumMod val="60000"/>
                        <a:lumOff val="40000"/>
                      </a:schemeClr>
                    </a:solidFill>
                  </a:tcPr>
                </a:tc>
                <a:tc>
                  <a:txBody>
                    <a:bodyPr/>
                    <a:lstStyle/>
                    <a:p>
                      <a:pPr algn="ctr"/>
                      <a:r>
                        <a:rPr lang="en-US" sz="2400" b="1" dirty="0" smtClean="0">
                          <a:solidFill>
                            <a:srgbClr val="AD1457"/>
                          </a:solidFill>
                        </a:rPr>
                        <a:t>--</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10</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8</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9</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7</a:t>
                      </a:r>
                      <a:endParaRPr lang="en-US" sz="2400" b="1" dirty="0">
                        <a:solidFill>
                          <a:srgbClr val="AD1457"/>
                        </a:solidFill>
                      </a:endParaRPr>
                    </a:p>
                  </a:txBody>
                  <a:tcPr anchor="ctr">
                    <a:solidFill>
                      <a:schemeClr val="accent6">
                        <a:lumMod val="20000"/>
                        <a:lumOff val="80000"/>
                      </a:schemeClr>
                    </a:solidFill>
                  </a:tcPr>
                </a:tc>
                <a:extLst>
                  <a:ext uri="{0D108BD9-81ED-4DB2-BD59-A6C34878D82A}">
                    <a16:rowId xmlns:a16="http://schemas.microsoft.com/office/drawing/2014/main" val="1924035100"/>
                  </a:ext>
                </a:extLst>
              </a:tr>
              <a:tr h="515983">
                <a:tc>
                  <a:txBody>
                    <a:bodyPr/>
                    <a:lstStyle/>
                    <a:p>
                      <a:pPr algn="ctr"/>
                      <a:r>
                        <a:rPr lang="en-US" sz="2400" b="1" dirty="0" smtClean="0">
                          <a:solidFill>
                            <a:schemeClr val="tx1"/>
                          </a:solidFill>
                        </a:rPr>
                        <a:t>B</a:t>
                      </a:r>
                      <a:endParaRPr lang="en-US" sz="2400" b="1" dirty="0">
                        <a:solidFill>
                          <a:schemeClr val="tx1"/>
                        </a:solidFill>
                      </a:endParaRPr>
                    </a:p>
                  </a:txBody>
                  <a:tcPr>
                    <a:solidFill>
                      <a:schemeClr val="accent1">
                        <a:lumMod val="60000"/>
                        <a:lumOff val="40000"/>
                      </a:schemeClr>
                    </a:solidFill>
                  </a:tcPr>
                </a:tc>
                <a:tc>
                  <a:txBody>
                    <a:bodyPr/>
                    <a:lstStyle/>
                    <a:p>
                      <a:pPr algn="ctr"/>
                      <a:r>
                        <a:rPr lang="en-US" sz="2400" b="1" dirty="0" smtClean="0">
                          <a:solidFill>
                            <a:srgbClr val="AD1457"/>
                          </a:solidFill>
                        </a:rPr>
                        <a:t>10</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10</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5</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6</a:t>
                      </a:r>
                      <a:endParaRPr lang="en-US" sz="2400" b="1" dirty="0">
                        <a:solidFill>
                          <a:srgbClr val="AD1457"/>
                        </a:solidFill>
                      </a:endParaRPr>
                    </a:p>
                  </a:txBody>
                  <a:tcPr anchor="ctr">
                    <a:solidFill>
                      <a:schemeClr val="accent6">
                        <a:lumMod val="20000"/>
                        <a:lumOff val="80000"/>
                      </a:schemeClr>
                    </a:solidFill>
                  </a:tcPr>
                </a:tc>
                <a:extLst>
                  <a:ext uri="{0D108BD9-81ED-4DB2-BD59-A6C34878D82A}">
                    <a16:rowId xmlns:a16="http://schemas.microsoft.com/office/drawing/2014/main" val="1369142590"/>
                  </a:ext>
                </a:extLst>
              </a:tr>
              <a:tr h="515983">
                <a:tc>
                  <a:txBody>
                    <a:bodyPr/>
                    <a:lstStyle/>
                    <a:p>
                      <a:pPr algn="ctr"/>
                      <a:r>
                        <a:rPr lang="en-US" sz="2400" b="1" dirty="0" smtClean="0">
                          <a:solidFill>
                            <a:schemeClr val="tx1"/>
                          </a:solidFill>
                        </a:rPr>
                        <a:t>C</a:t>
                      </a:r>
                      <a:endParaRPr lang="en-US" sz="2400" b="1" dirty="0">
                        <a:solidFill>
                          <a:schemeClr val="tx1"/>
                        </a:solidFill>
                      </a:endParaRPr>
                    </a:p>
                  </a:txBody>
                  <a:tcPr>
                    <a:solidFill>
                      <a:schemeClr val="accent1">
                        <a:lumMod val="60000"/>
                        <a:lumOff val="40000"/>
                      </a:schemeClr>
                    </a:solidFill>
                  </a:tcPr>
                </a:tc>
                <a:tc>
                  <a:txBody>
                    <a:bodyPr/>
                    <a:lstStyle/>
                    <a:p>
                      <a:pPr algn="ctr"/>
                      <a:r>
                        <a:rPr lang="en-US" sz="2400" b="1" dirty="0" smtClean="0">
                          <a:solidFill>
                            <a:srgbClr val="AD1457"/>
                          </a:solidFill>
                        </a:rPr>
                        <a:t>8</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10</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8</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9</a:t>
                      </a:r>
                      <a:endParaRPr lang="en-US" sz="2400" b="1" dirty="0">
                        <a:solidFill>
                          <a:srgbClr val="AD1457"/>
                        </a:solidFill>
                      </a:endParaRPr>
                    </a:p>
                  </a:txBody>
                  <a:tcPr anchor="ctr">
                    <a:solidFill>
                      <a:schemeClr val="accent6">
                        <a:lumMod val="20000"/>
                        <a:lumOff val="80000"/>
                      </a:schemeClr>
                    </a:solidFill>
                  </a:tcPr>
                </a:tc>
                <a:extLst>
                  <a:ext uri="{0D108BD9-81ED-4DB2-BD59-A6C34878D82A}">
                    <a16:rowId xmlns:a16="http://schemas.microsoft.com/office/drawing/2014/main" val="3262610763"/>
                  </a:ext>
                </a:extLst>
              </a:tr>
              <a:tr h="515983">
                <a:tc>
                  <a:txBody>
                    <a:bodyPr/>
                    <a:lstStyle/>
                    <a:p>
                      <a:pPr algn="ctr"/>
                      <a:r>
                        <a:rPr lang="en-US" sz="2400" b="1" dirty="0" smtClean="0">
                          <a:solidFill>
                            <a:schemeClr val="tx1"/>
                          </a:solidFill>
                        </a:rPr>
                        <a:t>D</a:t>
                      </a:r>
                      <a:endParaRPr lang="en-US" sz="2400" b="1" dirty="0">
                        <a:solidFill>
                          <a:schemeClr val="tx1"/>
                        </a:solidFill>
                      </a:endParaRPr>
                    </a:p>
                  </a:txBody>
                  <a:tcPr>
                    <a:solidFill>
                      <a:schemeClr val="accent1">
                        <a:lumMod val="60000"/>
                        <a:lumOff val="40000"/>
                      </a:schemeClr>
                    </a:solidFill>
                  </a:tcPr>
                </a:tc>
                <a:tc>
                  <a:txBody>
                    <a:bodyPr/>
                    <a:lstStyle/>
                    <a:p>
                      <a:pPr algn="ctr"/>
                      <a:r>
                        <a:rPr lang="en-US" sz="2400" b="1" dirty="0" smtClean="0">
                          <a:solidFill>
                            <a:srgbClr val="AD1457"/>
                          </a:solidFill>
                        </a:rPr>
                        <a:t>9</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5</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8</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6</a:t>
                      </a:r>
                      <a:endParaRPr lang="en-US" sz="2400" b="1" dirty="0">
                        <a:solidFill>
                          <a:srgbClr val="AD1457"/>
                        </a:solidFill>
                      </a:endParaRPr>
                    </a:p>
                  </a:txBody>
                  <a:tcPr anchor="ctr">
                    <a:solidFill>
                      <a:schemeClr val="accent6">
                        <a:lumMod val="20000"/>
                        <a:lumOff val="80000"/>
                      </a:schemeClr>
                    </a:solidFill>
                  </a:tcPr>
                </a:tc>
                <a:extLst>
                  <a:ext uri="{0D108BD9-81ED-4DB2-BD59-A6C34878D82A}">
                    <a16:rowId xmlns:a16="http://schemas.microsoft.com/office/drawing/2014/main" val="3402551162"/>
                  </a:ext>
                </a:extLst>
              </a:tr>
              <a:tr h="515983">
                <a:tc>
                  <a:txBody>
                    <a:bodyPr/>
                    <a:lstStyle/>
                    <a:p>
                      <a:pPr algn="ctr"/>
                      <a:r>
                        <a:rPr lang="en-US" sz="2400" b="1" dirty="0" smtClean="0">
                          <a:solidFill>
                            <a:schemeClr val="tx1"/>
                          </a:solidFill>
                        </a:rPr>
                        <a:t>E</a:t>
                      </a:r>
                      <a:endParaRPr lang="en-US" sz="2400" b="1" dirty="0">
                        <a:solidFill>
                          <a:schemeClr val="tx1"/>
                        </a:solidFill>
                      </a:endParaRPr>
                    </a:p>
                  </a:txBody>
                  <a:tcPr>
                    <a:solidFill>
                      <a:schemeClr val="accent1">
                        <a:lumMod val="60000"/>
                        <a:lumOff val="40000"/>
                      </a:schemeClr>
                    </a:solidFill>
                  </a:tcPr>
                </a:tc>
                <a:tc>
                  <a:txBody>
                    <a:bodyPr/>
                    <a:lstStyle/>
                    <a:p>
                      <a:pPr algn="ctr"/>
                      <a:r>
                        <a:rPr lang="en-US" sz="2400" b="1" dirty="0" smtClean="0">
                          <a:solidFill>
                            <a:srgbClr val="AD1457"/>
                          </a:solidFill>
                        </a:rPr>
                        <a:t>7</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6</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9</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6</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a:t>
                      </a:r>
                      <a:endParaRPr lang="en-US" sz="2400" b="1" dirty="0">
                        <a:solidFill>
                          <a:srgbClr val="AD1457"/>
                        </a:solidFill>
                      </a:endParaRPr>
                    </a:p>
                  </a:txBody>
                  <a:tcPr anchor="ctr">
                    <a:solidFill>
                      <a:schemeClr val="accent6">
                        <a:lumMod val="20000"/>
                        <a:lumOff val="80000"/>
                      </a:schemeClr>
                    </a:solidFill>
                  </a:tcPr>
                </a:tc>
                <a:extLst>
                  <a:ext uri="{0D108BD9-81ED-4DB2-BD59-A6C34878D82A}">
                    <a16:rowId xmlns:a16="http://schemas.microsoft.com/office/drawing/2014/main" val="3205065349"/>
                  </a:ext>
                </a:extLst>
              </a:tr>
            </a:tbl>
          </a:graphicData>
        </a:graphic>
      </p:graphicFrame>
      <p:sp>
        <p:nvSpPr>
          <p:cNvPr id="4" name="Rectangle 3"/>
          <p:cNvSpPr/>
          <p:nvPr/>
        </p:nvSpPr>
        <p:spPr>
          <a:xfrm>
            <a:off x="2541494" y="779929"/>
            <a:ext cx="731520" cy="457200"/>
          </a:xfrm>
          <a:prstGeom prst="rect">
            <a:avLst/>
          </a:prstGeom>
          <a:noFill/>
          <a:ln w="28575">
            <a:solidFill>
              <a:srgbClr val="00B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43753" y="1965512"/>
            <a:ext cx="731520" cy="457200"/>
          </a:xfrm>
          <a:prstGeom prst="rect">
            <a:avLst/>
          </a:prstGeom>
          <a:noFill/>
          <a:ln w="28575">
            <a:solidFill>
              <a:srgbClr val="00B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AD1457"/>
                </a:solidFill>
              </a:rPr>
              <a:t>35</a:t>
            </a:r>
            <a:endParaRPr lang="en-US" sz="2400" dirty="0">
              <a:solidFill>
                <a:srgbClr val="AD1457"/>
              </a:solidFill>
            </a:endParaRPr>
          </a:p>
        </p:txBody>
      </p:sp>
      <p:sp>
        <p:nvSpPr>
          <p:cNvPr id="68" name="Rectangle 67"/>
          <p:cNvSpPr/>
          <p:nvPr/>
        </p:nvSpPr>
        <p:spPr>
          <a:xfrm>
            <a:off x="1843741" y="1967753"/>
            <a:ext cx="731520" cy="457200"/>
          </a:xfrm>
          <a:prstGeom prst="rect">
            <a:avLst/>
          </a:prstGeom>
          <a:noFill/>
          <a:ln w="28575">
            <a:solidFill>
              <a:srgbClr val="00B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AD1457"/>
                </a:solidFill>
              </a:rPr>
              <a:t>32</a:t>
            </a:r>
          </a:p>
        </p:txBody>
      </p:sp>
      <p:sp>
        <p:nvSpPr>
          <p:cNvPr id="69" name="Rectangle 68"/>
          <p:cNvSpPr/>
          <p:nvPr/>
        </p:nvSpPr>
        <p:spPr>
          <a:xfrm>
            <a:off x="3243729" y="1967753"/>
            <a:ext cx="731520" cy="457200"/>
          </a:xfrm>
          <a:prstGeom prst="rect">
            <a:avLst/>
          </a:prstGeom>
          <a:noFill/>
          <a:ln w="28575">
            <a:solidFill>
              <a:srgbClr val="00B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AD1457"/>
                </a:solidFill>
              </a:rPr>
              <a:t>34</a:t>
            </a:r>
          </a:p>
        </p:txBody>
      </p:sp>
      <p:sp>
        <p:nvSpPr>
          <p:cNvPr id="70" name="Rectangle 69"/>
          <p:cNvSpPr/>
          <p:nvPr/>
        </p:nvSpPr>
        <p:spPr>
          <a:xfrm>
            <a:off x="4643718" y="1967753"/>
            <a:ext cx="731520" cy="457200"/>
          </a:xfrm>
          <a:prstGeom prst="rect">
            <a:avLst/>
          </a:prstGeom>
          <a:noFill/>
          <a:ln w="28575">
            <a:solidFill>
              <a:srgbClr val="00B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AD1457"/>
                </a:solidFill>
              </a:rPr>
              <a:t>31</a:t>
            </a:r>
          </a:p>
        </p:txBody>
      </p:sp>
      <p:cxnSp>
        <p:nvCxnSpPr>
          <p:cNvPr id="8" name="Straight Arrow Connector 7"/>
          <p:cNvCxnSpPr>
            <a:endCxn id="5" idx="0"/>
          </p:cNvCxnSpPr>
          <p:nvPr/>
        </p:nvCxnSpPr>
        <p:spPr>
          <a:xfrm flipH="1">
            <a:off x="809513" y="1237129"/>
            <a:ext cx="1718534" cy="728383"/>
          </a:xfrm>
          <a:prstGeom prst="straightConnector1">
            <a:avLst/>
          </a:prstGeom>
          <a:ln>
            <a:solidFill>
              <a:schemeClr val="accent5"/>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4" idx="2"/>
            <a:endCxn id="68" idx="0"/>
          </p:cNvCxnSpPr>
          <p:nvPr/>
        </p:nvCxnSpPr>
        <p:spPr>
          <a:xfrm flipH="1">
            <a:off x="2209501" y="1237129"/>
            <a:ext cx="697753" cy="730624"/>
          </a:xfrm>
          <a:prstGeom prst="straightConnector1">
            <a:avLst/>
          </a:prstGeom>
          <a:ln>
            <a:solidFill>
              <a:schemeClr val="accent5"/>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 idx="2"/>
            <a:endCxn id="69" idx="0"/>
          </p:cNvCxnSpPr>
          <p:nvPr/>
        </p:nvCxnSpPr>
        <p:spPr>
          <a:xfrm>
            <a:off x="2907254" y="1237129"/>
            <a:ext cx="702235" cy="730624"/>
          </a:xfrm>
          <a:prstGeom prst="straightConnector1">
            <a:avLst/>
          </a:prstGeom>
          <a:ln>
            <a:solidFill>
              <a:schemeClr val="accent5"/>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70" idx="0"/>
          </p:cNvCxnSpPr>
          <p:nvPr/>
        </p:nvCxnSpPr>
        <p:spPr>
          <a:xfrm>
            <a:off x="3267635" y="1223682"/>
            <a:ext cx="1741843" cy="744071"/>
          </a:xfrm>
          <a:prstGeom prst="straightConnector1">
            <a:avLst/>
          </a:prstGeom>
          <a:ln>
            <a:solidFill>
              <a:schemeClr val="accent5"/>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p:cNvSpPr txBox="1"/>
              <p:nvPr/>
            </p:nvSpPr>
            <p:spPr>
              <a:xfrm>
                <a:off x="1223683" y="1223681"/>
                <a:ext cx="45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d</m:t>
                          </m:r>
                        </m:e>
                        <m:sub>
                          <m:r>
                            <m:rPr>
                              <m:sty m:val="p"/>
                            </m:rPr>
                            <a:rPr lang="en-US" b="0" i="0" smtClean="0">
                              <a:latin typeface="Cambria Math" panose="02040503050406030204" pitchFamily="18" charset="0"/>
                            </a:rPr>
                            <m:t>AB</m:t>
                          </m:r>
                        </m:sub>
                      </m:sSub>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1223683" y="1223681"/>
                <a:ext cx="457200" cy="369332"/>
              </a:xfrm>
              <a:prstGeom prst="rect">
                <a:avLst/>
              </a:prstGeom>
              <a:blipFill>
                <a:blip r:embed="rId2"/>
                <a:stretch>
                  <a:fillRect r="-13333"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p:cNvSpPr txBox="1"/>
              <p:nvPr/>
            </p:nvSpPr>
            <p:spPr>
              <a:xfrm>
                <a:off x="1954306" y="1429869"/>
                <a:ext cx="45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d</m:t>
                          </m:r>
                        </m:e>
                        <m:sub>
                          <m:r>
                            <m:rPr>
                              <m:sty m:val="p"/>
                            </m:rPr>
                            <a:rPr lang="en-US" b="0" i="0" smtClean="0">
                              <a:latin typeface="Cambria Math" panose="02040503050406030204" pitchFamily="18" charset="0"/>
                            </a:rPr>
                            <m:t>AC</m:t>
                          </m:r>
                        </m:sub>
                      </m:sSub>
                    </m:oMath>
                  </m:oMathPara>
                </a14:m>
                <a:endParaRPr lang="en-US" dirty="0"/>
              </a:p>
            </p:txBody>
          </p:sp>
        </mc:Choice>
        <mc:Fallback xmlns="">
          <p:sp>
            <p:nvSpPr>
              <p:cNvPr id="76" name="TextBox 75"/>
              <p:cNvSpPr txBox="1">
                <a:spLocks noRot="1" noChangeAspect="1" noMove="1" noResize="1" noEditPoints="1" noAdjustHandles="1" noChangeArrowheads="1" noChangeShapeType="1" noTextEdit="1"/>
              </p:cNvSpPr>
              <p:nvPr/>
            </p:nvSpPr>
            <p:spPr>
              <a:xfrm>
                <a:off x="1954306" y="1429869"/>
                <a:ext cx="457200" cy="369332"/>
              </a:xfrm>
              <a:prstGeom prst="rect">
                <a:avLst/>
              </a:prstGeom>
              <a:blipFill>
                <a:blip r:embed="rId3"/>
                <a:stretch>
                  <a:fillRect r="-10667"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p:cNvSpPr txBox="1"/>
              <p:nvPr/>
            </p:nvSpPr>
            <p:spPr>
              <a:xfrm>
                <a:off x="3272118" y="1429869"/>
                <a:ext cx="45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d</m:t>
                          </m:r>
                        </m:e>
                        <m:sub>
                          <m:r>
                            <m:rPr>
                              <m:sty m:val="p"/>
                            </m:rPr>
                            <a:rPr lang="en-US" b="0" i="0" smtClean="0">
                              <a:latin typeface="Cambria Math" panose="02040503050406030204" pitchFamily="18" charset="0"/>
                            </a:rPr>
                            <m:t>AD</m:t>
                          </m:r>
                        </m:sub>
                      </m:sSub>
                    </m:oMath>
                  </m:oMathPara>
                </a14:m>
                <a:endParaRPr lang="en-US" dirty="0"/>
              </a:p>
            </p:txBody>
          </p:sp>
        </mc:Choice>
        <mc:Fallback xmlns="">
          <p:sp>
            <p:nvSpPr>
              <p:cNvPr id="77" name="TextBox 76"/>
              <p:cNvSpPr txBox="1">
                <a:spLocks noRot="1" noChangeAspect="1" noMove="1" noResize="1" noEditPoints="1" noAdjustHandles="1" noChangeArrowheads="1" noChangeShapeType="1" noTextEdit="1"/>
              </p:cNvSpPr>
              <p:nvPr/>
            </p:nvSpPr>
            <p:spPr>
              <a:xfrm>
                <a:off x="3272118" y="1429869"/>
                <a:ext cx="457200" cy="369332"/>
              </a:xfrm>
              <a:prstGeom prst="rect">
                <a:avLst/>
              </a:prstGeom>
              <a:blipFill>
                <a:blip r:embed="rId4"/>
                <a:stretch>
                  <a:fillRect r="-14667"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p:cNvSpPr txBox="1"/>
              <p:nvPr/>
            </p:nvSpPr>
            <p:spPr>
              <a:xfrm>
                <a:off x="3917578" y="1223681"/>
                <a:ext cx="45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d</m:t>
                          </m:r>
                        </m:e>
                        <m:sub>
                          <m:r>
                            <m:rPr>
                              <m:sty m:val="p"/>
                            </m:rPr>
                            <a:rPr lang="en-US" b="0" i="0" smtClean="0">
                              <a:latin typeface="Cambria Math" panose="02040503050406030204" pitchFamily="18" charset="0"/>
                            </a:rPr>
                            <m:t>AE</m:t>
                          </m:r>
                        </m:sub>
                      </m:sSub>
                    </m:oMath>
                  </m:oMathPara>
                </a14:m>
                <a:endParaRPr lang="en-US" dirty="0"/>
              </a:p>
            </p:txBody>
          </p:sp>
        </mc:Choice>
        <mc:Fallback xmlns="">
          <p:sp>
            <p:nvSpPr>
              <p:cNvPr id="78" name="TextBox 77"/>
              <p:cNvSpPr txBox="1">
                <a:spLocks noRot="1" noChangeAspect="1" noMove="1" noResize="1" noEditPoints="1" noAdjustHandles="1" noChangeArrowheads="1" noChangeShapeType="1" noTextEdit="1"/>
              </p:cNvSpPr>
              <p:nvPr/>
            </p:nvSpPr>
            <p:spPr>
              <a:xfrm>
                <a:off x="3917578" y="1223681"/>
                <a:ext cx="457200" cy="369332"/>
              </a:xfrm>
              <a:prstGeom prst="rect">
                <a:avLst/>
              </a:prstGeom>
              <a:blipFill>
                <a:blip r:embed="rId5"/>
                <a:stretch>
                  <a:fillRect r="-10667" b="-1667"/>
                </a:stretch>
              </a:blipFill>
            </p:spPr>
            <p:txBody>
              <a:bodyPr/>
              <a:lstStyle/>
              <a:p>
                <a:r>
                  <a:rPr lang="en-US">
                    <a:noFill/>
                  </a:rPr>
                  <a:t> </a:t>
                </a:r>
              </a:p>
            </p:txBody>
          </p:sp>
        </mc:Fallback>
      </mc:AlternateContent>
      <p:sp>
        <p:nvSpPr>
          <p:cNvPr id="29" name="Rectangle 28"/>
          <p:cNvSpPr/>
          <p:nvPr/>
        </p:nvSpPr>
        <p:spPr>
          <a:xfrm>
            <a:off x="4689438" y="2013473"/>
            <a:ext cx="640080" cy="365760"/>
          </a:xfrm>
          <a:prstGeom prst="rect">
            <a:avLst/>
          </a:prstGeom>
          <a:noFill/>
          <a:ln w="28575">
            <a:solidFill>
              <a:srgbClr val="00B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856031" y="3149878"/>
            <a:ext cx="731520" cy="457200"/>
          </a:xfrm>
          <a:prstGeom prst="rect">
            <a:avLst/>
          </a:prstGeom>
          <a:noFill/>
          <a:ln w="28575">
            <a:solidFill>
              <a:srgbClr val="00B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AD1457"/>
                </a:solidFill>
              </a:rPr>
              <a:t>36</a:t>
            </a:r>
            <a:endParaRPr lang="en-US" sz="2400" dirty="0">
              <a:solidFill>
                <a:srgbClr val="AD1457"/>
              </a:solidFill>
            </a:endParaRPr>
          </a:p>
        </p:txBody>
      </p:sp>
      <p:sp>
        <p:nvSpPr>
          <p:cNvPr id="33" name="Rectangle 32"/>
          <p:cNvSpPr/>
          <p:nvPr/>
        </p:nvSpPr>
        <p:spPr>
          <a:xfrm>
            <a:off x="3929444" y="3152119"/>
            <a:ext cx="731520" cy="457200"/>
          </a:xfrm>
          <a:prstGeom prst="rect">
            <a:avLst/>
          </a:prstGeom>
          <a:noFill/>
          <a:ln w="28575">
            <a:solidFill>
              <a:srgbClr val="00B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AD1457"/>
                </a:solidFill>
              </a:rPr>
              <a:t>36</a:t>
            </a:r>
            <a:endParaRPr lang="en-US" sz="2400" dirty="0">
              <a:solidFill>
                <a:srgbClr val="AD1457"/>
              </a:solidFill>
            </a:endParaRPr>
          </a:p>
        </p:txBody>
      </p:sp>
      <p:sp>
        <p:nvSpPr>
          <p:cNvPr id="34" name="Rectangle 33"/>
          <p:cNvSpPr/>
          <p:nvPr/>
        </p:nvSpPr>
        <p:spPr>
          <a:xfrm>
            <a:off x="5329432" y="3152119"/>
            <a:ext cx="731520" cy="457200"/>
          </a:xfrm>
          <a:prstGeom prst="rect">
            <a:avLst/>
          </a:prstGeom>
          <a:noFill/>
          <a:ln w="28575">
            <a:solidFill>
              <a:srgbClr val="00B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AD1457"/>
                </a:solidFill>
              </a:rPr>
              <a:t>34</a:t>
            </a:r>
            <a:endParaRPr lang="en-US" sz="2400" dirty="0">
              <a:solidFill>
                <a:srgbClr val="AD1457"/>
              </a:solidFill>
            </a:endParaRPr>
          </a:p>
        </p:txBody>
      </p:sp>
      <p:cxnSp>
        <p:nvCxnSpPr>
          <p:cNvPr id="35" name="Straight Arrow Connector 34"/>
          <p:cNvCxnSpPr>
            <a:endCxn id="32" idx="0"/>
          </p:cNvCxnSpPr>
          <p:nvPr/>
        </p:nvCxnSpPr>
        <p:spPr>
          <a:xfrm flipH="1">
            <a:off x="3221791" y="2429691"/>
            <a:ext cx="1402460" cy="720187"/>
          </a:xfrm>
          <a:prstGeom prst="straightConnector1">
            <a:avLst/>
          </a:prstGeom>
          <a:ln>
            <a:solidFill>
              <a:schemeClr val="accent5"/>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endCxn id="33" idx="0"/>
          </p:cNvCxnSpPr>
          <p:nvPr/>
        </p:nvCxnSpPr>
        <p:spPr>
          <a:xfrm flipH="1">
            <a:off x="4295204" y="2421495"/>
            <a:ext cx="697753" cy="730624"/>
          </a:xfrm>
          <a:prstGeom prst="straightConnector1">
            <a:avLst/>
          </a:prstGeom>
          <a:ln>
            <a:solidFill>
              <a:schemeClr val="accent5"/>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34" idx="0"/>
          </p:cNvCxnSpPr>
          <p:nvPr/>
        </p:nvCxnSpPr>
        <p:spPr>
          <a:xfrm>
            <a:off x="4992957" y="2421495"/>
            <a:ext cx="702235" cy="730624"/>
          </a:xfrm>
          <a:prstGeom prst="straightConnector1">
            <a:avLst/>
          </a:prstGeom>
          <a:ln>
            <a:solidFill>
              <a:schemeClr val="accent5"/>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p:cNvSpPr txBox="1"/>
              <p:nvPr/>
            </p:nvSpPr>
            <p:spPr>
              <a:xfrm>
                <a:off x="3334740" y="2524462"/>
                <a:ext cx="45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d</m:t>
                          </m:r>
                        </m:e>
                        <m:sub>
                          <m:r>
                            <m:rPr>
                              <m:sty m:val="p"/>
                            </m:rPr>
                            <a:rPr lang="en-US" b="0" i="0" smtClean="0">
                              <a:latin typeface="Cambria Math" panose="02040503050406030204" pitchFamily="18" charset="0"/>
                            </a:rPr>
                            <m:t>BA</m:t>
                          </m:r>
                        </m:sub>
                      </m:sSub>
                    </m:oMath>
                  </m:oMathPara>
                </a14:m>
                <a:endParaRPr lang="en-US" dirty="0"/>
              </a:p>
            </p:txBody>
          </p:sp>
        </mc:Choice>
        <mc:Fallback xmlns="">
          <p:sp>
            <p:nvSpPr>
              <p:cNvPr id="38" name="TextBox 37"/>
              <p:cNvSpPr txBox="1">
                <a:spLocks noRot="1" noChangeAspect="1" noMove="1" noResize="1" noEditPoints="1" noAdjustHandles="1" noChangeArrowheads="1" noChangeShapeType="1" noTextEdit="1"/>
              </p:cNvSpPr>
              <p:nvPr/>
            </p:nvSpPr>
            <p:spPr>
              <a:xfrm>
                <a:off x="3334740" y="2524462"/>
                <a:ext cx="457200" cy="369332"/>
              </a:xfrm>
              <a:prstGeom prst="rect">
                <a:avLst/>
              </a:prstGeom>
              <a:blipFill>
                <a:blip r:embed="rId6"/>
                <a:stretch>
                  <a:fillRect r="-13333"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4588650" y="2666486"/>
                <a:ext cx="45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d</m:t>
                          </m:r>
                        </m:e>
                        <m:sub>
                          <m:r>
                            <m:rPr>
                              <m:sty m:val="p"/>
                            </m:rPr>
                            <a:rPr lang="en-US" b="0" i="0" smtClean="0">
                              <a:latin typeface="Cambria Math" panose="02040503050406030204" pitchFamily="18" charset="0"/>
                            </a:rPr>
                            <m:t>BC</m:t>
                          </m:r>
                        </m:sub>
                      </m:sSub>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4588650" y="2666486"/>
                <a:ext cx="457200" cy="369332"/>
              </a:xfrm>
              <a:prstGeom prst="rect">
                <a:avLst/>
              </a:prstGeom>
              <a:blipFill>
                <a:blip r:embed="rId7"/>
                <a:stretch>
                  <a:fillRect r="-10667"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5357821" y="2614235"/>
                <a:ext cx="45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d</m:t>
                          </m:r>
                        </m:e>
                        <m:sub>
                          <m:r>
                            <m:rPr>
                              <m:sty m:val="p"/>
                            </m:rPr>
                            <a:rPr lang="en-US" b="0" i="0" smtClean="0">
                              <a:latin typeface="Cambria Math" panose="02040503050406030204" pitchFamily="18" charset="0"/>
                            </a:rPr>
                            <m:t>BD</m:t>
                          </m:r>
                        </m:sub>
                      </m:sSub>
                    </m:oMath>
                  </m:oMathPara>
                </a14:m>
                <a:endParaRPr lang="en-US" dirty="0"/>
              </a:p>
            </p:txBody>
          </p:sp>
        </mc:Choice>
        <mc:Fallback xmlns="">
          <p:sp>
            <p:nvSpPr>
              <p:cNvPr id="40" name="TextBox 39"/>
              <p:cNvSpPr txBox="1">
                <a:spLocks noRot="1" noChangeAspect="1" noMove="1" noResize="1" noEditPoints="1" noAdjustHandles="1" noChangeArrowheads="1" noChangeShapeType="1" noTextEdit="1"/>
              </p:cNvSpPr>
              <p:nvPr/>
            </p:nvSpPr>
            <p:spPr>
              <a:xfrm>
                <a:off x="5357821" y="2614235"/>
                <a:ext cx="457200" cy="369332"/>
              </a:xfrm>
              <a:prstGeom prst="rect">
                <a:avLst/>
              </a:prstGeom>
              <a:blipFill>
                <a:blip r:embed="rId8"/>
                <a:stretch>
                  <a:fillRect r="-14667" b="-1667"/>
                </a:stretch>
              </a:blipFill>
            </p:spPr>
            <p:txBody>
              <a:bodyPr/>
              <a:lstStyle/>
              <a:p>
                <a:r>
                  <a:rPr lang="en-US">
                    <a:noFill/>
                  </a:rPr>
                  <a:t> </a:t>
                </a:r>
              </a:p>
            </p:txBody>
          </p:sp>
        </mc:Fallback>
      </mc:AlternateContent>
      <p:sp>
        <p:nvSpPr>
          <p:cNvPr id="41" name="Rectangle 40"/>
          <p:cNvSpPr/>
          <p:nvPr/>
        </p:nvSpPr>
        <p:spPr>
          <a:xfrm>
            <a:off x="1889461" y="2013473"/>
            <a:ext cx="640080" cy="365760"/>
          </a:xfrm>
          <a:prstGeom prst="rect">
            <a:avLst/>
          </a:prstGeom>
          <a:noFill/>
          <a:ln w="28575">
            <a:solidFill>
              <a:srgbClr val="00B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126917" y="4189780"/>
            <a:ext cx="731520" cy="457200"/>
          </a:xfrm>
          <a:prstGeom prst="rect">
            <a:avLst/>
          </a:prstGeom>
          <a:noFill/>
          <a:ln w="28575">
            <a:solidFill>
              <a:srgbClr val="00B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AD1457"/>
                </a:solidFill>
              </a:rPr>
              <a:t>37</a:t>
            </a:r>
            <a:endParaRPr lang="en-US" sz="2400" dirty="0">
              <a:solidFill>
                <a:srgbClr val="AD1457"/>
              </a:solidFill>
            </a:endParaRPr>
          </a:p>
        </p:txBody>
      </p:sp>
      <p:sp>
        <p:nvSpPr>
          <p:cNvPr id="43" name="Rectangle 42"/>
          <p:cNvSpPr/>
          <p:nvPr/>
        </p:nvSpPr>
        <p:spPr>
          <a:xfrm>
            <a:off x="1185736" y="4189780"/>
            <a:ext cx="731520" cy="457200"/>
          </a:xfrm>
          <a:prstGeom prst="rect">
            <a:avLst/>
          </a:prstGeom>
          <a:noFill/>
          <a:ln w="28575">
            <a:solidFill>
              <a:srgbClr val="00B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AD1457"/>
                </a:solidFill>
              </a:rPr>
              <a:t>33</a:t>
            </a:r>
            <a:endParaRPr lang="en-US" sz="2400" dirty="0">
              <a:solidFill>
                <a:srgbClr val="AD1457"/>
              </a:solidFill>
            </a:endParaRPr>
          </a:p>
        </p:txBody>
      </p:sp>
      <p:sp>
        <p:nvSpPr>
          <p:cNvPr id="46" name="Rectangle 45"/>
          <p:cNvSpPr/>
          <p:nvPr/>
        </p:nvSpPr>
        <p:spPr>
          <a:xfrm>
            <a:off x="2205366" y="4189780"/>
            <a:ext cx="731520" cy="457200"/>
          </a:xfrm>
          <a:prstGeom prst="rect">
            <a:avLst/>
          </a:prstGeom>
          <a:noFill/>
          <a:ln w="28575">
            <a:solidFill>
              <a:srgbClr val="00B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AD1457"/>
                </a:solidFill>
              </a:rPr>
              <a:t>33</a:t>
            </a:r>
            <a:endParaRPr lang="en-US" sz="2400" dirty="0">
              <a:solidFill>
                <a:srgbClr val="AD1457"/>
              </a:solidFill>
            </a:endParaRPr>
          </a:p>
        </p:txBody>
      </p:sp>
      <p:cxnSp>
        <p:nvCxnSpPr>
          <p:cNvPr id="48" name="Straight Arrow Connector 47"/>
          <p:cNvCxnSpPr>
            <a:endCxn id="42" idx="0"/>
          </p:cNvCxnSpPr>
          <p:nvPr/>
        </p:nvCxnSpPr>
        <p:spPr>
          <a:xfrm flipH="1">
            <a:off x="492677" y="2429691"/>
            <a:ext cx="1349186" cy="1760089"/>
          </a:xfrm>
          <a:prstGeom prst="straightConnector1">
            <a:avLst/>
          </a:prstGeom>
          <a:ln>
            <a:solidFill>
              <a:schemeClr val="accent5"/>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68" idx="2"/>
            <a:endCxn id="43" idx="0"/>
          </p:cNvCxnSpPr>
          <p:nvPr/>
        </p:nvCxnSpPr>
        <p:spPr>
          <a:xfrm flipH="1">
            <a:off x="1551496" y="2424953"/>
            <a:ext cx="658005" cy="1764827"/>
          </a:xfrm>
          <a:prstGeom prst="straightConnector1">
            <a:avLst/>
          </a:prstGeom>
          <a:ln>
            <a:solidFill>
              <a:schemeClr val="accent5"/>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68" idx="2"/>
            <a:endCxn id="46" idx="0"/>
          </p:cNvCxnSpPr>
          <p:nvPr/>
        </p:nvCxnSpPr>
        <p:spPr>
          <a:xfrm>
            <a:off x="2209501" y="2424953"/>
            <a:ext cx="361625" cy="1764827"/>
          </a:xfrm>
          <a:prstGeom prst="straightConnector1">
            <a:avLst/>
          </a:prstGeom>
          <a:ln>
            <a:solidFill>
              <a:schemeClr val="accent5"/>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p:cNvSpPr txBox="1"/>
              <p:nvPr/>
            </p:nvSpPr>
            <p:spPr>
              <a:xfrm>
                <a:off x="472312" y="3308486"/>
                <a:ext cx="45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d</m:t>
                          </m:r>
                        </m:e>
                        <m:sub>
                          <m:r>
                            <m:rPr>
                              <m:sty m:val="p"/>
                            </m:rPr>
                            <a:rPr lang="en-US" b="0" i="0" smtClean="0">
                              <a:latin typeface="Cambria Math" panose="02040503050406030204" pitchFamily="18" charset="0"/>
                            </a:rPr>
                            <m:t>BA</m:t>
                          </m:r>
                        </m:sub>
                      </m:sSub>
                    </m:oMath>
                  </m:oMathPara>
                </a14:m>
                <a:endParaRPr lang="en-US" dirty="0"/>
              </a:p>
            </p:txBody>
          </p:sp>
        </mc:Choice>
        <mc:Fallback xmlns="">
          <p:sp>
            <p:nvSpPr>
              <p:cNvPr id="51" name="TextBox 50"/>
              <p:cNvSpPr txBox="1">
                <a:spLocks noRot="1" noChangeAspect="1" noMove="1" noResize="1" noEditPoints="1" noAdjustHandles="1" noChangeArrowheads="1" noChangeShapeType="1" noTextEdit="1"/>
              </p:cNvSpPr>
              <p:nvPr/>
            </p:nvSpPr>
            <p:spPr>
              <a:xfrm>
                <a:off x="472312" y="3308486"/>
                <a:ext cx="457200" cy="369332"/>
              </a:xfrm>
              <a:prstGeom prst="rect">
                <a:avLst/>
              </a:prstGeom>
              <a:blipFill>
                <a:blip r:embed="rId9"/>
                <a:stretch>
                  <a:fillRect r="-13333"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1284390" y="3317960"/>
                <a:ext cx="45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d</m:t>
                          </m:r>
                        </m:e>
                        <m:sub>
                          <m:r>
                            <m:rPr>
                              <m:sty m:val="p"/>
                            </m:rPr>
                            <a:rPr lang="en-US" b="0" i="0" smtClean="0">
                              <a:latin typeface="Cambria Math" panose="02040503050406030204" pitchFamily="18" charset="0"/>
                            </a:rPr>
                            <m:t>BD</m:t>
                          </m:r>
                        </m:sub>
                      </m:sSub>
                    </m:oMath>
                  </m:oMathPara>
                </a14:m>
                <a:endParaRPr lang="en-US" dirty="0"/>
              </a:p>
            </p:txBody>
          </p:sp>
        </mc:Choice>
        <mc:Fallback xmlns="">
          <p:sp>
            <p:nvSpPr>
              <p:cNvPr id="52" name="TextBox 51"/>
              <p:cNvSpPr txBox="1">
                <a:spLocks noRot="1" noChangeAspect="1" noMove="1" noResize="1" noEditPoints="1" noAdjustHandles="1" noChangeArrowheads="1" noChangeShapeType="1" noTextEdit="1"/>
              </p:cNvSpPr>
              <p:nvPr/>
            </p:nvSpPr>
            <p:spPr>
              <a:xfrm>
                <a:off x="1284390" y="3317960"/>
                <a:ext cx="457200" cy="369332"/>
              </a:xfrm>
              <a:prstGeom prst="rect">
                <a:avLst/>
              </a:prstGeom>
              <a:blipFill>
                <a:blip r:embed="rId10"/>
                <a:stretch>
                  <a:fillRect r="-14667"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1980949" y="3452431"/>
                <a:ext cx="45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d</m:t>
                          </m:r>
                        </m:e>
                        <m:sub>
                          <m:r>
                            <m:rPr>
                              <m:sty m:val="p"/>
                            </m:rPr>
                            <a:rPr lang="en-US" b="0" i="0" smtClean="0">
                              <a:latin typeface="Cambria Math" panose="02040503050406030204" pitchFamily="18" charset="0"/>
                            </a:rPr>
                            <m:t>BE</m:t>
                          </m:r>
                        </m:sub>
                      </m:sSub>
                    </m:oMath>
                  </m:oMathPara>
                </a14:m>
                <a:endParaRPr lang="en-US" dirty="0"/>
              </a:p>
            </p:txBody>
          </p:sp>
        </mc:Choice>
        <mc:Fallback xmlns="">
          <p:sp>
            <p:nvSpPr>
              <p:cNvPr id="53" name="TextBox 52"/>
              <p:cNvSpPr txBox="1">
                <a:spLocks noRot="1" noChangeAspect="1" noMove="1" noResize="1" noEditPoints="1" noAdjustHandles="1" noChangeArrowheads="1" noChangeShapeType="1" noTextEdit="1"/>
              </p:cNvSpPr>
              <p:nvPr/>
            </p:nvSpPr>
            <p:spPr>
              <a:xfrm>
                <a:off x="1980949" y="3452431"/>
                <a:ext cx="457200" cy="369332"/>
              </a:xfrm>
              <a:prstGeom prst="rect">
                <a:avLst/>
              </a:prstGeom>
              <a:blipFill>
                <a:blip r:embed="rId11"/>
                <a:stretch>
                  <a:fillRect r="-10667" b="-1639"/>
                </a:stretch>
              </a:blipFill>
            </p:spPr>
            <p:txBody>
              <a:bodyPr/>
              <a:lstStyle/>
              <a:p>
                <a:r>
                  <a:rPr lang="en-US">
                    <a:noFill/>
                  </a:rPr>
                  <a:t> </a:t>
                </a:r>
              </a:p>
            </p:txBody>
          </p:sp>
        </mc:Fallback>
      </mc:AlternateContent>
      <p:sp>
        <p:nvSpPr>
          <p:cNvPr id="58" name="Rectangle 57"/>
          <p:cNvSpPr/>
          <p:nvPr/>
        </p:nvSpPr>
        <p:spPr>
          <a:xfrm>
            <a:off x="1231456" y="4235500"/>
            <a:ext cx="640080" cy="365760"/>
          </a:xfrm>
          <a:prstGeom prst="rect">
            <a:avLst/>
          </a:prstGeom>
          <a:noFill/>
          <a:ln w="28575">
            <a:solidFill>
              <a:srgbClr val="00B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2251086" y="4235500"/>
            <a:ext cx="640080" cy="365760"/>
          </a:xfrm>
          <a:prstGeom prst="rect">
            <a:avLst/>
          </a:prstGeom>
          <a:noFill/>
          <a:ln w="28575">
            <a:solidFill>
              <a:srgbClr val="00B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0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heel(1)">
                                      <p:cBhvr>
                                        <p:cTn id="7" dur="10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wipe(up)">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fade">
                                      <p:cBhvr>
                                        <p:cTn id="20" dur="500"/>
                                        <p:tgtEl>
                                          <p:spTgt spid="5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up)">
                                      <p:cBhvr>
                                        <p:cTn id="25" dur="500"/>
                                        <p:tgtEl>
                                          <p:spTgt spid="4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500"/>
                                        <p:tgtEl>
                                          <p:spTgt spid="4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50"/>
                                        </p:tgtEl>
                                        <p:attrNameLst>
                                          <p:attrName>style.visibility</p:attrName>
                                        </p:attrNameLst>
                                      </p:cBhvr>
                                      <p:to>
                                        <p:strVal val="visible"/>
                                      </p:to>
                                    </p:set>
                                    <p:animEffect transition="in" filter="wipe(up)">
                                      <p:cBhvr>
                                        <p:cTn id="38" dur="500"/>
                                        <p:tgtEl>
                                          <p:spTgt spid="5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3"/>
                                        </p:tgtEl>
                                        <p:attrNameLst>
                                          <p:attrName>style.visibility</p:attrName>
                                        </p:attrNameLst>
                                      </p:cBhvr>
                                      <p:to>
                                        <p:strVal val="visible"/>
                                      </p:to>
                                    </p:set>
                                    <p:animEffect transition="in" filter="fade">
                                      <p:cBhvr>
                                        <p:cTn id="46" dur="500"/>
                                        <p:tgtEl>
                                          <p:spTgt spid="53"/>
                                        </p:tgtEl>
                                      </p:cBhvr>
                                    </p:animEffect>
                                  </p:childTnLst>
                                </p:cTn>
                              </p:par>
                            </p:childTnLst>
                          </p:cTn>
                        </p:par>
                      </p:childTnLst>
                    </p:cTn>
                  </p:par>
                  <p:par>
                    <p:cTn id="47" fill="hold">
                      <p:stCondLst>
                        <p:cond delay="indefinite"/>
                      </p:stCondLst>
                      <p:childTnLst>
                        <p:par>
                          <p:cTn id="48" fill="hold">
                            <p:stCondLst>
                              <p:cond delay="0"/>
                            </p:stCondLst>
                            <p:childTnLst>
                              <p:par>
                                <p:cTn id="49" presetID="21" presetClass="entr" presetSubtype="1" fill="hold" grpId="0" nodeType="click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wheel(1)">
                                      <p:cBhvr>
                                        <p:cTn id="51" dur="1000"/>
                                        <p:tgtEl>
                                          <p:spTgt spid="58"/>
                                        </p:tgtEl>
                                      </p:cBhvr>
                                    </p:animEffect>
                                  </p:childTnLst>
                                </p:cTn>
                              </p:par>
                              <p:par>
                                <p:cTn id="52" presetID="21" presetClass="entr" presetSubtype="1" fill="hold" grpId="0" nodeType="withEffect">
                                  <p:stCondLst>
                                    <p:cond delay="0"/>
                                  </p:stCondLst>
                                  <p:childTnLst>
                                    <p:set>
                                      <p:cBhvr>
                                        <p:cTn id="53" dur="1" fill="hold">
                                          <p:stCondLst>
                                            <p:cond delay="0"/>
                                          </p:stCondLst>
                                        </p:cTn>
                                        <p:tgtEl>
                                          <p:spTgt spid="59"/>
                                        </p:tgtEl>
                                        <p:attrNameLst>
                                          <p:attrName>style.visibility</p:attrName>
                                        </p:attrNameLst>
                                      </p:cBhvr>
                                      <p:to>
                                        <p:strVal val="visible"/>
                                      </p:to>
                                    </p:set>
                                    <p:animEffect transition="in" filter="wheel(1)">
                                      <p:cBhvr>
                                        <p:cTn id="54" dur="1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6" grpId="0" animBg="1"/>
      <p:bldP spid="51" grpId="0"/>
      <p:bldP spid="52" grpId="0"/>
      <p:bldP spid="53" grpId="0"/>
      <p:bldP spid="58" grpId="0" animBg="1"/>
      <p:bldP spid="5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TSP using Branch and Bound</a:t>
            </a:r>
            <a:endParaRPr lang="en-US" dirty="0"/>
          </a:p>
        </p:txBody>
      </p:sp>
      <p:graphicFrame>
        <p:nvGraphicFramePr>
          <p:cNvPr id="86" name="Table 85"/>
          <p:cNvGraphicFramePr>
            <a:graphicFrameLocks noGrp="1"/>
          </p:cNvGraphicFramePr>
          <p:nvPr/>
        </p:nvGraphicFramePr>
        <p:xfrm>
          <a:off x="7128091" y="888272"/>
          <a:ext cx="4846326" cy="3095898"/>
        </p:xfrm>
        <a:graphic>
          <a:graphicData uri="http://schemas.openxmlformats.org/drawingml/2006/table">
            <a:tbl>
              <a:tblPr firstRow="1" bandRow="1">
                <a:tableStyleId>{5C22544A-7EE6-4342-B048-85BDC9FD1C3A}</a:tableStyleId>
              </a:tblPr>
              <a:tblGrid>
                <a:gridCol w="807721">
                  <a:extLst>
                    <a:ext uri="{9D8B030D-6E8A-4147-A177-3AD203B41FA5}">
                      <a16:colId xmlns:a16="http://schemas.microsoft.com/office/drawing/2014/main" val="1099107876"/>
                    </a:ext>
                  </a:extLst>
                </a:gridCol>
                <a:gridCol w="807721">
                  <a:extLst>
                    <a:ext uri="{9D8B030D-6E8A-4147-A177-3AD203B41FA5}">
                      <a16:colId xmlns:a16="http://schemas.microsoft.com/office/drawing/2014/main" val="3311821646"/>
                    </a:ext>
                  </a:extLst>
                </a:gridCol>
                <a:gridCol w="807721">
                  <a:extLst>
                    <a:ext uri="{9D8B030D-6E8A-4147-A177-3AD203B41FA5}">
                      <a16:colId xmlns:a16="http://schemas.microsoft.com/office/drawing/2014/main" val="1832152231"/>
                    </a:ext>
                  </a:extLst>
                </a:gridCol>
                <a:gridCol w="807721">
                  <a:extLst>
                    <a:ext uri="{9D8B030D-6E8A-4147-A177-3AD203B41FA5}">
                      <a16:colId xmlns:a16="http://schemas.microsoft.com/office/drawing/2014/main" val="3126633176"/>
                    </a:ext>
                  </a:extLst>
                </a:gridCol>
                <a:gridCol w="807721">
                  <a:extLst>
                    <a:ext uri="{9D8B030D-6E8A-4147-A177-3AD203B41FA5}">
                      <a16:colId xmlns:a16="http://schemas.microsoft.com/office/drawing/2014/main" val="3650485207"/>
                    </a:ext>
                  </a:extLst>
                </a:gridCol>
                <a:gridCol w="807721">
                  <a:extLst>
                    <a:ext uri="{9D8B030D-6E8A-4147-A177-3AD203B41FA5}">
                      <a16:colId xmlns:a16="http://schemas.microsoft.com/office/drawing/2014/main" val="2922490647"/>
                    </a:ext>
                  </a:extLst>
                </a:gridCol>
              </a:tblGrid>
              <a:tr h="515983">
                <a:tc>
                  <a:txBody>
                    <a:bodyPr/>
                    <a:lstStyle/>
                    <a:p>
                      <a:endParaRPr lang="en-US" dirty="0"/>
                    </a:p>
                  </a:txBody>
                  <a:tcPr>
                    <a:solidFill>
                      <a:schemeClr val="accent1">
                        <a:lumMod val="60000"/>
                        <a:lumOff val="40000"/>
                      </a:schemeClr>
                    </a:solidFill>
                  </a:tcPr>
                </a:tc>
                <a:tc>
                  <a:txBody>
                    <a:bodyPr/>
                    <a:lstStyle/>
                    <a:p>
                      <a:pPr algn="ctr"/>
                      <a:r>
                        <a:rPr lang="en-US" sz="2400" b="1" i="0" dirty="0" smtClean="0">
                          <a:solidFill>
                            <a:schemeClr val="tx1"/>
                          </a:solidFill>
                        </a:rPr>
                        <a:t>A</a:t>
                      </a:r>
                      <a:endParaRPr lang="en-US" sz="2400" b="1" i="0" dirty="0">
                        <a:solidFill>
                          <a:schemeClr val="tx1"/>
                        </a:solidFill>
                      </a:endParaRPr>
                    </a:p>
                  </a:txBody>
                  <a:tcPr>
                    <a:solidFill>
                      <a:schemeClr val="accent1">
                        <a:lumMod val="60000"/>
                        <a:lumOff val="40000"/>
                      </a:schemeClr>
                    </a:solidFill>
                  </a:tcPr>
                </a:tc>
                <a:tc>
                  <a:txBody>
                    <a:bodyPr/>
                    <a:lstStyle/>
                    <a:p>
                      <a:pPr algn="ctr"/>
                      <a:r>
                        <a:rPr lang="en-US" sz="2400" b="1" i="0" dirty="0" smtClean="0">
                          <a:solidFill>
                            <a:schemeClr val="tx1"/>
                          </a:solidFill>
                        </a:rPr>
                        <a:t>B</a:t>
                      </a:r>
                      <a:endParaRPr lang="en-US" sz="2400" b="1" i="0" dirty="0">
                        <a:solidFill>
                          <a:schemeClr val="tx1"/>
                        </a:solidFill>
                      </a:endParaRPr>
                    </a:p>
                  </a:txBody>
                  <a:tcPr>
                    <a:solidFill>
                      <a:schemeClr val="accent1">
                        <a:lumMod val="60000"/>
                        <a:lumOff val="40000"/>
                      </a:schemeClr>
                    </a:solidFill>
                  </a:tcPr>
                </a:tc>
                <a:tc>
                  <a:txBody>
                    <a:bodyPr/>
                    <a:lstStyle/>
                    <a:p>
                      <a:pPr algn="ctr"/>
                      <a:r>
                        <a:rPr lang="en-US" sz="2400" b="1" i="0" dirty="0" smtClean="0">
                          <a:solidFill>
                            <a:schemeClr val="tx1"/>
                          </a:solidFill>
                        </a:rPr>
                        <a:t>C</a:t>
                      </a:r>
                      <a:endParaRPr lang="en-US" sz="2400" b="1" i="0" dirty="0">
                        <a:solidFill>
                          <a:schemeClr val="tx1"/>
                        </a:solidFill>
                      </a:endParaRPr>
                    </a:p>
                  </a:txBody>
                  <a:tcPr>
                    <a:solidFill>
                      <a:schemeClr val="accent1">
                        <a:lumMod val="60000"/>
                        <a:lumOff val="40000"/>
                      </a:schemeClr>
                    </a:solidFill>
                  </a:tcPr>
                </a:tc>
                <a:tc>
                  <a:txBody>
                    <a:bodyPr/>
                    <a:lstStyle/>
                    <a:p>
                      <a:pPr algn="ctr"/>
                      <a:r>
                        <a:rPr lang="en-US" sz="2400" b="1" i="0" dirty="0" smtClean="0">
                          <a:solidFill>
                            <a:schemeClr val="tx1"/>
                          </a:solidFill>
                        </a:rPr>
                        <a:t>D</a:t>
                      </a:r>
                      <a:endParaRPr lang="en-US" sz="2400" b="1" i="0" dirty="0">
                        <a:solidFill>
                          <a:schemeClr val="tx1"/>
                        </a:solidFill>
                      </a:endParaRPr>
                    </a:p>
                  </a:txBody>
                  <a:tcPr>
                    <a:solidFill>
                      <a:schemeClr val="accent1">
                        <a:lumMod val="60000"/>
                        <a:lumOff val="40000"/>
                      </a:schemeClr>
                    </a:solidFill>
                  </a:tcPr>
                </a:tc>
                <a:tc>
                  <a:txBody>
                    <a:bodyPr/>
                    <a:lstStyle/>
                    <a:p>
                      <a:pPr algn="ctr"/>
                      <a:r>
                        <a:rPr lang="en-US" sz="2400" b="1" i="0" dirty="0" smtClean="0">
                          <a:solidFill>
                            <a:schemeClr val="tx1"/>
                          </a:solidFill>
                        </a:rPr>
                        <a:t>E</a:t>
                      </a:r>
                      <a:endParaRPr lang="en-US" sz="2400" b="1" i="0" dirty="0">
                        <a:solidFill>
                          <a:schemeClr val="tx1"/>
                        </a:solidFill>
                      </a:endParaRPr>
                    </a:p>
                  </a:txBody>
                  <a:tcPr>
                    <a:solidFill>
                      <a:schemeClr val="accent1">
                        <a:lumMod val="60000"/>
                        <a:lumOff val="40000"/>
                      </a:schemeClr>
                    </a:solidFill>
                  </a:tcPr>
                </a:tc>
                <a:extLst>
                  <a:ext uri="{0D108BD9-81ED-4DB2-BD59-A6C34878D82A}">
                    <a16:rowId xmlns:a16="http://schemas.microsoft.com/office/drawing/2014/main" val="2820988702"/>
                  </a:ext>
                </a:extLst>
              </a:tr>
              <a:tr h="515983">
                <a:tc>
                  <a:txBody>
                    <a:bodyPr/>
                    <a:lstStyle/>
                    <a:p>
                      <a:pPr algn="ctr"/>
                      <a:r>
                        <a:rPr lang="en-US" sz="2400" b="1" dirty="0" smtClean="0">
                          <a:solidFill>
                            <a:schemeClr val="tx1"/>
                          </a:solidFill>
                        </a:rPr>
                        <a:t>A</a:t>
                      </a:r>
                      <a:endParaRPr lang="en-US" sz="2400" b="1" dirty="0">
                        <a:solidFill>
                          <a:schemeClr val="tx1"/>
                        </a:solidFill>
                      </a:endParaRPr>
                    </a:p>
                  </a:txBody>
                  <a:tcPr>
                    <a:solidFill>
                      <a:schemeClr val="accent1">
                        <a:lumMod val="60000"/>
                        <a:lumOff val="40000"/>
                      </a:schemeClr>
                    </a:solidFill>
                  </a:tcPr>
                </a:tc>
                <a:tc>
                  <a:txBody>
                    <a:bodyPr/>
                    <a:lstStyle/>
                    <a:p>
                      <a:pPr algn="ctr"/>
                      <a:r>
                        <a:rPr lang="en-US" sz="2400" b="1" dirty="0" smtClean="0">
                          <a:solidFill>
                            <a:srgbClr val="AD1457"/>
                          </a:solidFill>
                        </a:rPr>
                        <a:t>--</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10</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8</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9</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7</a:t>
                      </a:r>
                      <a:endParaRPr lang="en-US" sz="2400" b="1" dirty="0">
                        <a:solidFill>
                          <a:srgbClr val="AD1457"/>
                        </a:solidFill>
                      </a:endParaRPr>
                    </a:p>
                  </a:txBody>
                  <a:tcPr anchor="ctr">
                    <a:solidFill>
                      <a:schemeClr val="accent6">
                        <a:lumMod val="20000"/>
                        <a:lumOff val="80000"/>
                      </a:schemeClr>
                    </a:solidFill>
                  </a:tcPr>
                </a:tc>
                <a:extLst>
                  <a:ext uri="{0D108BD9-81ED-4DB2-BD59-A6C34878D82A}">
                    <a16:rowId xmlns:a16="http://schemas.microsoft.com/office/drawing/2014/main" val="1924035100"/>
                  </a:ext>
                </a:extLst>
              </a:tr>
              <a:tr h="515983">
                <a:tc>
                  <a:txBody>
                    <a:bodyPr/>
                    <a:lstStyle/>
                    <a:p>
                      <a:pPr algn="ctr"/>
                      <a:r>
                        <a:rPr lang="en-US" sz="2400" b="1" dirty="0" smtClean="0">
                          <a:solidFill>
                            <a:schemeClr val="tx1"/>
                          </a:solidFill>
                        </a:rPr>
                        <a:t>B</a:t>
                      </a:r>
                      <a:endParaRPr lang="en-US" sz="2400" b="1" dirty="0">
                        <a:solidFill>
                          <a:schemeClr val="tx1"/>
                        </a:solidFill>
                      </a:endParaRPr>
                    </a:p>
                  </a:txBody>
                  <a:tcPr>
                    <a:solidFill>
                      <a:schemeClr val="accent1">
                        <a:lumMod val="60000"/>
                        <a:lumOff val="40000"/>
                      </a:schemeClr>
                    </a:solidFill>
                  </a:tcPr>
                </a:tc>
                <a:tc>
                  <a:txBody>
                    <a:bodyPr/>
                    <a:lstStyle/>
                    <a:p>
                      <a:pPr algn="ctr"/>
                      <a:r>
                        <a:rPr lang="en-US" sz="2400" b="1" dirty="0" smtClean="0">
                          <a:solidFill>
                            <a:srgbClr val="AD1457"/>
                          </a:solidFill>
                        </a:rPr>
                        <a:t>10</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10</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5</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6</a:t>
                      </a:r>
                      <a:endParaRPr lang="en-US" sz="2400" b="1" dirty="0">
                        <a:solidFill>
                          <a:srgbClr val="AD1457"/>
                        </a:solidFill>
                      </a:endParaRPr>
                    </a:p>
                  </a:txBody>
                  <a:tcPr anchor="ctr">
                    <a:solidFill>
                      <a:schemeClr val="accent6">
                        <a:lumMod val="20000"/>
                        <a:lumOff val="80000"/>
                      </a:schemeClr>
                    </a:solidFill>
                  </a:tcPr>
                </a:tc>
                <a:extLst>
                  <a:ext uri="{0D108BD9-81ED-4DB2-BD59-A6C34878D82A}">
                    <a16:rowId xmlns:a16="http://schemas.microsoft.com/office/drawing/2014/main" val="1369142590"/>
                  </a:ext>
                </a:extLst>
              </a:tr>
              <a:tr h="515983">
                <a:tc>
                  <a:txBody>
                    <a:bodyPr/>
                    <a:lstStyle/>
                    <a:p>
                      <a:pPr algn="ctr"/>
                      <a:r>
                        <a:rPr lang="en-US" sz="2400" b="1" dirty="0" smtClean="0">
                          <a:solidFill>
                            <a:schemeClr val="tx1"/>
                          </a:solidFill>
                        </a:rPr>
                        <a:t>C</a:t>
                      </a:r>
                      <a:endParaRPr lang="en-US" sz="2400" b="1" dirty="0">
                        <a:solidFill>
                          <a:schemeClr val="tx1"/>
                        </a:solidFill>
                      </a:endParaRPr>
                    </a:p>
                  </a:txBody>
                  <a:tcPr>
                    <a:solidFill>
                      <a:schemeClr val="accent1">
                        <a:lumMod val="60000"/>
                        <a:lumOff val="40000"/>
                      </a:schemeClr>
                    </a:solidFill>
                  </a:tcPr>
                </a:tc>
                <a:tc>
                  <a:txBody>
                    <a:bodyPr/>
                    <a:lstStyle/>
                    <a:p>
                      <a:pPr algn="ctr"/>
                      <a:r>
                        <a:rPr lang="en-US" sz="2400" b="1" dirty="0" smtClean="0">
                          <a:solidFill>
                            <a:srgbClr val="AD1457"/>
                          </a:solidFill>
                        </a:rPr>
                        <a:t>8</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10</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8</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9</a:t>
                      </a:r>
                      <a:endParaRPr lang="en-US" sz="2400" b="1" dirty="0">
                        <a:solidFill>
                          <a:srgbClr val="AD1457"/>
                        </a:solidFill>
                      </a:endParaRPr>
                    </a:p>
                  </a:txBody>
                  <a:tcPr anchor="ctr">
                    <a:solidFill>
                      <a:schemeClr val="accent6">
                        <a:lumMod val="20000"/>
                        <a:lumOff val="80000"/>
                      </a:schemeClr>
                    </a:solidFill>
                  </a:tcPr>
                </a:tc>
                <a:extLst>
                  <a:ext uri="{0D108BD9-81ED-4DB2-BD59-A6C34878D82A}">
                    <a16:rowId xmlns:a16="http://schemas.microsoft.com/office/drawing/2014/main" val="3262610763"/>
                  </a:ext>
                </a:extLst>
              </a:tr>
              <a:tr h="515983">
                <a:tc>
                  <a:txBody>
                    <a:bodyPr/>
                    <a:lstStyle/>
                    <a:p>
                      <a:pPr algn="ctr"/>
                      <a:r>
                        <a:rPr lang="en-US" sz="2400" b="1" dirty="0" smtClean="0">
                          <a:solidFill>
                            <a:schemeClr val="tx1"/>
                          </a:solidFill>
                        </a:rPr>
                        <a:t>D</a:t>
                      </a:r>
                      <a:endParaRPr lang="en-US" sz="2400" b="1" dirty="0">
                        <a:solidFill>
                          <a:schemeClr val="tx1"/>
                        </a:solidFill>
                      </a:endParaRPr>
                    </a:p>
                  </a:txBody>
                  <a:tcPr>
                    <a:solidFill>
                      <a:schemeClr val="accent1">
                        <a:lumMod val="60000"/>
                        <a:lumOff val="40000"/>
                      </a:schemeClr>
                    </a:solidFill>
                  </a:tcPr>
                </a:tc>
                <a:tc>
                  <a:txBody>
                    <a:bodyPr/>
                    <a:lstStyle/>
                    <a:p>
                      <a:pPr algn="ctr"/>
                      <a:r>
                        <a:rPr lang="en-US" sz="2400" b="1" dirty="0" smtClean="0">
                          <a:solidFill>
                            <a:srgbClr val="AD1457"/>
                          </a:solidFill>
                        </a:rPr>
                        <a:t>9</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5</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8</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6</a:t>
                      </a:r>
                      <a:endParaRPr lang="en-US" sz="2400" b="1" dirty="0">
                        <a:solidFill>
                          <a:srgbClr val="AD1457"/>
                        </a:solidFill>
                      </a:endParaRPr>
                    </a:p>
                  </a:txBody>
                  <a:tcPr anchor="ctr">
                    <a:solidFill>
                      <a:schemeClr val="accent6">
                        <a:lumMod val="20000"/>
                        <a:lumOff val="80000"/>
                      </a:schemeClr>
                    </a:solidFill>
                  </a:tcPr>
                </a:tc>
                <a:extLst>
                  <a:ext uri="{0D108BD9-81ED-4DB2-BD59-A6C34878D82A}">
                    <a16:rowId xmlns:a16="http://schemas.microsoft.com/office/drawing/2014/main" val="3402551162"/>
                  </a:ext>
                </a:extLst>
              </a:tr>
              <a:tr h="515983">
                <a:tc>
                  <a:txBody>
                    <a:bodyPr/>
                    <a:lstStyle/>
                    <a:p>
                      <a:pPr algn="ctr"/>
                      <a:r>
                        <a:rPr lang="en-US" sz="2400" b="1" dirty="0" smtClean="0">
                          <a:solidFill>
                            <a:schemeClr val="tx1"/>
                          </a:solidFill>
                        </a:rPr>
                        <a:t>E</a:t>
                      </a:r>
                      <a:endParaRPr lang="en-US" sz="2400" b="1" dirty="0">
                        <a:solidFill>
                          <a:schemeClr val="tx1"/>
                        </a:solidFill>
                      </a:endParaRPr>
                    </a:p>
                  </a:txBody>
                  <a:tcPr>
                    <a:solidFill>
                      <a:schemeClr val="accent1">
                        <a:lumMod val="60000"/>
                        <a:lumOff val="40000"/>
                      </a:schemeClr>
                    </a:solidFill>
                  </a:tcPr>
                </a:tc>
                <a:tc>
                  <a:txBody>
                    <a:bodyPr/>
                    <a:lstStyle/>
                    <a:p>
                      <a:pPr algn="ctr"/>
                      <a:r>
                        <a:rPr lang="en-US" sz="2400" b="1" dirty="0" smtClean="0">
                          <a:solidFill>
                            <a:srgbClr val="AD1457"/>
                          </a:solidFill>
                        </a:rPr>
                        <a:t>7</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6</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9</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6</a:t>
                      </a:r>
                      <a:endParaRPr lang="en-US" sz="2400" b="1" dirty="0">
                        <a:solidFill>
                          <a:srgbClr val="AD1457"/>
                        </a:solidFill>
                      </a:endParaRPr>
                    </a:p>
                  </a:txBody>
                  <a:tcPr anchor="ctr">
                    <a:solidFill>
                      <a:schemeClr val="accent6">
                        <a:lumMod val="20000"/>
                        <a:lumOff val="80000"/>
                      </a:schemeClr>
                    </a:solidFill>
                  </a:tcPr>
                </a:tc>
                <a:tc>
                  <a:txBody>
                    <a:bodyPr/>
                    <a:lstStyle/>
                    <a:p>
                      <a:pPr algn="ctr"/>
                      <a:r>
                        <a:rPr lang="en-US" sz="2400" b="1" dirty="0" smtClean="0">
                          <a:solidFill>
                            <a:srgbClr val="AD1457"/>
                          </a:solidFill>
                        </a:rPr>
                        <a:t>--</a:t>
                      </a:r>
                      <a:endParaRPr lang="en-US" sz="2400" b="1" dirty="0">
                        <a:solidFill>
                          <a:srgbClr val="AD1457"/>
                        </a:solidFill>
                      </a:endParaRPr>
                    </a:p>
                  </a:txBody>
                  <a:tcPr anchor="ctr">
                    <a:solidFill>
                      <a:schemeClr val="accent6">
                        <a:lumMod val="20000"/>
                        <a:lumOff val="80000"/>
                      </a:schemeClr>
                    </a:solidFill>
                  </a:tcPr>
                </a:tc>
                <a:extLst>
                  <a:ext uri="{0D108BD9-81ED-4DB2-BD59-A6C34878D82A}">
                    <a16:rowId xmlns:a16="http://schemas.microsoft.com/office/drawing/2014/main" val="3205065349"/>
                  </a:ext>
                </a:extLst>
              </a:tr>
            </a:tbl>
          </a:graphicData>
        </a:graphic>
      </p:graphicFrame>
      <p:sp>
        <p:nvSpPr>
          <p:cNvPr id="4" name="Rectangle 3"/>
          <p:cNvSpPr/>
          <p:nvPr/>
        </p:nvSpPr>
        <p:spPr>
          <a:xfrm>
            <a:off x="2541494" y="779929"/>
            <a:ext cx="731520" cy="457200"/>
          </a:xfrm>
          <a:prstGeom prst="rect">
            <a:avLst/>
          </a:prstGeom>
          <a:noFill/>
          <a:ln w="28575">
            <a:solidFill>
              <a:srgbClr val="00B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43753" y="1965512"/>
            <a:ext cx="731520" cy="457200"/>
          </a:xfrm>
          <a:prstGeom prst="rect">
            <a:avLst/>
          </a:prstGeom>
          <a:noFill/>
          <a:ln w="28575">
            <a:solidFill>
              <a:srgbClr val="00B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AD1457"/>
                </a:solidFill>
              </a:rPr>
              <a:t>35</a:t>
            </a:r>
            <a:endParaRPr lang="en-US" sz="2400" dirty="0">
              <a:solidFill>
                <a:srgbClr val="AD1457"/>
              </a:solidFill>
            </a:endParaRPr>
          </a:p>
        </p:txBody>
      </p:sp>
      <p:sp>
        <p:nvSpPr>
          <p:cNvPr id="68" name="Rectangle 67"/>
          <p:cNvSpPr/>
          <p:nvPr/>
        </p:nvSpPr>
        <p:spPr>
          <a:xfrm>
            <a:off x="1843741" y="1967753"/>
            <a:ext cx="731520" cy="457200"/>
          </a:xfrm>
          <a:prstGeom prst="rect">
            <a:avLst/>
          </a:prstGeom>
          <a:noFill/>
          <a:ln w="28575">
            <a:solidFill>
              <a:srgbClr val="00B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AD1457"/>
                </a:solidFill>
              </a:rPr>
              <a:t>32</a:t>
            </a:r>
          </a:p>
        </p:txBody>
      </p:sp>
      <p:sp>
        <p:nvSpPr>
          <p:cNvPr id="69" name="Rectangle 68"/>
          <p:cNvSpPr/>
          <p:nvPr/>
        </p:nvSpPr>
        <p:spPr>
          <a:xfrm>
            <a:off x="3243729" y="1967753"/>
            <a:ext cx="731520" cy="457200"/>
          </a:xfrm>
          <a:prstGeom prst="rect">
            <a:avLst/>
          </a:prstGeom>
          <a:noFill/>
          <a:ln w="28575">
            <a:solidFill>
              <a:srgbClr val="00B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AD1457"/>
                </a:solidFill>
              </a:rPr>
              <a:t>34</a:t>
            </a:r>
          </a:p>
        </p:txBody>
      </p:sp>
      <p:sp>
        <p:nvSpPr>
          <p:cNvPr id="70" name="Rectangle 69"/>
          <p:cNvSpPr/>
          <p:nvPr/>
        </p:nvSpPr>
        <p:spPr>
          <a:xfrm>
            <a:off x="4643718" y="1967753"/>
            <a:ext cx="731520" cy="457200"/>
          </a:xfrm>
          <a:prstGeom prst="rect">
            <a:avLst/>
          </a:prstGeom>
          <a:noFill/>
          <a:ln w="28575">
            <a:solidFill>
              <a:srgbClr val="00B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AD1457"/>
                </a:solidFill>
              </a:rPr>
              <a:t>31</a:t>
            </a:r>
          </a:p>
        </p:txBody>
      </p:sp>
      <p:cxnSp>
        <p:nvCxnSpPr>
          <p:cNvPr id="8" name="Straight Arrow Connector 7"/>
          <p:cNvCxnSpPr>
            <a:endCxn id="5" idx="0"/>
          </p:cNvCxnSpPr>
          <p:nvPr/>
        </p:nvCxnSpPr>
        <p:spPr>
          <a:xfrm flipH="1">
            <a:off x="809513" y="1237129"/>
            <a:ext cx="1718534" cy="728383"/>
          </a:xfrm>
          <a:prstGeom prst="straightConnector1">
            <a:avLst/>
          </a:prstGeom>
          <a:ln>
            <a:solidFill>
              <a:schemeClr val="accent5"/>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4" idx="2"/>
            <a:endCxn id="68" idx="0"/>
          </p:cNvCxnSpPr>
          <p:nvPr/>
        </p:nvCxnSpPr>
        <p:spPr>
          <a:xfrm flipH="1">
            <a:off x="2209501" y="1237129"/>
            <a:ext cx="697753" cy="730624"/>
          </a:xfrm>
          <a:prstGeom prst="straightConnector1">
            <a:avLst/>
          </a:prstGeom>
          <a:ln>
            <a:solidFill>
              <a:schemeClr val="accent5"/>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 idx="2"/>
            <a:endCxn id="69" idx="0"/>
          </p:cNvCxnSpPr>
          <p:nvPr/>
        </p:nvCxnSpPr>
        <p:spPr>
          <a:xfrm>
            <a:off x="2907254" y="1237129"/>
            <a:ext cx="702235" cy="730624"/>
          </a:xfrm>
          <a:prstGeom prst="straightConnector1">
            <a:avLst/>
          </a:prstGeom>
          <a:ln>
            <a:solidFill>
              <a:schemeClr val="accent5"/>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70" idx="0"/>
          </p:cNvCxnSpPr>
          <p:nvPr/>
        </p:nvCxnSpPr>
        <p:spPr>
          <a:xfrm>
            <a:off x="3267635" y="1223682"/>
            <a:ext cx="1741843" cy="744071"/>
          </a:xfrm>
          <a:prstGeom prst="straightConnector1">
            <a:avLst/>
          </a:prstGeom>
          <a:ln>
            <a:solidFill>
              <a:schemeClr val="accent5"/>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p:cNvSpPr txBox="1"/>
              <p:nvPr/>
            </p:nvSpPr>
            <p:spPr>
              <a:xfrm>
                <a:off x="1223683" y="1223681"/>
                <a:ext cx="45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d</m:t>
                          </m:r>
                        </m:e>
                        <m:sub>
                          <m:r>
                            <m:rPr>
                              <m:sty m:val="p"/>
                            </m:rPr>
                            <a:rPr lang="en-US" b="0" i="0" smtClean="0">
                              <a:latin typeface="Cambria Math" panose="02040503050406030204" pitchFamily="18" charset="0"/>
                            </a:rPr>
                            <m:t>AB</m:t>
                          </m:r>
                        </m:sub>
                      </m:sSub>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1223683" y="1223681"/>
                <a:ext cx="457200" cy="369332"/>
              </a:xfrm>
              <a:prstGeom prst="rect">
                <a:avLst/>
              </a:prstGeom>
              <a:blipFill>
                <a:blip r:embed="rId2"/>
                <a:stretch>
                  <a:fillRect r="-13333"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p:cNvSpPr txBox="1"/>
              <p:nvPr/>
            </p:nvSpPr>
            <p:spPr>
              <a:xfrm>
                <a:off x="1954306" y="1429869"/>
                <a:ext cx="45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d</m:t>
                          </m:r>
                        </m:e>
                        <m:sub>
                          <m:r>
                            <m:rPr>
                              <m:sty m:val="p"/>
                            </m:rPr>
                            <a:rPr lang="en-US" b="0" i="0" smtClean="0">
                              <a:latin typeface="Cambria Math" panose="02040503050406030204" pitchFamily="18" charset="0"/>
                            </a:rPr>
                            <m:t>AC</m:t>
                          </m:r>
                        </m:sub>
                      </m:sSub>
                    </m:oMath>
                  </m:oMathPara>
                </a14:m>
                <a:endParaRPr lang="en-US" dirty="0"/>
              </a:p>
            </p:txBody>
          </p:sp>
        </mc:Choice>
        <mc:Fallback xmlns="">
          <p:sp>
            <p:nvSpPr>
              <p:cNvPr id="76" name="TextBox 75"/>
              <p:cNvSpPr txBox="1">
                <a:spLocks noRot="1" noChangeAspect="1" noMove="1" noResize="1" noEditPoints="1" noAdjustHandles="1" noChangeArrowheads="1" noChangeShapeType="1" noTextEdit="1"/>
              </p:cNvSpPr>
              <p:nvPr/>
            </p:nvSpPr>
            <p:spPr>
              <a:xfrm>
                <a:off x="1954306" y="1429869"/>
                <a:ext cx="457200" cy="369332"/>
              </a:xfrm>
              <a:prstGeom prst="rect">
                <a:avLst/>
              </a:prstGeom>
              <a:blipFill>
                <a:blip r:embed="rId3"/>
                <a:stretch>
                  <a:fillRect r="-10667"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p:cNvSpPr txBox="1"/>
              <p:nvPr/>
            </p:nvSpPr>
            <p:spPr>
              <a:xfrm>
                <a:off x="3272118" y="1429869"/>
                <a:ext cx="45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d</m:t>
                          </m:r>
                        </m:e>
                        <m:sub>
                          <m:r>
                            <m:rPr>
                              <m:sty m:val="p"/>
                            </m:rPr>
                            <a:rPr lang="en-US" b="0" i="0" smtClean="0">
                              <a:latin typeface="Cambria Math" panose="02040503050406030204" pitchFamily="18" charset="0"/>
                            </a:rPr>
                            <m:t>AD</m:t>
                          </m:r>
                        </m:sub>
                      </m:sSub>
                    </m:oMath>
                  </m:oMathPara>
                </a14:m>
                <a:endParaRPr lang="en-US" dirty="0"/>
              </a:p>
            </p:txBody>
          </p:sp>
        </mc:Choice>
        <mc:Fallback xmlns="">
          <p:sp>
            <p:nvSpPr>
              <p:cNvPr id="77" name="TextBox 76"/>
              <p:cNvSpPr txBox="1">
                <a:spLocks noRot="1" noChangeAspect="1" noMove="1" noResize="1" noEditPoints="1" noAdjustHandles="1" noChangeArrowheads="1" noChangeShapeType="1" noTextEdit="1"/>
              </p:cNvSpPr>
              <p:nvPr/>
            </p:nvSpPr>
            <p:spPr>
              <a:xfrm>
                <a:off x="3272118" y="1429869"/>
                <a:ext cx="457200" cy="369332"/>
              </a:xfrm>
              <a:prstGeom prst="rect">
                <a:avLst/>
              </a:prstGeom>
              <a:blipFill>
                <a:blip r:embed="rId4"/>
                <a:stretch>
                  <a:fillRect r="-14667"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p:cNvSpPr txBox="1"/>
              <p:nvPr/>
            </p:nvSpPr>
            <p:spPr>
              <a:xfrm>
                <a:off x="3917578" y="1223681"/>
                <a:ext cx="45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d</m:t>
                          </m:r>
                        </m:e>
                        <m:sub>
                          <m:r>
                            <m:rPr>
                              <m:sty m:val="p"/>
                            </m:rPr>
                            <a:rPr lang="en-US" b="0" i="0" smtClean="0">
                              <a:latin typeface="Cambria Math" panose="02040503050406030204" pitchFamily="18" charset="0"/>
                            </a:rPr>
                            <m:t>AE</m:t>
                          </m:r>
                        </m:sub>
                      </m:sSub>
                    </m:oMath>
                  </m:oMathPara>
                </a14:m>
                <a:endParaRPr lang="en-US" dirty="0"/>
              </a:p>
            </p:txBody>
          </p:sp>
        </mc:Choice>
        <mc:Fallback xmlns="">
          <p:sp>
            <p:nvSpPr>
              <p:cNvPr id="78" name="TextBox 77"/>
              <p:cNvSpPr txBox="1">
                <a:spLocks noRot="1" noChangeAspect="1" noMove="1" noResize="1" noEditPoints="1" noAdjustHandles="1" noChangeArrowheads="1" noChangeShapeType="1" noTextEdit="1"/>
              </p:cNvSpPr>
              <p:nvPr/>
            </p:nvSpPr>
            <p:spPr>
              <a:xfrm>
                <a:off x="3917578" y="1223681"/>
                <a:ext cx="457200" cy="369332"/>
              </a:xfrm>
              <a:prstGeom prst="rect">
                <a:avLst/>
              </a:prstGeom>
              <a:blipFill>
                <a:blip r:embed="rId5"/>
                <a:stretch>
                  <a:fillRect r="-10667" b="-1667"/>
                </a:stretch>
              </a:blipFill>
            </p:spPr>
            <p:txBody>
              <a:bodyPr/>
              <a:lstStyle/>
              <a:p>
                <a:r>
                  <a:rPr lang="en-US">
                    <a:noFill/>
                  </a:rPr>
                  <a:t> </a:t>
                </a:r>
              </a:p>
            </p:txBody>
          </p:sp>
        </mc:Fallback>
      </mc:AlternateContent>
      <p:sp>
        <p:nvSpPr>
          <p:cNvPr id="29" name="Rectangle 28"/>
          <p:cNvSpPr/>
          <p:nvPr/>
        </p:nvSpPr>
        <p:spPr>
          <a:xfrm>
            <a:off x="4689438" y="2013473"/>
            <a:ext cx="640080" cy="365760"/>
          </a:xfrm>
          <a:prstGeom prst="rect">
            <a:avLst/>
          </a:prstGeom>
          <a:noFill/>
          <a:ln w="28575">
            <a:solidFill>
              <a:srgbClr val="00B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856031" y="3149878"/>
            <a:ext cx="731520" cy="457200"/>
          </a:xfrm>
          <a:prstGeom prst="rect">
            <a:avLst/>
          </a:prstGeom>
          <a:noFill/>
          <a:ln w="28575">
            <a:solidFill>
              <a:srgbClr val="00B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AD1457"/>
                </a:solidFill>
              </a:rPr>
              <a:t>36</a:t>
            </a:r>
            <a:endParaRPr lang="en-US" sz="2400" dirty="0">
              <a:solidFill>
                <a:srgbClr val="AD1457"/>
              </a:solidFill>
            </a:endParaRPr>
          </a:p>
        </p:txBody>
      </p:sp>
      <p:sp>
        <p:nvSpPr>
          <p:cNvPr id="33" name="Rectangle 32"/>
          <p:cNvSpPr/>
          <p:nvPr/>
        </p:nvSpPr>
        <p:spPr>
          <a:xfrm>
            <a:off x="3929444" y="3152119"/>
            <a:ext cx="731520" cy="457200"/>
          </a:xfrm>
          <a:prstGeom prst="rect">
            <a:avLst/>
          </a:prstGeom>
          <a:noFill/>
          <a:ln w="28575">
            <a:solidFill>
              <a:srgbClr val="00B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AD1457"/>
                </a:solidFill>
              </a:rPr>
              <a:t>36</a:t>
            </a:r>
            <a:endParaRPr lang="en-US" sz="2400" dirty="0">
              <a:solidFill>
                <a:srgbClr val="AD1457"/>
              </a:solidFill>
            </a:endParaRPr>
          </a:p>
        </p:txBody>
      </p:sp>
      <p:sp>
        <p:nvSpPr>
          <p:cNvPr id="34" name="Rectangle 33"/>
          <p:cNvSpPr/>
          <p:nvPr/>
        </p:nvSpPr>
        <p:spPr>
          <a:xfrm>
            <a:off x="5329432" y="3152119"/>
            <a:ext cx="731520" cy="457200"/>
          </a:xfrm>
          <a:prstGeom prst="rect">
            <a:avLst/>
          </a:prstGeom>
          <a:noFill/>
          <a:ln w="28575">
            <a:solidFill>
              <a:srgbClr val="00B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AD1457"/>
                </a:solidFill>
              </a:rPr>
              <a:t>34</a:t>
            </a:r>
            <a:endParaRPr lang="en-US" sz="2400" dirty="0">
              <a:solidFill>
                <a:srgbClr val="AD1457"/>
              </a:solidFill>
            </a:endParaRPr>
          </a:p>
        </p:txBody>
      </p:sp>
      <p:cxnSp>
        <p:nvCxnSpPr>
          <p:cNvPr id="35" name="Straight Arrow Connector 34"/>
          <p:cNvCxnSpPr>
            <a:endCxn id="32" idx="0"/>
          </p:cNvCxnSpPr>
          <p:nvPr/>
        </p:nvCxnSpPr>
        <p:spPr>
          <a:xfrm flipH="1">
            <a:off x="3221791" y="2403566"/>
            <a:ext cx="1415523" cy="746312"/>
          </a:xfrm>
          <a:prstGeom prst="straightConnector1">
            <a:avLst/>
          </a:prstGeom>
          <a:ln>
            <a:solidFill>
              <a:schemeClr val="accent5"/>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endCxn id="33" idx="0"/>
          </p:cNvCxnSpPr>
          <p:nvPr/>
        </p:nvCxnSpPr>
        <p:spPr>
          <a:xfrm flipH="1">
            <a:off x="4295204" y="2421495"/>
            <a:ext cx="697753" cy="730624"/>
          </a:xfrm>
          <a:prstGeom prst="straightConnector1">
            <a:avLst/>
          </a:prstGeom>
          <a:ln>
            <a:solidFill>
              <a:schemeClr val="accent5"/>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34" idx="0"/>
          </p:cNvCxnSpPr>
          <p:nvPr/>
        </p:nvCxnSpPr>
        <p:spPr>
          <a:xfrm>
            <a:off x="4992957" y="2421495"/>
            <a:ext cx="702235" cy="730624"/>
          </a:xfrm>
          <a:prstGeom prst="straightConnector1">
            <a:avLst/>
          </a:prstGeom>
          <a:ln>
            <a:solidFill>
              <a:schemeClr val="accent5"/>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p:cNvSpPr txBox="1"/>
              <p:nvPr/>
            </p:nvSpPr>
            <p:spPr>
              <a:xfrm>
                <a:off x="3321293" y="2537909"/>
                <a:ext cx="45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d</m:t>
                          </m:r>
                        </m:e>
                        <m:sub>
                          <m:r>
                            <m:rPr>
                              <m:sty m:val="p"/>
                            </m:rPr>
                            <a:rPr lang="en-US" b="0" i="0" smtClean="0">
                              <a:latin typeface="Cambria Math" panose="02040503050406030204" pitchFamily="18" charset="0"/>
                            </a:rPr>
                            <m:t>BA</m:t>
                          </m:r>
                        </m:sub>
                      </m:sSub>
                    </m:oMath>
                  </m:oMathPara>
                </a14:m>
                <a:endParaRPr lang="en-US" dirty="0"/>
              </a:p>
            </p:txBody>
          </p:sp>
        </mc:Choice>
        <mc:Fallback xmlns="">
          <p:sp>
            <p:nvSpPr>
              <p:cNvPr id="38" name="TextBox 37"/>
              <p:cNvSpPr txBox="1">
                <a:spLocks noRot="1" noChangeAspect="1" noMove="1" noResize="1" noEditPoints="1" noAdjustHandles="1" noChangeArrowheads="1" noChangeShapeType="1" noTextEdit="1"/>
              </p:cNvSpPr>
              <p:nvPr/>
            </p:nvSpPr>
            <p:spPr>
              <a:xfrm>
                <a:off x="3321293" y="2537909"/>
                <a:ext cx="457200" cy="369332"/>
              </a:xfrm>
              <a:prstGeom prst="rect">
                <a:avLst/>
              </a:prstGeom>
              <a:blipFill>
                <a:blip r:embed="rId6"/>
                <a:stretch>
                  <a:fillRect r="-13333"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4523335" y="2705675"/>
                <a:ext cx="45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d</m:t>
                          </m:r>
                        </m:e>
                        <m:sub>
                          <m:r>
                            <m:rPr>
                              <m:sty m:val="p"/>
                            </m:rPr>
                            <a:rPr lang="en-US" b="0" i="0" smtClean="0">
                              <a:latin typeface="Cambria Math" panose="02040503050406030204" pitchFamily="18" charset="0"/>
                            </a:rPr>
                            <m:t>BC</m:t>
                          </m:r>
                        </m:sub>
                      </m:sSub>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4523335" y="2705675"/>
                <a:ext cx="457200" cy="369332"/>
              </a:xfrm>
              <a:prstGeom prst="rect">
                <a:avLst/>
              </a:prstGeom>
              <a:blipFill>
                <a:blip r:embed="rId7"/>
                <a:stretch>
                  <a:fillRect r="-10667"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5357821" y="2614235"/>
                <a:ext cx="45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d</m:t>
                          </m:r>
                        </m:e>
                        <m:sub>
                          <m:r>
                            <m:rPr>
                              <m:sty m:val="p"/>
                            </m:rPr>
                            <a:rPr lang="en-US" b="0" i="0" smtClean="0">
                              <a:latin typeface="Cambria Math" panose="02040503050406030204" pitchFamily="18" charset="0"/>
                            </a:rPr>
                            <m:t>BD</m:t>
                          </m:r>
                        </m:sub>
                      </m:sSub>
                    </m:oMath>
                  </m:oMathPara>
                </a14:m>
                <a:endParaRPr lang="en-US" dirty="0"/>
              </a:p>
            </p:txBody>
          </p:sp>
        </mc:Choice>
        <mc:Fallback xmlns="">
          <p:sp>
            <p:nvSpPr>
              <p:cNvPr id="40" name="TextBox 39"/>
              <p:cNvSpPr txBox="1">
                <a:spLocks noRot="1" noChangeAspect="1" noMove="1" noResize="1" noEditPoints="1" noAdjustHandles="1" noChangeArrowheads="1" noChangeShapeType="1" noTextEdit="1"/>
              </p:cNvSpPr>
              <p:nvPr/>
            </p:nvSpPr>
            <p:spPr>
              <a:xfrm>
                <a:off x="5357821" y="2614235"/>
                <a:ext cx="457200" cy="369332"/>
              </a:xfrm>
              <a:prstGeom prst="rect">
                <a:avLst/>
              </a:prstGeom>
              <a:blipFill>
                <a:blip r:embed="rId8"/>
                <a:stretch>
                  <a:fillRect r="-14667" b="-1667"/>
                </a:stretch>
              </a:blipFill>
            </p:spPr>
            <p:txBody>
              <a:bodyPr/>
              <a:lstStyle/>
              <a:p>
                <a:r>
                  <a:rPr lang="en-US">
                    <a:noFill/>
                  </a:rPr>
                  <a:t> </a:t>
                </a:r>
              </a:p>
            </p:txBody>
          </p:sp>
        </mc:Fallback>
      </mc:AlternateContent>
      <p:sp>
        <p:nvSpPr>
          <p:cNvPr id="41" name="Rectangle 40"/>
          <p:cNvSpPr/>
          <p:nvPr/>
        </p:nvSpPr>
        <p:spPr>
          <a:xfrm>
            <a:off x="1889461" y="2013473"/>
            <a:ext cx="640080" cy="365760"/>
          </a:xfrm>
          <a:prstGeom prst="rect">
            <a:avLst/>
          </a:prstGeom>
          <a:noFill/>
          <a:ln w="28575">
            <a:solidFill>
              <a:srgbClr val="00B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126917" y="4189780"/>
            <a:ext cx="731520" cy="457200"/>
          </a:xfrm>
          <a:prstGeom prst="rect">
            <a:avLst/>
          </a:prstGeom>
          <a:noFill/>
          <a:ln w="28575">
            <a:solidFill>
              <a:srgbClr val="00B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AD1457"/>
                </a:solidFill>
              </a:rPr>
              <a:t>37</a:t>
            </a:r>
            <a:endParaRPr lang="en-US" sz="2400" dirty="0">
              <a:solidFill>
                <a:srgbClr val="AD1457"/>
              </a:solidFill>
            </a:endParaRPr>
          </a:p>
        </p:txBody>
      </p:sp>
      <p:sp>
        <p:nvSpPr>
          <p:cNvPr id="43" name="Rectangle 42"/>
          <p:cNvSpPr/>
          <p:nvPr/>
        </p:nvSpPr>
        <p:spPr>
          <a:xfrm>
            <a:off x="1185736" y="4189780"/>
            <a:ext cx="731520" cy="457200"/>
          </a:xfrm>
          <a:prstGeom prst="rect">
            <a:avLst/>
          </a:prstGeom>
          <a:noFill/>
          <a:ln w="28575">
            <a:solidFill>
              <a:srgbClr val="00B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AD1457"/>
                </a:solidFill>
              </a:rPr>
              <a:t>33</a:t>
            </a:r>
            <a:endParaRPr lang="en-US" sz="2400" dirty="0">
              <a:solidFill>
                <a:srgbClr val="AD1457"/>
              </a:solidFill>
            </a:endParaRPr>
          </a:p>
        </p:txBody>
      </p:sp>
      <p:sp>
        <p:nvSpPr>
          <p:cNvPr id="46" name="Rectangle 45"/>
          <p:cNvSpPr/>
          <p:nvPr/>
        </p:nvSpPr>
        <p:spPr>
          <a:xfrm>
            <a:off x="2205366" y="4189780"/>
            <a:ext cx="731520" cy="457200"/>
          </a:xfrm>
          <a:prstGeom prst="rect">
            <a:avLst/>
          </a:prstGeom>
          <a:noFill/>
          <a:ln w="28575">
            <a:solidFill>
              <a:srgbClr val="00B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AD1457"/>
                </a:solidFill>
              </a:rPr>
              <a:t>33</a:t>
            </a:r>
            <a:endParaRPr lang="en-US" sz="2400" dirty="0">
              <a:solidFill>
                <a:srgbClr val="AD1457"/>
              </a:solidFill>
            </a:endParaRPr>
          </a:p>
        </p:txBody>
      </p:sp>
      <p:cxnSp>
        <p:nvCxnSpPr>
          <p:cNvPr id="48" name="Straight Arrow Connector 47"/>
          <p:cNvCxnSpPr>
            <a:endCxn id="42" idx="0"/>
          </p:cNvCxnSpPr>
          <p:nvPr/>
        </p:nvCxnSpPr>
        <p:spPr>
          <a:xfrm flipH="1">
            <a:off x="492677" y="2429691"/>
            <a:ext cx="1349186" cy="1760089"/>
          </a:xfrm>
          <a:prstGeom prst="straightConnector1">
            <a:avLst/>
          </a:prstGeom>
          <a:ln>
            <a:solidFill>
              <a:schemeClr val="accent5"/>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68" idx="2"/>
            <a:endCxn id="43" idx="0"/>
          </p:cNvCxnSpPr>
          <p:nvPr/>
        </p:nvCxnSpPr>
        <p:spPr>
          <a:xfrm flipH="1">
            <a:off x="1551496" y="2424953"/>
            <a:ext cx="658005" cy="1764827"/>
          </a:xfrm>
          <a:prstGeom prst="straightConnector1">
            <a:avLst/>
          </a:prstGeom>
          <a:ln>
            <a:solidFill>
              <a:schemeClr val="accent5"/>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68" idx="2"/>
            <a:endCxn id="46" idx="0"/>
          </p:cNvCxnSpPr>
          <p:nvPr/>
        </p:nvCxnSpPr>
        <p:spPr>
          <a:xfrm>
            <a:off x="2209501" y="2424953"/>
            <a:ext cx="361625" cy="1764827"/>
          </a:xfrm>
          <a:prstGeom prst="straightConnector1">
            <a:avLst/>
          </a:prstGeom>
          <a:ln>
            <a:solidFill>
              <a:schemeClr val="accent5"/>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p:cNvSpPr txBox="1"/>
              <p:nvPr/>
            </p:nvSpPr>
            <p:spPr>
              <a:xfrm>
                <a:off x="472312" y="3308486"/>
                <a:ext cx="45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d</m:t>
                          </m:r>
                        </m:e>
                        <m:sub>
                          <m:r>
                            <m:rPr>
                              <m:sty m:val="p"/>
                            </m:rPr>
                            <a:rPr lang="en-US" b="0" i="0" smtClean="0">
                              <a:latin typeface="Cambria Math" panose="02040503050406030204" pitchFamily="18" charset="0"/>
                            </a:rPr>
                            <m:t>BA</m:t>
                          </m:r>
                        </m:sub>
                      </m:sSub>
                    </m:oMath>
                  </m:oMathPara>
                </a14:m>
                <a:endParaRPr lang="en-US" dirty="0"/>
              </a:p>
            </p:txBody>
          </p:sp>
        </mc:Choice>
        <mc:Fallback xmlns="">
          <p:sp>
            <p:nvSpPr>
              <p:cNvPr id="51" name="TextBox 50"/>
              <p:cNvSpPr txBox="1">
                <a:spLocks noRot="1" noChangeAspect="1" noMove="1" noResize="1" noEditPoints="1" noAdjustHandles="1" noChangeArrowheads="1" noChangeShapeType="1" noTextEdit="1"/>
              </p:cNvSpPr>
              <p:nvPr/>
            </p:nvSpPr>
            <p:spPr>
              <a:xfrm>
                <a:off x="472312" y="3308486"/>
                <a:ext cx="457200" cy="369332"/>
              </a:xfrm>
              <a:prstGeom prst="rect">
                <a:avLst/>
              </a:prstGeom>
              <a:blipFill>
                <a:blip r:embed="rId9"/>
                <a:stretch>
                  <a:fillRect r="-13333"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1284390" y="3317960"/>
                <a:ext cx="45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d</m:t>
                          </m:r>
                        </m:e>
                        <m:sub>
                          <m:r>
                            <m:rPr>
                              <m:sty m:val="p"/>
                            </m:rPr>
                            <a:rPr lang="en-US" b="0" i="0" smtClean="0">
                              <a:latin typeface="Cambria Math" panose="02040503050406030204" pitchFamily="18" charset="0"/>
                            </a:rPr>
                            <m:t>BD</m:t>
                          </m:r>
                        </m:sub>
                      </m:sSub>
                    </m:oMath>
                  </m:oMathPara>
                </a14:m>
                <a:endParaRPr lang="en-US" dirty="0"/>
              </a:p>
            </p:txBody>
          </p:sp>
        </mc:Choice>
        <mc:Fallback xmlns="">
          <p:sp>
            <p:nvSpPr>
              <p:cNvPr id="52" name="TextBox 51"/>
              <p:cNvSpPr txBox="1">
                <a:spLocks noRot="1" noChangeAspect="1" noMove="1" noResize="1" noEditPoints="1" noAdjustHandles="1" noChangeArrowheads="1" noChangeShapeType="1" noTextEdit="1"/>
              </p:cNvSpPr>
              <p:nvPr/>
            </p:nvSpPr>
            <p:spPr>
              <a:xfrm>
                <a:off x="1284390" y="3317960"/>
                <a:ext cx="457200" cy="369332"/>
              </a:xfrm>
              <a:prstGeom prst="rect">
                <a:avLst/>
              </a:prstGeom>
              <a:blipFill>
                <a:blip r:embed="rId10"/>
                <a:stretch>
                  <a:fillRect r="-14667"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1980949" y="3452431"/>
                <a:ext cx="45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d</m:t>
                          </m:r>
                        </m:e>
                        <m:sub>
                          <m:r>
                            <m:rPr>
                              <m:sty m:val="p"/>
                            </m:rPr>
                            <a:rPr lang="en-US" b="0" i="0" smtClean="0">
                              <a:latin typeface="Cambria Math" panose="02040503050406030204" pitchFamily="18" charset="0"/>
                            </a:rPr>
                            <m:t>BE</m:t>
                          </m:r>
                        </m:sub>
                      </m:sSub>
                    </m:oMath>
                  </m:oMathPara>
                </a14:m>
                <a:endParaRPr lang="en-US" dirty="0"/>
              </a:p>
            </p:txBody>
          </p:sp>
        </mc:Choice>
        <mc:Fallback xmlns="">
          <p:sp>
            <p:nvSpPr>
              <p:cNvPr id="53" name="TextBox 52"/>
              <p:cNvSpPr txBox="1">
                <a:spLocks noRot="1" noChangeAspect="1" noMove="1" noResize="1" noEditPoints="1" noAdjustHandles="1" noChangeArrowheads="1" noChangeShapeType="1" noTextEdit="1"/>
              </p:cNvSpPr>
              <p:nvPr/>
            </p:nvSpPr>
            <p:spPr>
              <a:xfrm>
                <a:off x="1980949" y="3452431"/>
                <a:ext cx="457200" cy="369332"/>
              </a:xfrm>
              <a:prstGeom prst="rect">
                <a:avLst/>
              </a:prstGeom>
              <a:blipFill>
                <a:blip r:embed="rId11"/>
                <a:stretch>
                  <a:fillRect r="-10667" b="-1639"/>
                </a:stretch>
              </a:blipFill>
            </p:spPr>
            <p:txBody>
              <a:bodyPr/>
              <a:lstStyle/>
              <a:p>
                <a:r>
                  <a:rPr lang="en-US">
                    <a:noFill/>
                  </a:rPr>
                  <a:t> </a:t>
                </a:r>
              </a:p>
            </p:txBody>
          </p:sp>
        </mc:Fallback>
      </mc:AlternateContent>
      <p:sp>
        <p:nvSpPr>
          <p:cNvPr id="58" name="Rectangle 57"/>
          <p:cNvSpPr/>
          <p:nvPr/>
        </p:nvSpPr>
        <p:spPr>
          <a:xfrm>
            <a:off x="1231456" y="4235500"/>
            <a:ext cx="640080" cy="365760"/>
          </a:xfrm>
          <a:prstGeom prst="rect">
            <a:avLst/>
          </a:prstGeom>
          <a:noFill/>
          <a:ln w="28575">
            <a:solidFill>
              <a:srgbClr val="00B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2251086" y="4235500"/>
            <a:ext cx="640080" cy="365760"/>
          </a:xfrm>
          <a:prstGeom prst="rect">
            <a:avLst/>
          </a:prstGeom>
          <a:noFill/>
          <a:ln w="28575">
            <a:solidFill>
              <a:srgbClr val="00B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311032" y="5398930"/>
            <a:ext cx="731520" cy="457200"/>
          </a:xfrm>
          <a:prstGeom prst="rect">
            <a:avLst/>
          </a:prstGeom>
          <a:noFill/>
          <a:ln w="28575">
            <a:solidFill>
              <a:srgbClr val="00B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AD1457"/>
                </a:solidFill>
              </a:rPr>
              <a:t>36</a:t>
            </a:r>
            <a:endParaRPr lang="en-US" sz="2400" dirty="0">
              <a:solidFill>
                <a:srgbClr val="AD1457"/>
              </a:solidFill>
            </a:endParaRPr>
          </a:p>
        </p:txBody>
      </p:sp>
      <p:sp>
        <p:nvSpPr>
          <p:cNvPr id="64" name="Rectangle 63"/>
          <p:cNvSpPr/>
          <p:nvPr/>
        </p:nvSpPr>
        <p:spPr>
          <a:xfrm>
            <a:off x="1293004" y="5398930"/>
            <a:ext cx="731520" cy="457200"/>
          </a:xfrm>
          <a:prstGeom prst="rect">
            <a:avLst/>
          </a:prstGeom>
          <a:noFill/>
          <a:ln w="28575">
            <a:solidFill>
              <a:srgbClr val="00B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AD1457"/>
                </a:solidFill>
              </a:rPr>
              <a:t>37</a:t>
            </a:r>
            <a:endParaRPr lang="en-US" sz="2400" dirty="0">
              <a:solidFill>
                <a:srgbClr val="AD1457"/>
              </a:solidFill>
            </a:endParaRPr>
          </a:p>
        </p:txBody>
      </p:sp>
      <p:cxnSp>
        <p:nvCxnSpPr>
          <p:cNvPr id="65" name="Straight Arrow Connector 64"/>
          <p:cNvCxnSpPr>
            <a:endCxn id="63" idx="0"/>
          </p:cNvCxnSpPr>
          <p:nvPr/>
        </p:nvCxnSpPr>
        <p:spPr>
          <a:xfrm flipH="1">
            <a:off x="676792" y="4637314"/>
            <a:ext cx="498866" cy="761616"/>
          </a:xfrm>
          <a:prstGeom prst="straightConnector1">
            <a:avLst/>
          </a:prstGeom>
          <a:ln>
            <a:solidFill>
              <a:schemeClr val="accent5"/>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43" idx="2"/>
            <a:endCxn id="64" idx="0"/>
          </p:cNvCxnSpPr>
          <p:nvPr/>
        </p:nvCxnSpPr>
        <p:spPr>
          <a:xfrm>
            <a:off x="1551496" y="4646980"/>
            <a:ext cx="107268" cy="751950"/>
          </a:xfrm>
          <a:prstGeom prst="straightConnector1">
            <a:avLst/>
          </a:prstGeom>
          <a:ln>
            <a:solidFill>
              <a:schemeClr val="accent5"/>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421597" y="4795733"/>
                <a:ext cx="45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d</m:t>
                          </m:r>
                        </m:e>
                        <m:sub>
                          <m:r>
                            <m:rPr>
                              <m:sty m:val="p"/>
                            </m:rPr>
                            <a:rPr lang="en-US" b="0" i="0" smtClean="0">
                              <a:latin typeface="Cambria Math" panose="02040503050406030204" pitchFamily="18" charset="0"/>
                            </a:rPr>
                            <m:t>CB</m:t>
                          </m:r>
                        </m:sub>
                      </m:sSub>
                    </m:oMath>
                  </m:oMathPara>
                </a14:m>
                <a:endParaRPr lang="en-US" dirty="0"/>
              </a:p>
            </p:txBody>
          </p:sp>
        </mc:Choice>
        <mc:Fallback xmlns="">
          <p:sp>
            <p:nvSpPr>
              <p:cNvPr id="67" name="TextBox 66"/>
              <p:cNvSpPr txBox="1">
                <a:spLocks noRot="1" noChangeAspect="1" noMove="1" noResize="1" noEditPoints="1" noAdjustHandles="1" noChangeArrowheads="1" noChangeShapeType="1" noTextEdit="1"/>
              </p:cNvSpPr>
              <p:nvPr/>
            </p:nvSpPr>
            <p:spPr>
              <a:xfrm>
                <a:off x="421597" y="4795733"/>
                <a:ext cx="457200" cy="369332"/>
              </a:xfrm>
              <a:prstGeom prst="rect">
                <a:avLst/>
              </a:prstGeom>
              <a:blipFill>
                <a:blip r:embed="rId12"/>
                <a:stretch>
                  <a:fillRect r="-10667"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p:cNvSpPr txBox="1"/>
              <p:nvPr/>
            </p:nvSpPr>
            <p:spPr>
              <a:xfrm>
                <a:off x="1582655" y="4795733"/>
                <a:ext cx="45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d</m:t>
                          </m:r>
                        </m:e>
                        <m:sub>
                          <m:r>
                            <m:rPr>
                              <m:sty m:val="p"/>
                            </m:rPr>
                            <a:rPr lang="en-US" b="0" i="0" smtClean="0">
                              <a:latin typeface="Cambria Math" panose="02040503050406030204" pitchFamily="18" charset="0"/>
                            </a:rPr>
                            <m:t>CE</m:t>
                          </m:r>
                        </m:sub>
                      </m:sSub>
                    </m:oMath>
                  </m:oMathPara>
                </a14:m>
                <a:endParaRPr lang="en-US" dirty="0"/>
              </a:p>
            </p:txBody>
          </p:sp>
        </mc:Choice>
        <mc:Fallback xmlns="">
          <p:sp>
            <p:nvSpPr>
              <p:cNvPr id="71" name="TextBox 70"/>
              <p:cNvSpPr txBox="1">
                <a:spLocks noRot="1" noChangeAspect="1" noMove="1" noResize="1" noEditPoints="1" noAdjustHandles="1" noChangeArrowheads="1" noChangeShapeType="1" noTextEdit="1"/>
              </p:cNvSpPr>
              <p:nvPr/>
            </p:nvSpPr>
            <p:spPr>
              <a:xfrm>
                <a:off x="1582655" y="4795733"/>
                <a:ext cx="457200" cy="369332"/>
              </a:xfrm>
              <a:prstGeom prst="rect">
                <a:avLst/>
              </a:prstGeom>
              <a:blipFill>
                <a:blip r:embed="rId13"/>
                <a:stretch>
                  <a:fillRect r="-8000" b="-1667"/>
                </a:stretch>
              </a:blipFill>
            </p:spPr>
            <p:txBody>
              <a:bodyPr/>
              <a:lstStyle/>
              <a:p>
                <a:r>
                  <a:rPr lang="en-US">
                    <a:noFill/>
                  </a:rPr>
                  <a:t> </a:t>
                </a:r>
              </a:p>
            </p:txBody>
          </p:sp>
        </mc:Fallback>
      </mc:AlternateContent>
      <p:sp>
        <p:nvSpPr>
          <p:cNvPr id="72" name="Rectangle 71"/>
          <p:cNvSpPr/>
          <p:nvPr/>
        </p:nvSpPr>
        <p:spPr>
          <a:xfrm>
            <a:off x="2218207" y="5398930"/>
            <a:ext cx="731520" cy="457200"/>
          </a:xfrm>
          <a:prstGeom prst="rect">
            <a:avLst/>
          </a:prstGeom>
          <a:noFill/>
          <a:ln w="28575">
            <a:solidFill>
              <a:srgbClr val="00B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AD1457"/>
                </a:solidFill>
              </a:rPr>
              <a:t>39</a:t>
            </a:r>
            <a:endParaRPr lang="en-US" sz="2400" dirty="0">
              <a:solidFill>
                <a:srgbClr val="AD1457"/>
              </a:solidFill>
            </a:endParaRPr>
          </a:p>
        </p:txBody>
      </p:sp>
      <p:sp>
        <p:nvSpPr>
          <p:cNvPr id="73" name="Rectangle 72"/>
          <p:cNvSpPr/>
          <p:nvPr/>
        </p:nvSpPr>
        <p:spPr>
          <a:xfrm>
            <a:off x="3223402" y="5395940"/>
            <a:ext cx="731520" cy="457200"/>
          </a:xfrm>
          <a:prstGeom prst="rect">
            <a:avLst/>
          </a:prstGeom>
          <a:noFill/>
          <a:ln w="28575">
            <a:solidFill>
              <a:srgbClr val="00BB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AD1457"/>
                </a:solidFill>
              </a:rPr>
              <a:t>34</a:t>
            </a:r>
          </a:p>
        </p:txBody>
      </p:sp>
      <p:cxnSp>
        <p:nvCxnSpPr>
          <p:cNvPr id="74" name="Straight Arrow Connector 73"/>
          <p:cNvCxnSpPr>
            <a:stCxn id="46" idx="2"/>
            <a:endCxn id="72" idx="0"/>
          </p:cNvCxnSpPr>
          <p:nvPr/>
        </p:nvCxnSpPr>
        <p:spPr>
          <a:xfrm>
            <a:off x="2571126" y="4646980"/>
            <a:ext cx="0" cy="751950"/>
          </a:xfrm>
          <a:prstGeom prst="straightConnector1">
            <a:avLst/>
          </a:prstGeom>
          <a:ln>
            <a:solidFill>
              <a:schemeClr val="accent5"/>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endCxn id="73" idx="0"/>
          </p:cNvCxnSpPr>
          <p:nvPr/>
        </p:nvCxnSpPr>
        <p:spPr>
          <a:xfrm>
            <a:off x="2899954" y="4637314"/>
            <a:ext cx="689208" cy="758626"/>
          </a:xfrm>
          <a:prstGeom prst="straightConnector1">
            <a:avLst/>
          </a:prstGeom>
          <a:ln>
            <a:solidFill>
              <a:schemeClr val="accent5"/>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TextBox 82"/>
              <p:cNvSpPr txBox="1"/>
              <p:nvPr/>
            </p:nvSpPr>
            <p:spPr>
              <a:xfrm>
                <a:off x="2524718" y="4795733"/>
                <a:ext cx="45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d</m:t>
                          </m:r>
                        </m:e>
                        <m:sub>
                          <m:r>
                            <m:rPr>
                              <m:sty m:val="p"/>
                            </m:rPr>
                            <a:rPr lang="en-US" b="0" i="0" smtClean="0">
                              <a:latin typeface="Cambria Math" panose="02040503050406030204" pitchFamily="18" charset="0"/>
                            </a:rPr>
                            <m:t>CB</m:t>
                          </m:r>
                        </m:sub>
                      </m:sSub>
                    </m:oMath>
                  </m:oMathPara>
                </a14:m>
                <a:endParaRPr lang="en-US" dirty="0"/>
              </a:p>
            </p:txBody>
          </p:sp>
        </mc:Choice>
        <mc:Fallback xmlns="">
          <p:sp>
            <p:nvSpPr>
              <p:cNvPr id="83" name="TextBox 82"/>
              <p:cNvSpPr txBox="1">
                <a:spLocks noRot="1" noChangeAspect="1" noMove="1" noResize="1" noEditPoints="1" noAdjustHandles="1" noChangeArrowheads="1" noChangeShapeType="1" noTextEdit="1"/>
              </p:cNvSpPr>
              <p:nvPr/>
            </p:nvSpPr>
            <p:spPr>
              <a:xfrm>
                <a:off x="2524718" y="4795733"/>
                <a:ext cx="457200" cy="369332"/>
              </a:xfrm>
              <a:prstGeom prst="rect">
                <a:avLst/>
              </a:prstGeom>
              <a:blipFill>
                <a:blip r:embed="rId12"/>
                <a:stretch>
                  <a:fillRect r="-10667" b="-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p:cNvSpPr txBox="1"/>
              <p:nvPr/>
            </p:nvSpPr>
            <p:spPr>
              <a:xfrm>
                <a:off x="3241640" y="4795733"/>
                <a:ext cx="4572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d</m:t>
                          </m:r>
                        </m:e>
                        <m:sub>
                          <m:r>
                            <m:rPr>
                              <m:sty m:val="p"/>
                            </m:rPr>
                            <a:rPr lang="en-US" b="0" i="0" smtClean="0">
                              <a:latin typeface="Cambria Math" panose="02040503050406030204" pitchFamily="18" charset="0"/>
                            </a:rPr>
                            <m:t>CD</m:t>
                          </m:r>
                        </m:sub>
                      </m:sSub>
                    </m:oMath>
                  </m:oMathPara>
                </a14:m>
                <a:endParaRPr lang="en-US" dirty="0"/>
              </a:p>
            </p:txBody>
          </p:sp>
        </mc:Choice>
        <mc:Fallback xmlns="">
          <p:sp>
            <p:nvSpPr>
              <p:cNvPr id="85" name="TextBox 84"/>
              <p:cNvSpPr txBox="1">
                <a:spLocks noRot="1" noChangeAspect="1" noMove="1" noResize="1" noEditPoints="1" noAdjustHandles="1" noChangeArrowheads="1" noChangeShapeType="1" noTextEdit="1"/>
              </p:cNvSpPr>
              <p:nvPr/>
            </p:nvSpPr>
            <p:spPr>
              <a:xfrm>
                <a:off x="3241640" y="4795733"/>
                <a:ext cx="457200" cy="369332"/>
              </a:xfrm>
              <a:prstGeom prst="rect">
                <a:avLst/>
              </a:prstGeom>
              <a:blipFill>
                <a:blip r:embed="rId14"/>
                <a:stretch>
                  <a:fillRect r="-12000" b="-1667"/>
                </a:stretch>
              </a:blipFill>
            </p:spPr>
            <p:txBody>
              <a:bodyPr/>
              <a:lstStyle/>
              <a:p>
                <a:r>
                  <a:rPr lang="en-US">
                    <a:noFill/>
                  </a:rPr>
                  <a:t> </a:t>
                </a:r>
              </a:p>
            </p:txBody>
          </p:sp>
        </mc:Fallback>
      </mc:AlternateContent>
      <p:sp>
        <p:nvSpPr>
          <p:cNvPr id="88" name="Rectangle 87"/>
          <p:cNvSpPr/>
          <p:nvPr/>
        </p:nvSpPr>
        <p:spPr>
          <a:xfrm>
            <a:off x="3223402" y="5395940"/>
            <a:ext cx="731520" cy="457200"/>
          </a:xfrm>
          <a:prstGeom prst="rect">
            <a:avLst/>
          </a:prstGeom>
          <a:solidFill>
            <a:srgbClr val="AD1457">
              <a:alpha val="35000"/>
            </a:srgb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ndParaRPr>
          </a:p>
        </p:txBody>
      </p:sp>
      <p:cxnSp>
        <p:nvCxnSpPr>
          <p:cNvPr id="54" name="Straight Connector 53"/>
          <p:cNvCxnSpPr/>
          <p:nvPr/>
        </p:nvCxnSpPr>
        <p:spPr>
          <a:xfrm>
            <a:off x="9973105" y="793376"/>
            <a:ext cx="0" cy="3291840"/>
          </a:xfrm>
          <a:prstGeom prst="line">
            <a:avLst/>
          </a:prstGeom>
          <a:ln w="889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7028586" y="1627094"/>
            <a:ext cx="5029200" cy="0"/>
          </a:xfrm>
          <a:prstGeom prst="line">
            <a:avLst/>
          </a:prstGeom>
          <a:ln w="889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7028586" y="2184444"/>
            <a:ext cx="5029200" cy="0"/>
          </a:xfrm>
          <a:prstGeom prst="line">
            <a:avLst/>
          </a:prstGeom>
          <a:ln w="889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1597367" y="820270"/>
            <a:ext cx="0" cy="3291840"/>
          </a:xfrm>
          <a:prstGeom prst="line">
            <a:avLst/>
          </a:prstGeom>
          <a:ln w="889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6998106" y="2650353"/>
            <a:ext cx="5029200" cy="0"/>
          </a:xfrm>
          <a:prstGeom prst="line">
            <a:avLst/>
          </a:prstGeom>
          <a:ln w="889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9148338" y="762895"/>
            <a:ext cx="0" cy="3291840"/>
          </a:xfrm>
          <a:prstGeom prst="line">
            <a:avLst/>
          </a:prstGeom>
          <a:ln w="88900">
            <a:solidFill>
              <a:srgbClr val="00B0F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Rectangle 61"/>
              <p:cNvSpPr/>
              <p:nvPr/>
            </p:nvSpPr>
            <p:spPr>
              <a:xfrm>
                <a:off x="5459120" y="5081836"/>
                <a:ext cx="6557555" cy="64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For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𝑑</m:t>
                        </m:r>
                      </m:e>
                      <m:sub>
                        <m:r>
                          <a:rPr lang="en-US" sz="2400" b="0" i="1" dirty="0" smtClean="0">
                            <a:latin typeface="Cambria Math" panose="02040503050406030204" pitchFamily="18" charset="0"/>
                          </a:rPr>
                          <m:t>𝐴𝐶</m:t>
                        </m:r>
                      </m:sub>
                    </m:sSub>
                    <m:r>
                      <a:rPr lang="en-US" sz="2400" b="0" i="0" dirty="0" smtClean="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𝑑</m:t>
                        </m:r>
                      </m:e>
                      <m:sub>
                        <m:r>
                          <a:rPr lang="en-US" sz="2400" b="0" i="1" dirty="0" smtClean="0">
                            <a:latin typeface="Cambria Math" panose="02040503050406030204" pitchFamily="18" charset="0"/>
                          </a:rPr>
                          <m:t>𝐵𝐸</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𝑑</m:t>
                        </m:r>
                      </m:e>
                      <m:sub>
                        <m:r>
                          <a:rPr lang="en-US" sz="2400" b="0" i="1" dirty="0" smtClean="0">
                            <a:latin typeface="Cambria Math" panose="02040503050406030204" pitchFamily="18" charset="0"/>
                          </a:rPr>
                          <m:t>𝐶𝐷</m:t>
                        </m:r>
                      </m:sub>
                    </m:sSub>
                    <m:r>
                      <a:rPr lang="en-US" sz="2400" i="1" dirty="0" smtClean="0">
                        <a:latin typeface="Cambria Math" panose="02040503050406030204" pitchFamily="18" charset="0"/>
                      </a:rPr>
                      <m:t>=</m:t>
                    </m:r>
                    <m:r>
                      <a:rPr lang="en-US" sz="2400" b="0" i="1" dirty="0" smtClean="0">
                        <a:latin typeface="Cambria Math" panose="02040503050406030204" pitchFamily="18" charset="0"/>
                      </a:rPr>
                      <m:t>8</m:t>
                    </m:r>
                    <m:r>
                      <a:rPr lang="en-US" sz="2400" i="1" dirty="0" smtClean="0">
                        <a:latin typeface="Cambria Math" panose="02040503050406030204" pitchFamily="18" charset="0"/>
                      </a:rPr>
                      <m:t>+</m:t>
                    </m:r>
                    <m:r>
                      <a:rPr lang="en-US" sz="2400" b="0" i="1" dirty="0" smtClean="0">
                        <a:latin typeface="Cambria Math" panose="02040503050406030204" pitchFamily="18" charset="0"/>
                      </a:rPr>
                      <m:t>6</m:t>
                    </m:r>
                    <m:r>
                      <a:rPr lang="en-US" sz="2400" i="1" dirty="0" smtClean="0">
                        <a:latin typeface="Cambria Math" panose="02040503050406030204" pitchFamily="18" charset="0"/>
                      </a:rPr>
                      <m:t>+8+</m:t>
                    </m:r>
                    <m:r>
                      <a:rPr lang="en-US" sz="2400" b="0" i="1" dirty="0" smtClean="0">
                        <a:latin typeface="Cambria Math" panose="02040503050406030204" pitchFamily="18" charset="0"/>
                      </a:rPr>
                      <m:t>5</m:t>
                    </m:r>
                    <m:r>
                      <a:rPr lang="en-US" sz="2400" i="1" dirty="0" smtClean="0">
                        <a:latin typeface="Cambria Math" panose="02040503050406030204" pitchFamily="18" charset="0"/>
                      </a:rPr>
                      <m:t>+</m:t>
                    </m:r>
                    <m:r>
                      <a:rPr lang="en-US" sz="2400" b="0" i="1" dirty="0" smtClean="0">
                        <a:latin typeface="Cambria Math" panose="02040503050406030204" pitchFamily="18" charset="0"/>
                      </a:rPr>
                      <m:t>7=34</m:t>
                    </m:r>
                  </m:oMath>
                </a14:m>
                <a:endParaRPr lang="en-US" sz="2400" dirty="0"/>
              </a:p>
            </p:txBody>
          </p:sp>
        </mc:Choice>
        <mc:Fallback xmlns="">
          <p:sp>
            <p:nvSpPr>
              <p:cNvPr id="62" name="Rectangle 61"/>
              <p:cNvSpPr>
                <a:spLocks noRot="1" noChangeAspect="1" noMove="1" noResize="1" noEditPoints="1" noAdjustHandles="1" noChangeArrowheads="1" noChangeShapeType="1" noTextEdit="1"/>
              </p:cNvSpPr>
              <p:nvPr/>
            </p:nvSpPr>
            <p:spPr>
              <a:xfrm>
                <a:off x="5459120" y="5081836"/>
                <a:ext cx="6557555" cy="640080"/>
              </a:xfrm>
              <a:prstGeom prst="rect">
                <a:avLst/>
              </a:prstGeom>
              <a:blipFill>
                <a:blip r:embed="rId15"/>
                <a:stretch>
                  <a:fillRect b="-74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Rectangle 78"/>
              <p:cNvSpPr/>
              <p:nvPr/>
            </p:nvSpPr>
            <p:spPr>
              <a:xfrm>
                <a:off x="5453997" y="4246837"/>
                <a:ext cx="6557555" cy="64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For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𝑑</m:t>
                        </m:r>
                      </m:e>
                      <m:sub>
                        <m:r>
                          <a:rPr lang="en-US" sz="2400" b="0" i="1" dirty="0" smtClean="0">
                            <a:latin typeface="Cambria Math" panose="02040503050406030204" pitchFamily="18" charset="0"/>
                          </a:rPr>
                          <m:t>𝐴𝐶</m:t>
                        </m:r>
                      </m:sub>
                    </m:sSub>
                    <m:r>
                      <a:rPr lang="en-US" sz="2400" b="0" i="0" dirty="0" smtClean="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𝑑</m:t>
                        </m:r>
                      </m:e>
                      <m:sub>
                        <m:r>
                          <a:rPr lang="en-US" sz="2400" b="0" i="1" dirty="0" smtClean="0">
                            <a:latin typeface="Cambria Math" panose="02040503050406030204" pitchFamily="18" charset="0"/>
                          </a:rPr>
                          <m:t>𝐵𝐸</m:t>
                        </m:r>
                      </m:sub>
                    </m:sSub>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sz="2400" i="1" dirty="0">
                            <a:latin typeface="Cambria Math" panose="02040503050406030204" pitchFamily="18" charset="0"/>
                          </a:rPr>
                          <m:t>𝑑</m:t>
                        </m:r>
                      </m:e>
                      <m:sub>
                        <m:r>
                          <a:rPr lang="en-US" sz="2400" b="0" i="1" dirty="0" smtClean="0">
                            <a:latin typeface="Cambria Math" panose="02040503050406030204" pitchFamily="18" charset="0"/>
                          </a:rPr>
                          <m:t>𝐶𝐵</m:t>
                        </m:r>
                      </m:sub>
                    </m:sSub>
                    <m:r>
                      <a:rPr lang="en-US" sz="2400" i="1" dirty="0" smtClean="0">
                        <a:latin typeface="Cambria Math" panose="02040503050406030204" pitchFamily="18" charset="0"/>
                      </a:rPr>
                      <m:t>=</m:t>
                    </m:r>
                    <m:r>
                      <a:rPr lang="en-US" sz="2400" b="0" i="1" dirty="0" smtClean="0">
                        <a:latin typeface="Cambria Math" panose="02040503050406030204" pitchFamily="18" charset="0"/>
                      </a:rPr>
                      <m:t>8</m:t>
                    </m:r>
                    <m:r>
                      <a:rPr lang="en-US" sz="2400" i="1" dirty="0" smtClean="0">
                        <a:latin typeface="Cambria Math" panose="02040503050406030204" pitchFamily="18" charset="0"/>
                      </a:rPr>
                      <m:t>+</m:t>
                    </m:r>
                    <m:r>
                      <a:rPr lang="en-US" sz="2400" b="0" i="1" dirty="0" smtClean="0">
                        <a:latin typeface="Cambria Math" panose="02040503050406030204" pitchFamily="18" charset="0"/>
                      </a:rPr>
                      <m:t>6</m:t>
                    </m:r>
                    <m:r>
                      <a:rPr lang="en-US" sz="2400" i="1" dirty="0" smtClean="0">
                        <a:latin typeface="Cambria Math" panose="02040503050406030204" pitchFamily="18" charset="0"/>
                      </a:rPr>
                      <m:t>+</m:t>
                    </m:r>
                    <m:r>
                      <a:rPr lang="en-US" sz="2400" b="0" i="1" dirty="0" smtClean="0">
                        <a:latin typeface="Cambria Math" panose="02040503050406030204" pitchFamily="18" charset="0"/>
                      </a:rPr>
                      <m:t>10</m:t>
                    </m:r>
                    <m:r>
                      <a:rPr lang="en-US" sz="2400" i="1" dirty="0" smtClean="0">
                        <a:latin typeface="Cambria Math" panose="02040503050406030204" pitchFamily="18" charset="0"/>
                      </a:rPr>
                      <m:t>+</m:t>
                    </m:r>
                    <m:r>
                      <a:rPr lang="en-US" sz="2400" b="0" i="1" dirty="0" smtClean="0">
                        <a:latin typeface="Cambria Math" panose="02040503050406030204" pitchFamily="18" charset="0"/>
                      </a:rPr>
                      <m:t>9</m:t>
                    </m:r>
                    <m:r>
                      <a:rPr lang="en-US" sz="2400" i="1" dirty="0" smtClean="0">
                        <a:latin typeface="Cambria Math" panose="02040503050406030204" pitchFamily="18" charset="0"/>
                      </a:rPr>
                      <m:t>+</m:t>
                    </m:r>
                    <m:r>
                      <a:rPr lang="en-US" sz="2400" b="0" i="1" dirty="0" smtClean="0">
                        <a:latin typeface="Cambria Math" panose="02040503050406030204" pitchFamily="18" charset="0"/>
                      </a:rPr>
                      <m:t>6=39</m:t>
                    </m:r>
                  </m:oMath>
                </a14:m>
                <a:endParaRPr lang="en-US" sz="2400" dirty="0"/>
              </a:p>
            </p:txBody>
          </p:sp>
        </mc:Choice>
        <mc:Fallback xmlns="">
          <p:sp>
            <p:nvSpPr>
              <p:cNvPr id="79" name="Rectangle 78"/>
              <p:cNvSpPr>
                <a:spLocks noRot="1" noChangeAspect="1" noMove="1" noResize="1" noEditPoints="1" noAdjustHandles="1" noChangeArrowheads="1" noChangeShapeType="1" noTextEdit="1"/>
              </p:cNvSpPr>
              <p:nvPr/>
            </p:nvSpPr>
            <p:spPr>
              <a:xfrm>
                <a:off x="5453997" y="4246837"/>
                <a:ext cx="6557555" cy="640080"/>
              </a:xfrm>
              <a:prstGeom prst="rect">
                <a:avLst/>
              </a:prstGeom>
              <a:blipFill>
                <a:blip r:embed="rId16"/>
                <a:stretch>
                  <a:fillRect l="-186" b="-7477"/>
                </a:stretch>
              </a:blipFill>
            </p:spPr>
            <p:txBody>
              <a:bodyPr/>
              <a:lstStyle/>
              <a:p>
                <a:r>
                  <a:rPr lang="en-US">
                    <a:noFill/>
                  </a:rPr>
                  <a:t> </a:t>
                </a:r>
              </a:p>
            </p:txBody>
          </p:sp>
        </mc:Fallback>
      </mc:AlternateContent>
      <p:sp>
        <p:nvSpPr>
          <p:cNvPr id="22" name="TextBox 21"/>
          <p:cNvSpPr txBox="1"/>
          <p:nvPr/>
        </p:nvSpPr>
        <p:spPr>
          <a:xfrm>
            <a:off x="1739156" y="6131859"/>
            <a:ext cx="7853081" cy="461665"/>
          </a:xfrm>
          <a:prstGeom prst="rect">
            <a:avLst/>
          </a:prstGeom>
          <a:noFill/>
        </p:spPr>
        <p:txBody>
          <a:bodyPr wrap="square" rtlCol="0">
            <a:spAutoFit/>
          </a:bodyPr>
          <a:lstStyle/>
          <a:p>
            <a:r>
              <a:rPr lang="en-US" sz="2400" dirty="0" smtClean="0">
                <a:solidFill>
                  <a:schemeClr val="accent5"/>
                </a:solidFill>
              </a:rPr>
              <a:t>The  optimal route is A – C – D – B – E – A with total cost = 34</a:t>
            </a:r>
            <a:endParaRPr lang="en-US" sz="2400" dirty="0">
              <a:solidFill>
                <a:schemeClr val="accent5"/>
              </a:solidFill>
            </a:endParaRPr>
          </a:p>
        </p:txBody>
      </p:sp>
    </p:spTree>
    <p:extLst>
      <p:ext uri="{BB962C8B-B14F-4D97-AF65-F5344CB8AC3E}">
        <p14:creationId xmlns:p14="http://schemas.microsoft.com/office/powerpoint/2010/main" val="1980105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wipe(up)">
                                      <p:cBhvr>
                                        <p:cTn id="7" dur="500"/>
                                        <p:tgtEl>
                                          <p:spTgt spid="74"/>
                                        </p:tgtEl>
                                      </p:cBhvr>
                                    </p:animEffect>
                                  </p:childTnLst>
                                </p:cTn>
                              </p:par>
                              <p:par>
                                <p:cTn id="8" presetID="22" presetClass="entr" presetSubtype="1"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wipe(up)">
                                      <p:cBhvr>
                                        <p:cTn id="10" dur="500"/>
                                        <p:tgtEl>
                                          <p:spTgt spid="7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fade">
                                      <p:cBhvr>
                                        <p:cTn id="15" dur="500"/>
                                        <p:tgtEl>
                                          <p:spTgt spid="8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wipe(left)">
                                      <p:cBhvr>
                                        <p:cTn id="20" dur="500"/>
                                        <p:tgtEl>
                                          <p:spTgt spid="60"/>
                                        </p:tgtEl>
                                      </p:cBhvr>
                                    </p:animEffect>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wipe(down)">
                                      <p:cBhvr>
                                        <p:cTn id="24" dur="500"/>
                                        <p:tgtEl>
                                          <p:spTgt spid="6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9"/>
                                        </p:tgtEl>
                                        <p:attrNameLst>
                                          <p:attrName>style.visibility</p:attrName>
                                        </p:attrNameLst>
                                      </p:cBhvr>
                                      <p:to>
                                        <p:strVal val="visible"/>
                                      </p:to>
                                    </p:set>
                                    <p:animEffect transition="in" filter="fade">
                                      <p:cBhvr>
                                        <p:cTn id="29" dur="500"/>
                                        <p:tgtEl>
                                          <p:spTgt spid="7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2"/>
                                        </p:tgtEl>
                                        <p:attrNameLst>
                                          <p:attrName>style.visibility</p:attrName>
                                        </p:attrNameLst>
                                      </p:cBhvr>
                                      <p:to>
                                        <p:strVal val="visible"/>
                                      </p:to>
                                    </p:set>
                                    <p:animEffect transition="in" filter="fade">
                                      <p:cBhvr>
                                        <p:cTn id="34" dur="500"/>
                                        <p:tgtEl>
                                          <p:spTgt spid="7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85"/>
                                        </p:tgtEl>
                                        <p:attrNameLst>
                                          <p:attrName>style.visibility</p:attrName>
                                        </p:attrNameLst>
                                      </p:cBhvr>
                                      <p:to>
                                        <p:strVal val="visible"/>
                                      </p:to>
                                    </p:set>
                                    <p:animEffect transition="in" filter="fade">
                                      <p:cBhvr>
                                        <p:cTn id="39" dur="500"/>
                                        <p:tgtEl>
                                          <p:spTgt spid="85"/>
                                        </p:tgtEl>
                                      </p:cBhvr>
                                    </p:animEffect>
                                  </p:childTnLst>
                                </p:cTn>
                              </p:par>
                            </p:childTnLst>
                          </p:cTn>
                        </p:par>
                      </p:childTnLst>
                    </p:cTn>
                  </p:par>
                  <p:par>
                    <p:cTn id="40" fill="hold">
                      <p:stCondLst>
                        <p:cond delay="indefinite"/>
                      </p:stCondLst>
                      <p:childTnLst>
                        <p:par>
                          <p:cTn id="41" fill="hold">
                            <p:stCondLst>
                              <p:cond delay="0"/>
                            </p:stCondLst>
                            <p:childTnLst>
                              <p:par>
                                <p:cTn id="42" presetID="63" presetClass="path" presetSubtype="0" accel="50000" decel="50000" fill="hold" nodeType="clickEffect">
                                  <p:stCondLst>
                                    <p:cond delay="0"/>
                                  </p:stCondLst>
                                  <p:childTnLst>
                                    <p:animMotion origin="layout" path="M -6.25E-7 2.59259E-6 L 0.1319 0.00578 " pathEditMode="relative" rAng="0" ptsTypes="AA">
                                      <p:cBhvr>
                                        <p:cTn id="43" dur="2000" fill="hold"/>
                                        <p:tgtEl>
                                          <p:spTgt spid="61"/>
                                        </p:tgtEl>
                                        <p:attrNameLst>
                                          <p:attrName>ppt_x</p:attrName>
                                          <p:attrName>ppt_y</p:attrName>
                                        </p:attrNameLst>
                                      </p:cBhvr>
                                      <p:rCtr x="6589" y="278"/>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2"/>
                                        </p:tgtEl>
                                        <p:attrNameLst>
                                          <p:attrName>style.visibility</p:attrName>
                                        </p:attrNameLst>
                                      </p:cBhvr>
                                      <p:to>
                                        <p:strVal val="visible"/>
                                      </p:to>
                                    </p:set>
                                    <p:animEffect transition="in" filter="fade">
                                      <p:cBhvr>
                                        <p:cTn id="48" dur="500"/>
                                        <p:tgtEl>
                                          <p:spTgt spid="6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3"/>
                                        </p:tgtEl>
                                        <p:attrNameLst>
                                          <p:attrName>style.visibility</p:attrName>
                                        </p:attrNameLst>
                                      </p:cBhvr>
                                      <p:to>
                                        <p:strVal val="visible"/>
                                      </p:to>
                                    </p:set>
                                    <p:animEffect transition="in" filter="fade">
                                      <p:cBhvr>
                                        <p:cTn id="53" dur="500"/>
                                        <p:tgtEl>
                                          <p:spTgt spid="7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wipe(up)">
                                      <p:cBhvr>
                                        <p:cTn id="58" dur="500"/>
                                        <p:tgtEl>
                                          <p:spTgt spid="65"/>
                                        </p:tgtEl>
                                      </p:cBhvr>
                                    </p:animEffect>
                                  </p:childTnLst>
                                </p:cTn>
                              </p:par>
                              <p:par>
                                <p:cTn id="59" presetID="22" presetClass="entr" presetSubtype="1" fill="hold" nodeType="withEffect">
                                  <p:stCondLst>
                                    <p:cond delay="0"/>
                                  </p:stCondLst>
                                  <p:childTnLst>
                                    <p:set>
                                      <p:cBhvr>
                                        <p:cTn id="60" dur="1" fill="hold">
                                          <p:stCondLst>
                                            <p:cond delay="0"/>
                                          </p:stCondLst>
                                        </p:cTn>
                                        <p:tgtEl>
                                          <p:spTgt spid="66"/>
                                        </p:tgtEl>
                                        <p:attrNameLst>
                                          <p:attrName>style.visibility</p:attrName>
                                        </p:attrNameLst>
                                      </p:cBhvr>
                                      <p:to>
                                        <p:strVal val="visible"/>
                                      </p:to>
                                    </p:set>
                                    <p:animEffect transition="in" filter="wipe(up)">
                                      <p:cBhvr>
                                        <p:cTn id="61" dur="500"/>
                                        <p:tgtEl>
                                          <p:spTgt spid="66"/>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67"/>
                                        </p:tgtEl>
                                        <p:attrNameLst>
                                          <p:attrName>style.visibility</p:attrName>
                                        </p:attrNameLst>
                                      </p:cBhvr>
                                      <p:to>
                                        <p:strVal val="visible"/>
                                      </p:to>
                                    </p:set>
                                    <p:animEffect transition="in" filter="fade">
                                      <p:cBhvr>
                                        <p:cTn id="66" dur="500"/>
                                        <p:tgtEl>
                                          <p:spTgt spid="67"/>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3"/>
                                        </p:tgtEl>
                                        <p:attrNameLst>
                                          <p:attrName>style.visibility</p:attrName>
                                        </p:attrNameLst>
                                      </p:cBhvr>
                                      <p:to>
                                        <p:strVal val="visible"/>
                                      </p:to>
                                    </p:set>
                                    <p:animEffect transition="in" filter="fade">
                                      <p:cBhvr>
                                        <p:cTn id="69" dur="500"/>
                                        <p:tgtEl>
                                          <p:spTgt spid="63"/>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71"/>
                                        </p:tgtEl>
                                        <p:attrNameLst>
                                          <p:attrName>style.visibility</p:attrName>
                                        </p:attrNameLst>
                                      </p:cBhvr>
                                      <p:to>
                                        <p:strVal val="visible"/>
                                      </p:to>
                                    </p:set>
                                    <p:animEffect transition="in" filter="fade">
                                      <p:cBhvr>
                                        <p:cTn id="74" dur="500"/>
                                        <p:tgtEl>
                                          <p:spTgt spid="71"/>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500"/>
                                        <p:tgtEl>
                                          <p:spTgt spid="6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88"/>
                                        </p:tgtEl>
                                        <p:attrNameLst>
                                          <p:attrName>style.visibility</p:attrName>
                                        </p:attrNameLst>
                                      </p:cBhvr>
                                      <p:to>
                                        <p:strVal val="visible"/>
                                      </p:to>
                                    </p:set>
                                    <p:animEffect transition="in" filter="wipe(left)">
                                      <p:cBhvr>
                                        <p:cTn id="82" dur="1000"/>
                                        <p:tgtEl>
                                          <p:spTgt spid="88"/>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nodeType="clickEffect">
                                  <p:stCondLst>
                                    <p:cond delay="0"/>
                                  </p:stCondLst>
                                  <p:childTnLst>
                                    <p:set>
                                      <p:cBhvr>
                                        <p:cTn id="86" dur="1" fill="hold">
                                          <p:stCondLst>
                                            <p:cond delay="0"/>
                                          </p:stCondLst>
                                        </p:cTn>
                                        <p:tgtEl>
                                          <p:spTgt spid="60"/>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61"/>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79"/>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62"/>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55"/>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56"/>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54"/>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57"/>
                                        </p:tgtEl>
                                        <p:attrNameLst>
                                          <p:attrName>style.visibility</p:attrName>
                                        </p:attrNameLst>
                                      </p:cBhvr>
                                      <p:to>
                                        <p:strVal val="hidden"/>
                                      </p:to>
                                    </p:set>
                                  </p:childTnLst>
                                </p:cTn>
                              </p:par>
                            </p:childTnLst>
                          </p:cTn>
                        </p:par>
                        <p:par>
                          <p:cTn id="101" fill="hold">
                            <p:stCondLst>
                              <p:cond delay="0"/>
                            </p:stCondLst>
                            <p:childTnLst>
                              <p:par>
                                <p:cTn id="102" presetID="22" presetClass="entr" presetSubtype="1" fill="hold" grpId="0" nodeType="afterEffect">
                                  <p:stCondLst>
                                    <p:cond delay="0"/>
                                  </p:stCondLst>
                                  <p:childTnLst>
                                    <p:set>
                                      <p:cBhvr>
                                        <p:cTn id="103" dur="1" fill="hold">
                                          <p:stCondLst>
                                            <p:cond delay="0"/>
                                          </p:stCondLst>
                                        </p:cTn>
                                        <p:tgtEl>
                                          <p:spTgt spid="22"/>
                                        </p:tgtEl>
                                        <p:attrNameLst>
                                          <p:attrName>style.visibility</p:attrName>
                                        </p:attrNameLst>
                                      </p:cBhvr>
                                      <p:to>
                                        <p:strVal val="visible"/>
                                      </p:to>
                                    </p:set>
                                    <p:animEffect transition="in" filter="wipe(up)">
                                      <p:cBhvr>
                                        <p:cTn id="104" dur="1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7" grpId="0"/>
      <p:bldP spid="71" grpId="0"/>
      <p:bldP spid="72" grpId="0" animBg="1"/>
      <p:bldP spid="73" grpId="0" animBg="1"/>
      <p:bldP spid="83" grpId="0"/>
      <p:bldP spid="85" grpId="0"/>
      <p:bldP spid="88" grpId="0" animBg="1"/>
      <p:bldP spid="62" grpId="0" animBg="1"/>
      <p:bldP spid="62" grpId="1" animBg="1"/>
      <p:bldP spid="79" grpId="0" animBg="1"/>
      <p:bldP spid="79" grpId="1" animBg="1"/>
      <p:bldP spid="2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Difference </a:t>
            </a:r>
            <a:r>
              <a:rPr lang="en-US" dirty="0"/>
              <a:t>between </a:t>
            </a:r>
            <a:r>
              <a:rPr lang="en-US" dirty="0" smtClean="0"/>
              <a:t>Branch </a:t>
            </a:r>
            <a:r>
              <a:rPr lang="en-US" dirty="0"/>
              <a:t>and </a:t>
            </a:r>
            <a:r>
              <a:rPr lang="en-US" dirty="0" smtClean="0"/>
              <a:t>Bound </a:t>
            </a:r>
            <a:r>
              <a:rPr lang="en-US" dirty="0"/>
              <a:t>and </a:t>
            </a:r>
            <a:r>
              <a:rPr lang="en-US" dirty="0" smtClean="0"/>
              <a:t>Backtracking</a:t>
            </a:r>
            <a:endParaRPr lang="en-US" dirty="0"/>
          </a:p>
        </p:txBody>
      </p:sp>
      <p:sp>
        <p:nvSpPr>
          <p:cNvPr id="4" name="Rectangle 3"/>
          <p:cNvSpPr/>
          <p:nvPr/>
        </p:nvSpPr>
        <p:spPr>
          <a:xfrm>
            <a:off x="182881" y="772240"/>
            <a:ext cx="11795760" cy="502920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22734" y="800285"/>
            <a:ext cx="11537577" cy="461665"/>
          </a:xfrm>
          <a:prstGeom prst="rect">
            <a:avLst/>
          </a:prstGeom>
          <a:solidFill>
            <a:schemeClr val="accent2">
              <a:lumMod val="20000"/>
              <a:lumOff val="80000"/>
            </a:schemeClr>
          </a:solidFill>
        </p:spPr>
        <p:txBody>
          <a:bodyPr wrap="square" rtlCol="0">
            <a:spAutoFit/>
          </a:bodyPr>
          <a:lstStyle/>
          <a:p>
            <a:pPr fontAlgn="t"/>
            <a:r>
              <a:rPr lang="en-US" b="1" dirty="0" smtClean="0"/>
              <a:t>	</a:t>
            </a:r>
            <a:r>
              <a:rPr lang="en-US" sz="2400" b="1" dirty="0"/>
              <a:t>Branch and Bound </a:t>
            </a:r>
            <a:r>
              <a:rPr lang="en-US" sz="2400" b="1" dirty="0" smtClean="0"/>
              <a:t>	</a:t>
            </a:r>
            <a:r>
              <a:rPr lang="en-US" b="1" dirty="0" smtClean="0"/>
              <a:t>				</a:t>
            </a:r>
            <a:r>
              <a:rPr lang="en-US" sz="2400" b="1" dirty="0"/>
              <a:t>Backtracking</a:t>
            </a:r>
            <a:endParaRPr lang="en-US" sz="2400" dirty="0"/>
          </a:p>
        </p:txBody>
      </p:sp>
      <p:sp>
        <p:nvSpPr>
          <p:cNvPr id="6" name="TextBox 5"/>
          <p:cNvSpPr txBox="1"/>
          <p:nvPr/>
        </p:nvSpPr>
        <p:spPr>
          <a:xfrm>
            <a:off x="244357" y="1350404"/>
            <a:ext cx="5669280" cy="769441"/>
          </a:xfrm>
          <a:prstGeom prst="rect">
            <a:avLst/>
          </a:prstGeom>
          <a:noFill/>
        </p:spPr>
        <p:txBody>
          <a:bodyPr wrap="square" rtlCol="0">
            <a:spAutoFit/>
          </a:bodyPr>
          <a:lstStyle/>
          <a:p>
            <a:pPr algn="just" fontAlgn="t"/>
            <a:r>
              <a:rPr lang="en-US" sz="2200" dirty="0"/>
              <a:t>Branch-and-Bound is used to solve </a:t>
            </a:r>
            <a:r>
              <a:rPr lang="en-US" sz="2200" dirty="0">
                <a:solidFill>
                  <a:srgbClr val="AD1457"/>
                </a:solidFill>
              </a:rPr>
              <a:t>optimization problems. </a:t>
            </a:r>
          </a:p>
        </p:txBody>
      </p:sp>
      <p:sp>
        <p:nvSpPr>
          <p:cNvPr id="7" name="TextBox 6"/>
          <p:cNvSpPr txBox="1"/>
          <p:nvPr/>
        </p:nvSpPr>
        <p:spPr>
          <a:xfrm>
            <a:off x="6191617" y="1350404"/>
            <a:ext cx="5669280" cy="769441"/>
          </a:xfrm>
          <a:prstGeom prst="rect">
            <a:avLst/>
          </a:prstGeom>
          <a:noFill/>
        </p:spPr>
        <p:txBody>
          <a:bodyPr wrap="square" rtlCol="0">
            <a:spAutoFit/>
          </a:bodyPr>
          <a:lstStyle/>
          <a:p>
            <a:pPr algn="just" fontAlgn="t"/>
            <a:r>
              <a:rPr lang="en-US" sz="2200" dirty="0"/>
              <a:t>Backtracking is a general algorithm for finding all or some solutions to the </a:t>
            </a:r>
            <a:r>
              <a:rPr lang="en-US" sz="2200" dirty="0">
                <a:solidFill>
                  <a:srgbClr val="AD1457"/>
                </a:solidFill>
              </a:rPr>
              <a:t>computational problems</a:t>
            </a:r>
            <a:r>
              <a:rPr lang="en-US" sz="2200" dirty="0"/>
              <a:t>. </a:t>
            </a:r>
          </a:p>
        </p:txBody>
      </p:sp>
      <p:sp>
        <p:nvSpPr>
          <p:cNvPr id="8" name="TextBox 7"/>
          <p:cNvSpPr txBox="1"/>
          <p:nvPr/>
        </p:nvSpPr>
        <p:spPr>
          <a:xfrm>
            <a:off x="244357" y="2412383"/>
            <a:ext cx="5669280" cy="2123658"/>
          </a:xfrm>
          <a:prstGeom prst="rect">
            <a:avLst/>
          </a:prstGeom>
          <a:noFill/>
        </p:spPr>
        <p:txBody>
          <a:bodyPr wrap="square" rtlCol="0">
            <a:spAutoFit/>
          </a:bodyPr>
          <a:lstStyle/>
          <a:p>
            <a:pPr algn="just" fontAlgn="t"/>
            <a:r>
              <a:rPr lang="en-US" sz="2200" dirty="0"/>
              <a:t>A branch-and-bound algorithm consists of a </a:t>
            </a:r>
            <a:r>
              <a:rPr lang="en-US" sz="2200" dirty="0">
                <a:solidFill>
                  <a:srgbClr val="AD1457"/>
                </a:solidFill>
              </a:rPr>
              <a:t>systematic enumeration </a:t>
            </a:r>
            <a:r>
              <a:rPr lang="en-US" sz="2200" dirty="0"/>
              <a:t>of candidate solutions. The set of candidate solutions is thought of as forming a rooted tree, the </a:t>
            </a:r>
            <a:r>
              <a:rPr lang="en-US" sz="2200" dirty="0">
                <a:solidFill>
                  <a:srgbClr val="AD1457"/>
                </a:solidFill>
              </a:rPr>
              <a:t>algorithm explores branches of this tree</a:t>
            </a:r>
            <a:r>
              <a:rPr lang="en-US" sz="2200" dirty="0"/>
              <a:t>, which represent the subsets of the solution set. </a:t>
            </a:r>
          </a:p>
        </p:txBody>
      </p:sp>
      <p:sp>
        <p:nvSpPr>
          <p:cNvPr id="11" name="TextBox 10"/>
          <p:cNvSpPr txBox="1"/>
          <p:nvPr/>
        </p:nvSpPr>
        <p:spPr>
          <a:xfrm>
            <a:off x="6191617" y="2412383"/>
            <a:ext cx="5669280" cy="1649682"/>
          </a:xfrm>
          <a:prstGeom prst="rect">
            <a:avLst/>
          </a:prstGeom>
          <a:noFill/>
        </p:spPr>
        <p:txBody>
          <a:bodyPr wrap="square" rtlCol="0">
            <a:spAutoFit/>
          </a:bodyPr>
          <a:lstStyle/>
          <a:p>
            <a:pPr algn="just">
              <a:lnSpc>
                <a:spcPct val="115000"/>
              </a:lnSpc>
            </a:pPr>
            <a:r>
              <a:rPr lang="en-US" sz="2200" dirty="0"/>
              <a:t>It </a:t>
            </a:r>
            <a:r>
              <a:rPr lang="en-US" sz="2200" dirty="0">
                <a:solidFill>
                  <a:srgbClr val="AD1457"/>
                </a:solidFill>
              </a:rPr>
              <a:t>incrementally builds </a:t>
            </a:r>
            <a:r>
              <a:rPr lang="en-US" sz="2200" dirty="0"/>
              <a:t>candidates to the solutions, and backtracks as soon as it determines that the </a:t>
            </a:r>
            <a:r>
              <a:rPr lang="en-US" sz="2200" dirty="0">
                <a:solidFill>
                  <a:srgbClr val="AD1457"/>
                </a:solidFill>
              </a:rPr>
              <a:t>candidate cannot possibly </a:t>
            </a:r>
            <a:r>
              <a:rPr lang="en-US" sz="2200" dirty="0"/>
              <a:t>be completed to a valid solution.</a:t>
            </a:r>
          </a:p>
        </p:txBody>
      </p:sp>
      <p:cxnSp>
        <p:nvCxnSpPr>
          <p:cNvPr id="15" name="Straight Connector 14"/>
          <p:cNvCxnSpPr/>
          <p:nvPr/>
        </p:nvCxnSpPr>
        <p:spPr>
          <a:xfrm>
            <a:off x="6051176" y="1438834"/>
            <a:ext cx="0" cy="4114800"/>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26572" y="2286001"/>
            <a:ext cx="11521440" cy="0"/>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326572" y="4672153"/>
            <a:ext cx="11521440" cy="0"/>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44357" y="4781593"/>
            <a:ext cx="5669280" cy="769441"/>
          </a:xfrm>
          <a:prstGeom prst="rect">
            <a:avLst/>
          </a:prstGeom>
          <a:noFill/>
        </p:spPr>
        <p:txBody>
          <a:bodyPr wrap="square" rtlCol="0">
            <a:spAutoFit/>
          </a:bodyPr>
          <a:lstStyle/>
          <a:p>
            <a:pPr algn="just" fontAlgn="t"/>
            <a:r>
              <a:rPr lang="en-US" sz="2200" dirty="0"/>
              <a:t>Branch-and-Bound traverse the tree in any manner, </a:t>
            </a:r>
            <a:r>
              <a:rPr lang="en-US" sz="2200" dirty="0">
                <a:solidFill>
                  <a:srgbClr val="AD1457"/>
                </a:solidFill>
              </a:rPr>
              <a:t>DFS or BFS.</a:t>
            </a:r>
          </a:p>
        </p:txBody>
      </p:sp>
      <p:sp>
        <p:nvSpPr>
          <p:cNvPr id="18" name="TextBox 17"/>
          <p:cNvSpPr txBox="1"/>
          <p:nvPr/>
        </p:nvSpPr>
        <p:spPr>
          <a:xfrm>
            <a:off x="6191617" y="4781593"/>
            <a:ext cx="5669280" cy="769441"/>
          </a:xfrm>
          <a:prstGeom prst="rect">
            <a:avLst/>
          </a:prstGeom>
          <a:noFill/>
        </p:spPr>
        <p:txBody>
          <a:bodyPr wrap="square" rtlCol="0">
            <a:spAutoFit/>
          </a:bodyPr>
          <a:lstStyle/>
          <a:p>
            <a:pPr algn="just" fontAlgn="t"/>
            <a:r>
              <a:rPr lang="en-US" sz="2200" dirty="0"/>
              <a:t>It traverses the state space tree by </a:t>
            </a:r>
            <a:r>
              <a:rPr lang="en-US" sz="2200" dirty="0">
                <a:solidFill>
                  <a:srgbClr val="AD1457"/>
                </a:solidFill>
              </a:rPr>
              <a:t>DFS(Depth First Search)</a:t>
            </a:r>
            <a:r>
              <a:rPr lang="en-US" sz="2200" dirty="0"/>
              <a:t> manner.</a:t>
            </a:r>
          </a:p>
        </p:txBody>
      </p:sp>
    </p:spTree>
    <p:extLst>
      <p:ext uri="{BB962C8B-B14F-4D97-AF65-F5344CB8AC3E}">
        <p14:creationId xmlns:p14="http://schemas.microsoft.com/office/powerpoint/2010/main" val="4014952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1000"/>
                                        <p:tgtEl>
                                          <p:spTgt spid="4"/>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1000"/>
                                        <p:tgtEl>
                                          <p:spTgt spid="5"/>
                                        </p:tgtEl>
                                      </p:cBhvr>
                                    </p:animEffect>
                                  </p:childTnLst>
                                </p:cTn>
                              </p:par>
                            </p:childTnLst>
                          </p:cTn>
                        </p:par>
                        <p:par>
                          <p:cTn id="12" fill="hold">
                            <p:stCondLst>
                              <p:cond delay="2000"/>
                            </p:stCondLst>
                            <p:childTnLst>
                              <p:par>
                                <p:cTn id="13" presetID="22" presetClass="entr" presetSubtype="1"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up)">
                                      <p:cBhvr>
                                        <p:cTn id="15" dur="10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up)">
                                      <p:cBhvr>
                                        <p:cTn id="20" dur="1000"/>
                                        <p:tgtEl>
                                          <p:spTgt spid="6"/>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up)">
                                      <p:cBhvr>
                                        <p:cTn id="23" dur="1000"/>
                                        <p:tgtEl>
                                          <p:spTgt spid="7"/>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10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up)">
                                      <p:cBhvr>
                                        <p:cTn id="32" dur="1000"/>
                                        <p:tgtEl>
                                          <p:spTgt spid="8"/>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up)">
                                      <p:cBhvr>
                                        <p:cTn id="35" dur="1000"/>
                                        <p:tgtEl>
                                          <p:spTgt spid="11"/>
                                        </p:tgtEl>
                                      </p:cBhvr>
                                    </p:animEffect>
                                  </p:childTnLst>
                                </p:cTn>
                              </p:par>
                            </p:childTnLst>
                          </p:cTn>
                        </p:par>
                        <p:par>
                          <p:cTn id="36" fill="hold">
                            <p:stCondLst>
                              <p:cond delay="1000"/>
                            </p:stCondLst>
                            <p:childTnLst>
                              <p:par>
                                <p:cTn id="37" presetID="22" presetClass="entr" presetSubtype="8"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left)">
                                      <p:cBhvr>
                                        <p:cTn id="39" dur="10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up)">
                                      <p:cBhvr>
                                        <p:cTn id="44" dur="1000"/>
                                        <p:tgtEl>
                                          <p:spTgt spid="17"/>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up)">
                                      <p:cBhvr>
                                        <p:cTn id="47"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p:bldP spid="11" grpId="0"/>
      <p:bldP spid="17" grpId="0"/>
      <p:bldP spid="1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Difference </a:t>
            </a:r>
            <a:r>
              <a:rPr lang="en-US" dirty="0"/>
              <a:t>between </a:t>
            </a:r>
            <a:r>
              <a:rPr lang="en-US" dirty="0" smtClean="0"/>
              <a:t>Branch </a:t>
            </a:r>
            <a:r>
              <a:rPr lang="en-US" dirty="0"/>
              <a:t>and </a:t>
            </a:r>
            <a:r>
              <a:rPr lang="en-US" dirty="0" smtClean="0"/>
              <a:t>Bound </a:t>
            </a:r>
            <a:r>
              <a:rPr lang="en-US" dirty="0"/>
              <a:t>and </a:t>
            </a:r>
            <a:r>
              <a:rPr lang="en-US" dirty="0" smtClean="0"/>
              <a:t>Backtracking</a:t>
            </a:r>
            <a:endParaRPr lang="en-US" dirty="0"/>
          </a:p>
        </p:txBody>
      </p:sp>
      <p:sp>
        <p:nvSpPr>
          <p:cNvPr id="4" name="Rectangle 3"/>
          <p:cNvSpPr/>
          <p:nvPr/>
        </p:nvSpPr>
        <p:spPr>
          <a:xfrm>
            <a:off x="182881" y="772240"/>
            <a:ext cx="11795760" cy="486207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22734" y="800285"/>
            <a:ext cx="11537577" cy="461665"/>
          </a:xfrm>
          <a:prstGeom prst="rect">
            <a:avLst/>
          </a:prstGeom>
          <a:solidFill>
            <a:schemeClr val="accent2">
              <a:lumMod val="20000"/>
              <a:lumOff val="80000"/>
            </a:schemeClr>
          </a:solidFill>
        </p:spPr>
        <p:txBody>
          <a:bodyPr wrap="square" rtlCol="0">
            <a:spAutoFit/>
          </a:bodyPr>
          <a:lstStyle/>
          <a:p>
            <a:pPr fontAlgn="t"/>
            <a:r>
              <a:rPr lang="en-US" b="1" dirty="0" smtClean="0"/>
              <a:t>	</a:t>
            </a:r>
            <a:r>
              <a:rPr lang="en-US" sz="2400" b="1" dirty="0"/>
              <a:t>Branch and Bound </a:t>
            </a:r>
            <a:r>
              <a:rPr lang="en-US" sz="2400" b="1" dirty="0" smtClean="0"/>
              <a:t>	</a:t>
            </a:r>
            <a:r>
              <a:rPr lang="en-US" b="1" dirty="0" smtClean="0"/>
              <a:t>				</a:t>
            </a:r>
            <a:r>
              <a:rPr lang="en-US" sz="2400" b="1" dirty="0"/>
              <a:t>Backtracking</a:t>
            </a:r>
            <a:endParaRPr lang="en-US" sz="2400" dirty="0"/>
          </a:p>
        </p:txBody>
      </p:sp>
      <p:sp>
        <p:nvSpPr>
          <p:cNvPr id="8" name="TextBox 7"/>
          <p:cNvSpPr txBox="1"/>
          <p:nvPr/>
        </p:nvSpPr>
        <p:spPr>
          <a:xfrm>
            <a:off x="244357" y="3744799"/>
            <a:ext cx="5669280" cy="430887"/>
          </a:xfrm>
          <a:prstGeom prst="rect">
            <a:avLst/>
          </a:prstGeom>
          <a:noFill/>
        </p:spPr>
        <p:txBody>
          <a:bodyPr wrap="square" rtlCol="0">
            <a:spAutoFit/>
          </a:bodyPr>
          <a:lstStyle/>
          <a:p>
            <a:pPr algn="just" fontAlgn="t"/>
            <a:r>
              <a:rPr lang="en-US" sz="2200" dirty="0"/>
              <a:t>Branch-and-Bound involves a </a:t>
            </a:r>
            <a:r>
              <a:rPr lang="en-US" sz="2200" dirty="0">
                <a:solidFill>
                  <a:srgbClr val="AD1457"/>
                </a:solidFill>
              </a:rPr>
              <a:t>bounding function.</a:t>
            </a:r>
          </a:p>
        </p:txBody>
      </p:sp>
      <p:sp>
        <p:nvSpPr>
          <p:cNvPr id="11" name="TextBox 10"/>
          <p:cNvSpPr txBox="1"/>
          <p:nvPr/>
        </p:nvSpPr>
        <p:spPr>
          <a:xfrm>
            <a:off x="6191617" y="3744799"/>
            <a:ext cx="5669280" cy="454868"/>
          </a:xfrm>
          <a:prstGeom prst="rect">
            <a:avLst/>
          </a:prstGeom>
          <a:noFill/>
        </p:spPr>
        <p:txBody>
          <a:bodyPr wrap="square" rtlCol="0">
            <a:spAutoFit/>
          </a:bodyPr>
          <a:lstStyle/>
          <a:p>
            <a:pPr algn="just">
              <a:lnSpc>
                <a:spcPct val="115000"/>
              </a:lnSpc>
            </a:pPr>
            <a:r>
              <a:rPr lang="en-US" sz="2200" dirty="0"/>
              <a:t>Backtracking involves </a:t>
            </a:r>
            <a:r>
              <a:rPr lang="en-US" sz="2200" dirty="0">
                <a:solidFill>
                  <a:srgbClr val="AD1457"/>
                </a:solidFill>
              </a:rPr>
              <a:t>feasibility function.</a:t>
            </a:r>
          </a:p>
        </p:txBody>
      </p:sp>
      <p:sp>
        <p:nvSpPr>
          <p:cNvPr id="12" name="TextBox 11"/>
          <p:cNvSpPr txBox="1"/>
          <p:nvPr/>
        </p:nvSpPr>
        <p:spPr>
          <a:xfrm>
            <a:off x="244357" y="4672270"/>
            <a:ext cx="5669280" cy="430887"/>
          </a:xfrm>
          <a:prstGeom prst="rect">
            <a:avLst/>
          </a:prstGeom>
          <a:noFill/>
        </p:spPr>
        <p:txBody>
          <a:bodyPr wrap="square" rtlCol="0">
            <a:spAutoFit/>
          </a:bodyPr>
          <a:lstStyle/>
          <a:p>
            <a:pPr algn="just" fontAlgn="t"/>
            <a:r>
              <a:rPr lang="en-US" sz="2200" dirty="0"/>
              <a:t>Branch-and-Bound is </a:t>
            </a:r>
            <a:r>
              <a:rPr lang="en-US" sz="2200" dirty="0">
                <a:solidFill>
                  <a:srgbClr val="AD1457"/>
                </a:solidFill>
              </a:rPr>
              <a:t>less </a:t>
            </a:r>
            <a:r>
              <a:rPr lang="en-US" sz="2200" dirty="0"/>
              <a:t>efficient.</a:t>
            </a:r>
          </a:p>
        </p:txBody>
      </p:sp>
      <p:sp>
        <p:nvSpPr>
          <p:cNvPr id="13" name="TextBox 12"/>
          <p:cNvSpPr txBox="1"/>
          <p:nvPr/>
        </p:nvSpPr>
        <p:spPr>
          <a:xfrm>
            <a:off x="6191617" y="4672270"/>
            <a:ext cx="5669280" cy="481670"/>
          </a:xfrm>
          <a:prstGeom prst="rect">
            <a:avLst/>
          </a:prstGeom>
          <a:noFill/>
        </p:spPr>
        <p:txBody>
          <a:bodyPr wrap="square" rtlCol="0">
            <a:spAutoFit/>
          </a:bodyPr>
          <a:lstStyle/>
          <a:p>
            <a:pPr algn="just">
              <a:lnSpc>
                <a:spcPct val="115000"/>
              </a:lnSpc>
            </a:pPr>
            <a:r>
              <a:rPr lang="en-US" sz="2200" dirty="0"/>
              <a:t>Backtracking is </a:t>
            </a:r>
            <a:r>
              <a:rPr lang="en-US" sz="2200" dirty="0">
                <a:solidFill>
                  <a:srgbClr val="AD1457"/>
                </a:solidFill>
              </a:rPr>
              <a:t>more</a:t>
            </a:r>
            <a:r>
              <a:rPr lang="en-US" sz="2200" dirty="0"/>
              <a:t> efficient.</a:t>
            </a:r>
          </a:p>
        </p:txBody>
      </p:sp>
      <p:cxnSp>
        <p:nvCxnSpPr>
          <p:cNvPr id="15" name="Straight Connector 14"/>
          <p:cNvCxnSpPr/>
          <p:nvPr/>
        </p:nvCxnSpPr>
        <p:spPr>
          <a:xfrm>
            <a:off x="6051176" y="1398493"/>
            <a:ext cx="0" cy="4114800"/>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365761" y="3566161"/>
            <a:ext cx="11430000" cy="0"/>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320041" y="4423958"/>
            <a:ext cx="11521440" cy="0"/>
          </a:xfrm>
          <a:prstGeom prst="line">
            <a:avLst/>
          </a:prstGeom>
          <a:ln w="28575">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44357" y="1367360"/>
            <a:ext cx="5669280" cy="2123658"/>
          </a:xfrm>
          <a:prstGeom prst="rect">
            <a:avLst/>
          </a:prstGeom>
          <a:noFill/>
        </p:spPr>
        <p:txBody>
          <a:bodyPr wrap="square" rtlCol="0">
            <a:spAutoFit/>
          </a:bodyPr>
          <a:lstStyle/>
          <a:p>
            <a:pPr algn="just" fontAlgn="t"/>
            <a:r>
              <a:rPr lang="en-US" sz="2200" dirty="0"/>
              <a:t>Before enumerating the candidate solutions of a branch, the branch is checked against </a:t>
            </a:r>
            <a:r>
              <a:rPr lang="en-US" sz="2200" dirty="0">
                <a:solidFill>
                  <a:srgbClr val="AD1457"/>
                </a:solidFill>
              </a:rPr>
              <a:t>upper and lower estimated bounds</a:t>
            </a:r>
            <a:r>
              <a:rPr lang="en-US" sz="2200" dirty="0"/>
              <a:t> on the optimal solution and is discarded if it cannot produce a better solution than the best one found so far by the algorithm. </a:t>
            </a:r>
          </a:p>
        </p:txBody>
      </p:sp>
      <p:sp>
        <p:nvSpPr>
          <p:cNvPr id="17" name="TextBox 16"/>
          <p:cNvSpPr txBox="1"/>
          <p:nvPr/>
        </p:nvSpPr>
        <p:spPr>
          <a:xfrm>
            <a:off x="6191617" y="1367360"/>
            <a:ext cx="5669280" cy="2039020"/>
          </a:xfrm>
          <a:prstGeom prst="rect">
            <a:avLst/>
          </a:prstGeom>
          <a:noFill/>
        </p:spPr>
        <p:txBody>
          <a:bodyPr wrap="square" rtlCol="0">
            <a:spAutoFit/>
          </a:bodyPr>
          <a:lstStyle/>
          <a:p>
            <a:pPr algn="just">
              <a:lnSpc>
                <a:spcPct val="115000"/>
              </a:lnSpc>
            </a:pPr>
            <a:r>
              <a:rPr lang="en-US" sz="2200" dirty="0"/>
              <a:t>It is an algorithmic-technique for solving problems using </a:t>
            </a:r>
            <a:r>
              <a:rPr lang="en-US" sz="2200" dirty="0">
                <a:solidFill>
                  <a:srgbClr val="AD1457"/>
                </a:solidFill>
              </a:rPr>
              <a:t>recursive approach </a:t>
            </a:r>
            <a:r>
              <a:rPr lang="en-US" sz="2200" dirty="0"/>
              <a:t>by trying to build a solution incrementally, one piece at a time, removing those solutions that </a:t>
            </a:r>
            <a:r>
              <a:rPr lang="en-US" sz="2200" dirty="0">
                <a:solidFill>
                  <a:srgbClr val="AD1457"/>
                </a:solidFill>
              </a:rPr>
              <a:t>fail to satisfy </a:t>
            </a:r>
            <a:r>
              <a:rPr lang="en-US" sz="2200" dirty="0"/>
              <a:t>the constraints of the problem at any point of time.</a:t>
            </a:r>
          </a:p>
        </p:txBody>
      </p:sp>
    </p:spTree>
    <p:extLst>
      <p:ext uri="{BB962C8B-B14F-4D97-AF65-F5344CB8AC3E}">
        <p14:creationId xmlns:p14="http://schemas.microsoft.com/office/powerpoint/2010/main" val="150865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1000"/>
                                        <p:tgtEl>
                                          <p:spTgt spid="1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up)">
                                      <p:cBhvr>
                                        <p:cTn id="10" dur="1000"/>
                                        <p:tgtEl>
                                          <p:spTgt spid="17"/>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10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1000"/>
                                        <p:tgtEl>
                                          <p:spTgt spid="8"/>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1000"/>
                                        <p:tgtEl>
                                          <p:spTgt spid="11"/>
                                        </p:tgtEl>
                                      </p:cBhvr>
                                    </p:animEffect>
                                  </p:childTnLst>
                                </p:cTn>
                              </p:par>
                            </p:childTnLst>
                          </p:cTn>
                        </p:par>
                        <p:par>
                          <p:cTn id="23" fill="hold">
                            <p:stCondLst>
                              <p:cond delay="1000"/>
                            </p:stCondLst>
                            <p:childTnLst>
                              <p:par>
                                <p:cTn id="24" presetID="22" presetClass="entr" presetSubtype="8" fill="hold"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left)">
                                      <p:cBhvr>
                                        <p:cTn id="26" dur="10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up)">
                                      <p:cBhvr>
                                        <p:cTn id="31" dur="1000"/>
                                        <p:tgtEl>
                                          <p:spTgt spid="12"/>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up)">
                                      <p:cBhvr>
                                        <p:cTn id="34"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P spid="13" grpId="0"/>
      <p:bldP spid="14" grpId="0"/>
      <p:bldP spid="1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 Max </a:t>
            </a:r>
            <a:r>
              <a:rPr lang="en-US" dirty="0" smtClean="0"/>
              <a:t>principle </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7775178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Minimax – Example </a:t>
            </a:r>
          </a:p>
        </p:txBody>
      </p:sp>
      <p:sp>
        <p:nvSpPr>
          <p:cNvPr id="4" name="Rectangle 3"/>
          <p:cNvSpPr>
            <a:spLocks noChangeArrowheads="1"/>
          </p:cNvSpPr>
          <p:nvPr/>
        </p:nvSpPr>
        <p:spPr bwMode="auto">
          <a:xfrm>
            <a:off x="5170715" y="2976601"/>
            <a:ext cx="548640" cy="548640"/>
          </a:xfrm>
          <a:prstGeom prst="rect">
            <a:avLst/>
          </a:prstGeom>
          <a:solidFill>
            <a:schemeClr val="bg1">
              <a:lumMod val="95000"/>
            </a:schemeClr>
          </a:solidFill>
          <a:ln w="28575">
            <a:solidFill>
              <a:schemeClr val="accent1"/>
            </a:solidFill>
            <a:miter lim="800000"/>
            <a:headEnd/>
            <a:tailEnd/>
          </a:ln>
          <a:effectLst/>
          <a:extLst/>
        </p:spPr>
        <p:txBody>
          <a:bodyPr wrap="none" anchor="ctr"/>
          <a:lstStyle/>
          <a:p>
            <a:endParaRPr lang="en-US" altLang="en-US" sz="2400"/>
          </a:p>
        </p:txBody>
      </p:sp>
      <p:sp>
        <p:nvSpPr>
          <p:cNvPr id="5" name="Oval 4"/>
          <p:cNvSpPr>
            <a:spLocks noChangeArrowheads="1"/>
          </p:cNvSpPr>
          <p:nvPr/>
        </p:nvSpPr>
        <p:spPr bwMode="auto">
          <a:xfrm>
            <a:off x="3737195" y="4325984"/>
            <a:ext cx="548640" cy="548640"/>
          </a:xfrm>
          <a:prstGeom prst="ellipse">
            <a:avLst/>
          </a:prstGeom>
          <a:solidFill>
            <a:srgbClr val="002060"/>
          </a:solidFill>
          <a:ln w="28575">
            <a:solidFill>
              <a:schemeClr val="accent1"/>
            </a:solidFill>
            <a:round/>
            <a:headEnd/>
            <a:tailEnd/>
          </a:ln>
          <a:effectLst/>
          <a:extLst/>
        </p:spPr>
        <p:txBody>
          <a:bodyPr wrap="none" anchor="ctr"/>
          <a:lstStyle/>
          <a:p>
            <a:endParaRPr lang="en-US" altLang="en-US" sz="2400"/>
          </a:p>
        </p:txBody>
      </p:sp>
      <p:sp>
        <p:nvSpPr>
          <p:cNvPr id="6" name="Oval 5"/>
          <p:cNvSpPr>
            <a:spLocks noChangeArrowheads="1"/>
          </p:cNvSpPr>
          <p:nvPr/>
        </p:nvSpPr>
        <p:spPr bwMode="auto">
          <a:xfrm>
            <a:off x="5169627" y="4325984"/>
            <a:ext cx="548640" cy="548640"/>
          </a:xfrm>
          <a:prstGeom prst="ellipse">
            <a:avLst/>
          </a:prstGeom>
          <a:solidFill>
            <a:srgbClr val="002060"/>
          </a:solidFill>
          <a:ln w="28575">
            <a:solidFill>
              <a:schemeClr val="accent1"/>
            </a:solidFill>
            <a:round/>
            <a:headEnd/>
            <a:tailEnd/>
          </a:ln>
          <a:effectLst/>
          <a:extLst/>
        </p:spPr>
        <p:txBody>
          <a:bodyPr wrap="none" anchor="ctr"/>
          <a:lstStyle/>
          <a:p>
            <a:endParaRPr lang="en-US" altLang="en-US" sz="2400"/>
          </a:p>
        </p:txBody>
      </p:sp>
      <p:sp>
        <p:nvSpPr>
          <p:cNvPr id="7" name="Oval 6"/>
          <p:cNvSpPr>
            <a:spLocks noChangeArrowheads="1"/>
          </p:cNvSpPr>
          <p:nvPr/>
        </p:nvSpPr>
        <p:spPr bwMode="auto">
          <a:xfrm>
            <a:off x="6708836" y="4325984"/>
            <a:ext cx="548640" cy="548640"/>
          </a:xfrm>
          <a:prstGeom prst="ellipse">
            <a:avLst/>
          </a:prstGeom>
          <a:solidFill>
            <a:srgbClr val="002060"/>
          </a:solidFill>
          <a:ln w="28575">
            <a:solidFill>
              <a:schemeClr val="accent1"/>
            </a:solidFill>
            <a:round/>
            <a:headEnd/>
            <a:tailEnd/>
          </a:ln>
          <a:effectLst/>
          <a:extLst/>
        </p:spPr>
        <p:txBody>
          <a:bodyPr wrap="none" anchor="ctr"/>
          <a:lstStyle/>
          <a:p>
            <a:endParaRPr lang="en-US" altLang="en-US" sz="2400"/>
          </a:p>
        </p:txBody>
      </p:sp>
      <p:sp>
        <p:nvSpPr>
          <p:cNvPr id="8" name="Rectangle 7"/>
          <p:cNvSpPr>
            <a:spLocks noChangeArrowheads="1"/>
          </p:cNvSpPr>
          <p:nvPr/>
        </p:nvSpPr>
        <p:spPr bwMode="auto">
          <a:xfrm>
            <a:off x="2299479" y="5805826"/>
            <a:ext cx="548640" cy="548640"/>
          </a:xfrm>
          <a:prstGeom prst="rect">
            <a:avLst/>
          </a:prstGeom>
          <a:solidFill>
            <a:schemeClr val="bg1">
              <a:lumMod val="95000"/>
            </a:schemeClr>
          </a:solidFill>
          <a:ln w="28575">
            <a:solidFill>
              <a:schemeClr val="accent1"/>
            </a:solidFill>
            <a:miter lim="800000"/>
            <a:headEnd/>
            <a:tailEnd/>
          </a:ln>
          <a:effectLst/>
          <a:extLst/>
        </p:spPr>
        <p:txBody>
          <a:bodyPr wrap="none" anchor="ctr"/>
          <a:lstStyle/>
          <a:p>
            <a:pPr algn="ctr"/>
            <a:r>
              <a:rPr lang="en-US" altLang="en-US" sz="2400" b="1" dirty="0" smtClean="0">
                <a:solidFill>
                  <a:srgbClr val="990033"/>
                </a:solidFill>
              </a:rPr>
              <a:t> 3</a:t>
            </a:r>
            <a:endParaRPr lang="en-US" altLang="en-US" sz="2400" b="1" dirty="0">
              <a:solidFill>
                <a:srgbClr val="990033"/>
              </a:solidFill>
            </a:endParaRPr>
          </a:p>
        </p:txBody>
      </p:sp>
      <p:sp>
        <p:nvSpPr>
          <p:cNvPr id="9" name="Rectangle 8"/>
          <p:cNvSpPr>
            <a:spLocks noChangeArrowheads="1"/>
          </p:cNvSpPr>
          <p:nvPr/>
        </p:nvSpPr>
        <p:spPr bwMode="auto">
          <a:xfrm>
            <a:off x="3027213" y="5805826"/>
            <a:ext cx="548640" cy="548640"/>
          </a:xfrm>
          <a:prstGeom prst="rect">
            <a:avLst/>
          </a:prstGeom>
          <a:solidFill>
            <a:schemeClr val="bg1">
              <a:lumMod val="95000"/>
            </a:schemeClr>
          </a:solidFill>
          <a:ln w="28575">
            <a:solidFill>
              <a:schemeClr val="accent1"/>
            </a:solidFill>
            <a:miter lim="800000"/>
            <a:headEnd/>
            <a:tailEnd/>
          </a:ln>
          <a:effectLst/>
          <a:extLst/>
        </p:spPr>
        <p:txBody>
          <a:bodyPr wrap="none" anchor="ctr"/>
          <a:lstStyle/>
          <a:p>
            <a:pPr algn="ctr"/>
            <a:r>
              <a:rPr lang="en-US" altLang="en-US" sz="2400" b="1">
                <a:solidFill>
                  <a:srgbClr val="990033"/>
                </a:solidFill>
              </a:rPr>
              <a:t>12</a:t>
            </a:r>
          </a:p>
        </p:txBody>
      </p:sp>
      <p:sp>
        <p:nvSpPr>
          <p:cNvPr id="10" name="Rectangle 9"/>
          <p:cNvSpPr>
            <a:spLocks noChangeArrowheads="1"/>
          </p:cNvSpPr>
          <p:nvPr/>
        </p:nvSpPr>
        <p:spPr bwMode="auto">
          <a:xfrm>
            <a:off x="3754947" y="5805826"/>
            <a:ext cx="548640" cy="548640"/>
          </a:xfrm>
          <a:prstGeom prst="rect">
            <a:avLst/>
          </a:prstGeom>
          <a:solidFill>
            <a:schemeClr val="bg1">
              <a:lumMod val="95000"/>
            </a:schemeClr>
          </a:solidFill>
          <a:ln w="28575">
            <a:solidFill>
              <a:schemeClr val="accent1"/>
            </a:solidFill>
            <a:miter lim="800000"/>
            <a:headEnd/>
            <a:tailEnd/>
          </a:ln>
          <a:effectLst/>
          <a:extLst/>
        </p:spPr>
        <p:txBody>
          <a:bodyPr wrap="none" anchor="ctr"/>
          <a:lstStyle/>
          <a:p>
            <a:pPr algn="ctr"/>
            <a:r>
              <a:rPr lang="en-US" altLang="en-US" sz="2400" b="1">
                <a:solidFill>
                  <a:srgbClr val="990033"/>
                </a:solidFill>
              </a:rPr>
              <a:t>8</a:t>
            </a:r>
          </a:p>
        </p:txBody>
      </p:sp>
      <p:sp>
        <p:nvSpPr>
          <p:cNvPr id="11" name="Rectangle 10"/>
          <p:cNvSpPr>
            <a:spLocks noChangeArrowheads="1"/>
          </p:cNvSpPr>
          <p:nvPr/>
        </p:nvSpPr>
        <p:spPr bwMode="auto">
          <a:xfrm>
            <a:off x="4482681" y="5805826"/>
            <a:ext cx="548640" cy="548640"/>
          </a:xfrm>
          <a:prstGeom prst="rect">
            <a:avLst/>
          </a:prstGeom>
          <a:solidFill>
            <a:schemeClr val="bg1">
              <a:lumMod val="95000"/>
            </a:schemeClr>
          </a:solidFill>
          <a:ln w="28575">
            <a:solidFill>
              <a:schemeClr val="accent1"/>
            </a:solidFill>
            <a:miter lim="800000"/>
            <a:headEnd/>
            <a:tailEnd/>
          </a:ln>
          <a:effectLst/>
          <a:extLst/>
        </p:spPr>
        <p:txBody>
          <a:bodyPr wrap="none" anchor="ctr"/>
          <a:lstStyle/>
          <a:p>
            <a:pPr algn="ctr"/>
            <a:r>
              <a:rPr lang="en-US" altLang="en-US" sz="2400" b="1" dirty="0" smtClean="0">
                <a:solidFill>
                  <a:srgbClr val="990033"/>
                </a:solidFill>
              </a:rPr>
              <a:t> 2</a:t>
            </a:r>
            <a:endParaRPr lang="en-US" altLang="en-US" sz="2400" b="1" dirty="0">
              <a:solidFill>
                <a:srgbClr val="990033"/>
              </a:solidFill>
            </a:endParaRPr>
          </a:p>
        </p:txBody>
      </p:sp>
      <p:sp>
        <p:nvSpPr>
          <p:cNvPr id="12" name="Rectangle 11"/>
          <p:cNvSpPr>
            <a:spLocks noChangeArrowheads="1"/>
          </p:cNvSpPr>
          <p:nvPr/>
        </p:nvSpPr>
        <p:spPr bwMode="auto">
          <a:xfrm>
            <a:off x="5210415" y="5805826"/>
            <a:ext cx="548640" cy="548640"/>
          </a:xfrm>
          <a:prstGeom prst="rect">
            <a:avLst/>
          </a:prstGeom>
          <a:solidFill>
            <a:schemeClr val="bg1">
              <a:lumMod val="95000"/>
            </a:schemeClr>
          </a:solidFill>
          <a:ln w="28575">
            <a:solidFill>
              <a:schemeClr val="accent1"/>
            </a:solidFill>
            <a:miter lim="800000"/>
            <a:headEnd/>
            <a:tailEnd/>
          </a:ln>
          <a:effectLst/>
          <a:extLst/>
        </p:spPr>
        <p:txBody>
          <a:bodyPr wrap="none" anchor="ctr"/>
          <a:lstStyle/>
          <a:p>
            <a:pPr algn="ctr"/>
            <a:r>
              <a:rPr lang="en-US" altLang="en-US" sz="2400" b="1">
                <a:solidFill>
                  <a:srgbClr val="990033"/>
                </a:solidFill>
              </a:rPr>
              <a:t>4</a:t>
            </a:r>
          </a:p>
        </p:txBody>
      </p:sp>
      <p:sp>
        <p:nvSpPr>
          <p:cNvPr id="13" name="Rectangle 12"/>
          <p:cNvSpPr>
            <a:spLocks noChangeArrowheads="1"/>
          </p:cNvSpPr>
          <p:nvPr/>
        </p:nvSpPr>
        <p:spPr bwMode="auto">
          <a:xfrm>
            <a:off x="5938149" y="5805826"/>
            <a:ext cx="548640" cy="548640"/>
          </a:xfrm>
          <a:prstGeom prst="rect">
            <a:avLst/>
          </a:prstGeom>
          <a:solidFill>
            <a:schemeClr val="bg1">
              <a:lumMod val="95000"/>
            </a:schemeClr>
          </a:solidFill>
          <a:ln w="28575">
            <a:solidFill>
              <a:schemeClr val="accent1"/>
            </a:solidFill>
            <a:miter lim="800000"/>
            <a:headEnd/>
            <a:tailEnd/>
          </a:ln>
          <a:effectLst/>
          <a:extLst/>
        </p:spPr>
        <p:txBody>
          <a:bodyPr wrap="none" anchor="ctr"/>
          <a:lstStyle/>
          <a:p>
            <a:pPr algn="ctr"/>
            <a:r>
              <a:rPr lang="en-US" altLang="en-US" sz="2400" b="1">
                <a:solidFill>
                  <a:srgbClr val="990033"/>
                </a:solidFill>
              </a:rPr>
              <a:t>6</a:t>
            </a:r>
          </a:p>
        </p:txBody>
      </p:sp>
      <p:sp>
        <p:nvSpPr>
          <p:cNvPr id="14" name="Rectangle 13"/>
          <p:cNvSpPr>
            <a:spLocks noChangeArrowheads="1"/>
          </p:cNvSpPr>
          <p:nvPr/>
        </p:nvSpPr>
        <p:spPr bwMode="auto">
          <a:xfrm>
            <a:off x="6665883" y="5805826"/>
            <a:ext cx="548640" cy="548640"/>
          </a:xfrm>
          <a:prstGeom prst="rect">
            <a:avLst/>
          </a:prstGeom>
          <a:solidFill>
            <a:schemeClr val="bg1">
              <a:lumMod val="95000"/>
            </a:schemeClr>
          </a:solidFill>
          <a:ln w="28575">
            <a:solidFill>
              <a:schemeClr val="accent1"/>
            </a:solidFill>
            <a:miter lim="800000"/>
            <a:headEnd/>
            <a:tailEnd/>
          </a:ln>
          <a:effectLst/>
          <a:extLst/>
        </p:spPr>
        <p:txBody>
          <a:bodyPr wrap="none" anchor="ctr"/>
          <a:lstStyle/>
          <a:p>
            <a:pPr algn="ctr"/>
            <a:r>
              <a:rPr lang="en-US" altLang="en-US" sz="2400" b="1" dirty="0">
                <a:solidFill>
                  <a:srgbClr val="990033"/>
                </a:solidFill>
              </a:rPr>
              <a:t>14</a:t>
            </a:r>
          </a:p>
        </p:txBody>
      </p:sp>
      <p:sp>
        <p:nvSpPr>
          <p:cNvPr id="15" name="Rectangle 14"/>
          <p:cNvSpPr>
            <a:spLocks noChangeArrowheads="1"/>
          </p:cNvSpPr>
          <p:nvPr/>
        </p:nvSpPr>
        <p:spPr bwMode="auto">
          <a:xfrm>
            <a:off x="7393617" y="5805826"/>
            <a:ext cx="548640" cy="548640"/>
          </a:xfrm>
          <a:prstGeom prst="rect">
            <a:avLst/>
          </a:prstGeom>
          <a:solidFill>
            <a:schemeClr val="bg1">
              <a:lumMod val="95000"/>
            </a:schemeClr>
          </a:solidFill>
          <a:ln w="28575">
            <a:solidFill>
              <a:schemeClr val="accent1"/>
            </a:solidFill>
            <a:miter lim="800000"/>
            <a:headEnd/>
            <a:tailEnd/>
          </a:ln>
          <a:effectLst/>
          <a:extLst/>
        </p:spPr>
        <p:txBody>
          <a:bodyPr wrap="none" anchor="ctr"/>
          <a:lstStyle/>
          <a:p>
            <a:pPr algn="ctr"/>
            <a:r>
              <a:rPr lang="en-US" altLang="en-US" sz="2400" b="1">
                <a:solidFill>
                  <a:srgbClr val="990033"/>
                </a:solidFill>
              </a:rPr>
              <a:t>5</a:t>
            </a:r>
          </a:p>
        </p:txBody>
      </p:sp>
      <p:sp>
        <p:nvSpPr>
          <p:cNvPr id="16" name="Rectangle 15"/>
          <p:cNvSpPr>
            <a:spLocks noChangeArrowheads="1"/>
          </p:cNvSpPr>
          <p:nvPr/>
        </p:nvSpPr>
        <p:spPr bwMode="auto">
          <a:xfrm>
            <a:off x="8121351" y="5805826"/>
            <a:ext cx="548640" cy="548640"/>
          </a:xfrm>
          <a:prstGeom prst="rect">
            <a:avLst/>
          </a:prstGeom>
          <a:solidFill>
            <a:schemeClr val="bg1">
              <a:lumMod val="95000"/>
            </a:schemeClr>
          </a:solidFill>
          <a:ln w="28575">
            <a:solidFill>
              <a:schemeClr val="accent1"/>
            </a:solidFill>
            <a:miter lim="800000"/>
            <a:headEnd/>
            <a:tailEnd/>
          </a:ln>
          <a:effectLst/>
          <a:extLst/>
        </p:spPr>
        <p:txBody>
          <a:bodyPr wrap="none" anchor="ctr"/>
          <a:lstStyle/>
          <a:p>
            <a:pPr algn="ctr"/>
            <a:r>
              <a:rPr lang="en-US" altLang="en-US" sz="2400" b="1" dirty="0" smtClean="0">
                <a:solidFill>
                  <a:srgbClr val="990033"/>
                </a:solidFill>
              </a:rPr>
              <a:t> 2</a:t>
            </a:r>
            <a:endParaRPr lang="en-US" altLang="en-US" sz="2400" b="1" dirty="0">
              <a:solidFill>
                <a:srgbClr val="990033"/>
              </a:solidFill>
            </a:endParaRPr>
          </a:p>
        </p:txBody>
      </p:sp>
      <p:sp>
        <p:nvSpPr>
          <p:cNvPr id="17" name="Line 16"/>
          <p:cNvSpPr>
            <a:spLocks noChangeShapeType="1"/>
          </p:cNvSpPr>
          <p:nvPr/>
        </p:nvSpPr>
        <p:spPr bwMode="auto">
          <a:xfrm flipH="1">
            <a:off x="4036422" y="3513913"/>
            <a:ext cx="1136468" cy="796834"/>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8" name="Line 17"/>
          <p:cNvSpPr>
            <a:spLocks noChangeShapeType="1"/>
          </p:cNvSpPr>
          <p:nvPr/>
        </p:nvSpPr>
        <p:spPr bwMode="auto">
          <a:xfrm flipH="1">
            <a:off x="5434147" y="3526973"/>
            <a:ext cx="3267" cy="804672"/>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9" name="Line 18"/>
          <p:cNvSpPr>
            <a:spLocks noChangeShapeType="1"/>
          </p:cNvSpPr>
          <p:nvPr/>
        </p:nvSpPr>
        <p:spPr bwMode="auto">
          <a:xfrm>
            <a:off x="5704115" y="3506835"/>
            <a:ext cx="1280160" cy="80010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0" name="Line 19"/>
          <p:cNvSpPr>
            <a:spLocks noChangeShapeType="1"/>
          </p:cNvSpPr>
          <p:nvPr/>
        </p:nvSpPr>
        <p:spPr bwMode="auto">
          <a:xfrm flipH="1">
            <a:off x="2547256" y="4715695"/>
            <a:ext cx="1214845" cy="1084217"/>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1" name="Line 20"/>
          <p:cNvSpPr>
            <a:spLocks noChangeShapeType="1"/>
          </p:cNvSpPr>
          <p:nvPr/>
        </p:nvSpPr>
        <p:spPr bwMode="auto">
          <a:xfrm flipH="1">
            <a:off x="3357154" y="4833260"/>
            <a:ext cx="522514" cy="953589"/>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2" name="Line 21"/>
          <p:cNvSpPr>
            <a:spLocks noChangeShapeType="1"/>
          </p:cNvSpPr>
          <p:nvPr/>
        </p:nvSpPr>
        <p:spPr bwMode="auto">
          <a:xfrm>
            <a:off x="4032741" y="4881158"/>
            <a:ext cx="3680" cy="892628"/>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3" name="Line 22"/>
          <p:cNvSpPr>
            <a:spLocks noChangeShapeType="1"/>
          </p:cNvSpPr>
          <p:nvPr/>
        </p:nvSpPr>
        <p:spPr bwMode="auto">
          <a:xfrm flipH="1">
            <a:off x="4751405" y="4833260"/>
            <a:ext cx="512925" cy="966918"/>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4" name="Line 23"/>
          <p:cNvSpPr>
            <a:spLocks noChangeShapeType="1"/>
          </p:cNvSpPr>
          <p:nvPr/>
        </p:nvSpPr>
        <p:spPr bwMode="auto">
          <a:xfrm>
            <a:off x="5453128" y="4883190"/>
            <a:ext cx="0" cy="916994"/>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 name="Line 24"/>
          <p:cNvSpPr>
            <a:spLocks noChangeShapeType="1"/>
          </p:cNvSpPr>
          <p:nvPr/>
        </p:nvSpPr>
        <p:spPr bwMode="auto">
          <a:xfrm>
            <a:off x="5643154" y="4767946"/>
            <a:ext cx="548640" cy="1018903"/>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6" name="Line 25"/>
          <p:cNvSpPr>
            <a:spLocks noChangeShapeType="1"/>
          </p:cNvSpPr>
          <p:nvPr/>
        </p:nvSpPr>
        <p:spPr bwMode="auto">
          <a:xfrm>
            <a:off x="6871061" y="4846323"/>
            <a:ext cx="26126" cy="966651"/>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7" name="Line 26"/>
          <p:cNvSpPr>
            <a:spLocks noChangeShapeType="1"/>
          </p:cNvSpPr>
          <p:nvPr/>
        </p:nvSpPr>
        <p:spPr bwMode="auto">
          <a:xfrm>
            <a:off x="7125292" y="4832444"/>
            <a:ext cx="503415" cy="967468"/>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8" name="Line 27"/>
          <p:cNvSpPr>
            <a:spLocks noChangeShapeType="1"/>
          </p:cNvSpPr>
          <p:nvPr/>
        </p:nvSpPr>
        <p:spPr bwMode="auto">
          <a:xfrm>
            <a:off x="7253319" y="4665176"/>
            <a:ext cx="1146098" cy="1134736"/>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9" name="Text Box 28"/>
          <p:cNvSpPr txBox="1">
            <a:spLocks noChangeArrowheads="1"/>
          </p:cNvSpPr>
          <p:nvPr/>
        </p:nvSpPr>
        <p:spPr bwMode="auto">
          <a:xfrm>
            <a:off x="3356195" y="2969264"/>
            <a:ext cx="194787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dirty="0" smtClean="0">
                <a:solidFill>
                  <a:srgbClr val="AD1457"/>
                </a:solidFill>
              </a:rPr>
              <a:t>MAX </a:t>
            </a:r>
            <a:r>
              <a:rPr lang="en-US" altLang="en-US" sz="2400" dirty="0">
                <a:solidFill>
                  <a:srgbClr val="AD1457"/>
                </a:solidFill>
              </a:rPr>
              <a:t>(player</a:t>
            </a:r>
            <a:r>
              <a:rPr lang="en-US" altLang="en-US" sz="2400" dirty="0" smtClean="0">
                <a:solidFill>
                  <a:srgbClr val="AD1457"/>
                </a:solidFill>
              </a:rPr>
              <a:t>) </a:t>
            </a:r>
            <a:endParaRPr lang="en-US" altLang="en-US" sz="2400" dirty="0">
              <a:solidFill>
                <a:srgbClr val="AD1457"/>
              </a:solidFill>
            </a:endParaRPr>
          </a:p>
        </p:txBody>
      </p:sp>
      <p:sp>
        <p:nvSpPr>
          <p:cNvPr id="30" name="Text Box 29"/>
          <p:cNvSpPr txBox="1">
            <a:spLocks noChangeArrowheads="1"/>
          </p:cNvSpPr>
          <p:nvPr/>
        </p:nvSpPr>
        <p:spPr bwMode="auto">
          <a:xfrm>
            <a:off x="1746431" y="4075160"/>
            <a:ext cx="2108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dirty="0" smtClean="0">
                <a:solidFill>
                  <a:srgbClr val="AD1457"/>
                </a:solidFill>
              </a:rPr>
              <a:t>MIN (opponent) </a:t>
            </a:r>
            <a:endParaRPr lang="en-US" altLang="en-US" sz="2400" dirty="0">
              <a:solidFill>
                <a:srgbClr val="AD1457"/>
              </a:solidFill>
            </a:endParaRPr>
          </a:p>
        </p:txBody>
      </p:sp>
      <p:sp>
        <p:nvSpPr>
          <p:cNvPr id="31" name="Oval 30"/>
          <p:cNvSpPr/>
          <p:nvPr/>
        </p:nvSpPr>
        <p:spPr>
          <a:xfrm>
            <a:off x="2295165" y="5817007"/>
            <a:ext cx="533400" cy="517815"/>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8134414" y="5823639"/>
            <a:ext cx="533400" cy="517815"/>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487449" y="5814262"/>
            <a:ext cx="533400" cy="517815"/>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5305335" y="2989311"/>
            <a:ext cx="279400" cy="523220"/>
          </a:xfrm>
          <a:prstGeom prst="rect">
            <a:avLst/>
          </a:prstGeom>
          <a:noFill/>
        </p:spPr>
        <p:txBody>
          <a:bodyPr wrap="square" rtlCol="0">
            <a:spAutoFit/>
          </a:bodyPr>
          <a:lstStyle/>
          <a:p>
            <a:pPr algn="ctr"/>
            <a:r>
              <a:rPr lang="en-US" sz="2800" b="1" dirty="0" smtClean="0">
                <a:solidFill>
                  <a:srgbClr val="AD1457"/>
                </a:solidFill>
              </a:rPr>
              <a:t>3</a:t>
            </a:r>
            <a:endParaRPr lang="en-US" sz="2800" b="1" dirty="0">
              <a:solidFill>
                <a:srgbClr val="AD1457"/>
              </a:solidFill>
            </a:endParaRPr>
          </a:p>
        </p:txBody>
      </p:sp>
      <p:sp>
        <p:nvSpPr>
          <p:cNvPr id="36" name="TextBox 35"/>
          <p:cNvSpPr txBox="1"/>
          <p:nvPr/>
        </p:nvSpPr>
        <p:spPr>
          <a:xfrm>
            <a:off x="3870235" y="4335511"/>
            <a:ext cx="279400" cy="523220"/>
          </a:xfrm>
          <a:prstGeom prst="rect">
            <a:avLst/>
          </a:prstGeom>
          <a:noFill/>
        </p:spPr>
        <p:txBody>
          <a:bodyPr wrap="square" rtlCol="0">
            <a:spAutoFit/>
          </a:bodyPr>
          <a:lstStyle/>
          <a:p>
            <a:pPr algn="ctr"/>
            <a:r>
              <a:rPr lang="en-US" sz="2800" dirty="0" smtClean="0">
                <a:solidFill>
                  <a:schemeClr val="bg1"/>
                </a:solidFill>
              </a:rPr>
              <a:t>3</a:t>
            </a:r>
            <a:endParaRPr lang="en-US" sz="2800" dirty="0">
              <a:solidFill>
                <a:schemeClr val="bg1"/>
              </a:solidFill>
            </a:endParaRPr>
          </a:p>
        </p:txBody>
      </p:sp>
      <p:sp>
        <p:nvSpPr>
          <p:cNvPr id="37" name="TextBox 36"/>
          <p:cNvSpPr txBox="1"/>
          <p:nvPr/>
        </p:nvSpPr>
        <p:spPr>
          <a:xfrm>
            <a:off x="5305335" y="4335511"/>
            <a:ext cx="279400" cy="523220"/>
          </a:xfrm>
          <a:prstGeom prst="rect">
            <a:avLst/>
          </a:prstGeom>
          <a:noFill/>
        </p:spPr>
        <p:txBody>
          <a:bodyPr wrap="square" rtlCol="0">
            <a:spAutoFit/>
          </a:bodyPr>
          <a:lstStyle/>
          <a:p>
            <a:pPr algn="ctr"/>
            <a:r>
              <a:rPr lang="en-US" sz="2800" dirty="0" smtClean="0">
                <a:solidFill>
                  <a:schemeClr val="bg1"/>
                </a:solidFill>
              </a:rPr>
              <a:t>2</a:t>
            </a:r>
            <a:endParaRPr lang="en-US" sz="2800" dirty="0">
              <a:solidFill>
                <a:schemeClr val="bg1"/>
              </a:solidFill>
            </a:endParaRPr>
          </a:p>
        </p:txBody>
      </p:sp>
      <p:sp>
        <p:nvSpPr>
          <p:cNvPr id="38" name="TextBox 37"/>
          <p:cNvSpPr txBox="1"/>
          <p:nvPr/>
        </p:nvSpPr>
        <p:spPr>
          <a:xfrm>
            <a:off x="6842035" y="4335511"/>
            <a:ext cx="279400" cy="523220"/>
          </a:xfrm>
          <a:prstGeom prst="rect">
            <a:avLst/>
          </a:prstGeom>
          <a:noFill/>
        </p:spPr>
        <p:txBody>
          <a:bodyPr wrap="square" rtlCol="0">
            <a:spAutoFit/>
          </a:bodyPr>
          <a:lstStyle/>
          <a:p>
            <a:pPr algn="ctr"/>
            <a:r>
              <a:rPr lang="en-US" sz="2800" dirty="0" smtClean="0">
                <a:solidFill>
                  <a:schemeClr val="bg1"/>
                </a:solidFill>
              </a:rPr>
              <a:t>2</a:t>
            </a:r>
            <a:endParaRPr lang="en-US" sz="2800" dirty="0">
              <a:solidFill>
                <a:schemeClr val="bg1"/>
              </a:solidFill>
            </a:endParaRPr>
          </a:p>
        </p:txBody>
      </p:sp>
      <p:sp>
        <p:nvSpPr>
          <p:cNvPr id="39" name="Content Placeholder 2"/>
          <p:cNvSpPr>
            <a:spLocks noGrp="1"/>
          </p:cNvSpPr>
          <p:nvPr>
            <p:ph idx="1"/>
          </p:nvPr>
        </p:nvSpPr>
        <p:spPr>
          <a:xfrm>
            <a:off x="131180" y="863444"/>
            <a:ext cx="11929641" cy="5590565"/>
          </a:xfrm>
        </p:spPr>
        <p:txBody>
          <a:bodyPr/>
          <a:lstStyle/>
          <a:p>
            <a:r>
              <a:rPr lang="en-US" dirty="0"/>
              <a:t>Given a </a:t>
            </a:r>
            <a:r>
              <a:rPr lang="en-US" dirty="0" smtClean="0"/>
              <a:t>given game </a:t>
            </a:r>
            <a:r>
              <a:rPr lang="en-US" dirty="0"/>
              <a:t>tree, the optimal strategy can be determined from the </a:t>
            </a:r>
            <a:r>
              <a:rPr lang="en-US" dirty="0">
                <a:solidFill>
                  <a:srgbClr val="AD1457"/>
                </a:solidFill>
              </a:rPr>
              <a:t>minimax value of each </a:t>
            </a:r>
            <a:r>
              <a:rPr lang="en-US" dirty="0" smtClean="0">
                <a:solidFill>
                  <a:srgbClr val="AD1457"/>
                </a:solidFill>
              </a:rPr>
              <a:t>node</a:t>
            </a:r>
            <a:r>
              <a:rPr lang="en-US" dirty="0">
                <a:solidFill>
                  <a:srgbClr val="AD1457"/>
                </a:solidFill>
              </a:rPr>
              <a:t>.</a:t>
            </a:r>
            <a:endParaRPr lang="en-US" dirty="0" smtClean="0"/>
          </a:p>
          <a:p>
            <a:r>
              <a:rPr lang="en-US" dirty="0" smtClean="0">
                <a:solidFill>
                  <a:srgbClr val="AD1457"/>
                </a:solidFill>
              </a:rPr>
              <a:t>MAX</a:t>
            </a:r>
            <a:r>
              <a:rPr lang="en-US" dirty="0" smtClean="0"/>
              <a:t> </a:t>
            </a:r>
            <a:r>
              <a:rPr lang="en-US" dirty="0"/>
              <a:t>prefers to move to a </a:t>
            </a:r>
            <a:r>
              <a:rPr lang="en-US" dirty="0">
                <a:solidFill>
                  <a:srgbClr val="AD1457"/>
                </a:solidFill>
              </a:rPr>
              <a:t>state of maximum value</a:t>
            </a:r>
            <a:r>
              <a:rPr lang="en-US" dirty="0"/>
              <a:t>, whereas </a:t>
            </a:r>
            <a:r>
              <a:rPr lang="en-US" dirty="0">
                <a:solidFill>
                  <a:srgbClr val="AD1457"/>
                </a:solidFill>
              </a:rPr>
              <a:t>MIN</a:t>
            </a:r>
            <a:r>
              <a:rPr lang="en-US" dirty="0"/>
              <a:t> prefers a </a:t>
            </a:r>
            <a:r>
              <a:rPr lang="en-US" dirty="0">
                <a:solidFill>
                  <a:srgbClr val="AD1457"/>
                </a:solidFill>
              </a:rPr>
              <a:t>state of minimum value</a:t>
            </a:r>
            <a:r>
              <a:rPr lang="en-US" dirty="0" smtClean="0"/>
              <a:t>.</a:t>
            </a:r>
            <a:endParaRPr lang="en-US" dirty="0"/>
          </a:p>
        </p:txBody>
      </p:sp>
    </p:spTree>
    <p:extLst>
      <p:ext uri="{BB962C8B-B14F-4D97-AF65-F5344CB8AC3E}">
        <p14:creationId xmlns:p14="http://schemas.microsoft.com/office/powerpoint/2010/main" val="210952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animEffect transition="in" filter="fade">
                                      <p:cBhvr>
                                        <p:cTn id="7" dur="500"/>
                                        <p:tgtEl>
                                          <p:spTgt spid="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xEl>
                                              <p:pRg st="1" end="1"/>
                                            </p:txEl>
                                          </p:spTgt>
                                        </p:tgtEl>
                                        <p:attrNameLst>
                                          <p:attrName>style.visibility</p:attrName>
                                        </p:attrNameLst>
                                      </p:cBhvr>
                                      <p:to>
                                        <p:strVal val="visible"/>
                                      </p:to>
                                    </p:set>
                                    <p:animEffect transition="in" filter="fade">
                                      <p:cBhvr>
                                        <p:cTn id="12" dur="500"/>
                                        <p:tgtEl>
                                          <p:spTgt spid="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up)">
                                      <p:cBhvr>
                                        <p:cTn id="27" dur="500"/>
                                        <p:tgtEl>
                                          <p:spTgt spid="17"/>
                                        </p:tgtEl>
                                      </p:cBhvr>
                                    </p:animEffect>
                                  </p:childTnLst>
                                </p:cTn>
                              </p:par>
                            </p:childTnLst>
                          </p:cTn>
                        </p:par>
                        <p:par>
                          <p:cTn id="28" fill="hold">
                            <p:stCondLst>
                              <p:cond delay="500"/>
                            </p:stCondLst>
                            <p:childTnLst>
                              <p:par>
                                <p:cTn id="29" presetID="21" presetClass="entr" presetSubtype="1"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heel(1)">
                                      <p:cBhvr>
                                        <p:cTn id="31" dur="10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up)">
                                      <p:cBhvr>
                                        <p:cTn id="36" dur="500"/>
                                        <p:tgtEl>
                                          <p:spTgt spid="18"/>
                                        </p:tgtEl>
                                      </p:cBhvr>
                                    </p:animEffect>
                                  </p:childTnLst>
                                </p:cTn>
                              </p:par>
                            </p:childTnLst>
                          </p:cTn>
                        </p:par>
                        <p:par>
                          <p:cTn id="37" fill="hold">
                            <p:stCondLst>
                              <p:cond delay="500"/>
                            </p:stCondLst>
                            <p:childTnLst>
                              <p:par>
                                <p:cTn id="38" presetID="21" presetClass="entr" presetSubtype="1" fill="hold" grpId="0"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heel(1)">
                                      <p:cBhvr>
                                        <p:cTn id="40" dur="1000"/>
                                        <p:tgtEl>
                                          <p:spTgt spid="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up)">
                                      <p:cBhvr>
                                        <p:cTn id="45" dur="500"/>
                                        <p:tgtEl>
                                          <p:spTgt spid="19"/>
                                        </p:tgtEl>
                                      </p:cBhvr>
                                    </p:animEffect>
                                  </p:childTnLst>
                                </p:cTn>
                              </p:par>
                            </p:childTnLst>
                          </p:cTn>
                        </p:par>
                        <p:par>
                          <p:cTn id="46" fill="hold">
                            <p:stCondLst>
                              <p:cond delay="500"/>
                            </p:stCondLst>
                            <p:childTnLst>
                              <p:par>
                                <p:cTn id="47" presetID="21" presetClass="entr" presetSubtype="1" fill="hold" grpId="0" nodeType="after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wheel(1)">
                                      <p:cBhvr>
                                        <p:cTn id="49" dur="1000"/>
                                        <p:tgtEl>
                                          <p:spTgt spid="7"/>
                                        </p:tgtEl>
                                      </p:cBhvr>
                                    </p:animEffect>
                                  </p:childTnLst>
                                </p:cTn>
                              </p:par>
                            </p:childTnLst>
                          </p:cTn>
                        </p:par>
                        <p:par>
                          <p:cTn id="50" fill="hold">
                            <p:stCondLst>
                              <p:cond delay="1500"/>
                            </p:stCondLst>
                            <p:childTnLst>
                              <p:par>
                                <p:cTn id="51" presetID="10" presetClass="entr" presetSubtype="0" fill="hold" grpId="0" nodeType="after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wipe(up)">
                                      <p:cBhvr>
                                        <p:cTn id="58" dur="500"/>
                                        <p:tgtEl>
                                          <p:spTgt spid="20"/>
                                        </p:tgtEl>
                                      </p:cBhvr>
                                    </p:animEffect>
                                  </p:childTnLst>
                                </p:cTn>
                              </p:par>
                            </p:childTnLst>
                          </p:cTn>
                        </p:par>
                        <p:par>
                          <p:cTn id="59" fill="hold">
                            <p:stCondLst>
                              <p:cond delay="500"/>
                            </p:stCondLst>
                            <p:childTnLst>
                              <p:par>
                                <p:cTn id="60" presetID="22" presetClass="entr" presetSubtype="1" fill="hold" grpId="0" nodeType="after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wipe(up)">
                                      <p:cBhvr>
                                        <p:cTn id="62" dur="500"/>
                                        <p:tgtEl>
                                          <p:spTgt spid="8"/>
                                        </p:tgtEl>
                                      </p:cBhvr>
                                    </p:animEffect>
                                  </p:childTnLst>
                                </p:cTn>
                              </p:par>
                            </p:childTnLst>
                          </p:cTn>
                        </p:par>
                        <p:par>
                          <p:cTn id="63" fill="hold">
                            <p:stCondLst>
                              <p:cond delay="1000"/>
                            </p:stCondLst>
                            <p:childTnLst>
                              <p:par>
                                <p:cTn id="64" presetID="22" presetClass="entr" presetSubtype="1" fill="hold" grpId="0" nodeType="after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wipe(up)">
                                      <p:cBhvr>
                                        <p:cTn id="66" dur="500"/>
                                        <p:tgtEl>
                                          <p:spTgt spid="21"/>
                                        </p:tgtEl>
                                      </p:cBhvr>
                                    </p:animEffect>
                                  </p:childTnLst>
                                </p:cTn>
                              </p:par>
                            </p:childTnLst>
                          </p:cTn>
                        </p:par>
                        <p:par>
                          <p:cTn id="67" fill="hold">
                            <p:stCondLst>
                              <p:cond delay="1500"/>
                            </p:stCondLst>
                            <p:childTnLst>
                              <p:par>
                                <p:cTn id="68" presetID="22" presetClass="entr" presetSubtype="1" fill="hold" grpId="0" nodeType="after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wipe(up)">
                                      <p:cBhvr>
                                        <p:cTn id="70" dur="500"/>
                                        <p:tgtEl>
                                          <p:spTgt spid="9"/>
                                        </p:tgtEl>
                                      </p:cBhvr>
                                    </p:animEffect>
                                  </p:childTnLst>
                                </p:cTn>
                              </p:par>
                            </p:childTnLst>
                          </p:cTn>
                        </p:par>
                        <p:par>
                          <p:cTn id="71" fill="hold">
                            <p:stCondLst>
                              <p:cond delay="2000"/>
                            </p:stCondLst>
                            <p:childTnLst>
                              <p:par>
                                <p:cTn id="72" presetID="22" presetClass="entr" presetSubtype="1" fill="hold" grpId="0" nodeType="after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wipe(up)">
                                      <p:cBhvr>
                                        <p:cTn id="74" dur="500"/>
                                        <p:tgtEl>
                                          <p:spTgt spid="22"/>
                                        </p:tgtEl>
                                      </p:cBhvr>
                                    </p:animEffect>
                                  </p:childTnLst>
                                </p:cTn>
                              </p:par>
                            </p:childTnLst>
                          </p:cTn>
                        </p:par>
                        <p:par>
                          <p:cTn id="75" fill="hold">
                            <p:stCondLst>
                              <p:cond delay="2500"/>
                            </p:stCondLst>
                            <p:childTnLst>
                              <p:par>
                                <p:cTn id="76" presetID="22" presetClass="entr" presetSubtype="1" fill="hold" grpId="0" nodeType="after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wipe(up)">
                                      <p:cBhvr>
                                        <p:cTn id="78" dur="500"/>
                                        <p:tgtEl>
                                          <p:spTgt spid="10"/>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grpId="0" nodeType="click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wipe(up)">
                                      <p:cBhvr>
                                        <p:cTn id="83" dur="500"/>
                                        <p:tgtEl>
                                          <p:spTgt spid="23"/>
                                        </p:tgtEl>
                                      </p:cBhvr>
                                    </p:animEffect>
                                  </p:childTnLst>
                                </p:cTn>
                              </p:par>
                            </p:childTnLst>
                          </p:cTn>
                        </p:par>
                        <p:par>
                          <p:cTn id="84" fill="hold">
                            <p:stCondLst>
                              <p:cond delay="500"/>
                            </p:stCondLst>
                            <p:childTnLst>
                              <p:par>
                                <p:cTn id="85" presetID="22" presetClass="entr" presetSubtype="1" fill="hold" grpId="0" nodeType="afterEffect">
                                  <p:stCondLst>
                                    <p:cond delay="0"/>
                                  </p:stCondLst>
                                  <p:childTnLst>
                                    <p:set>
                                      <p:cBhvr>
                                        <p:cTn id="86" dur="1" fill="hold">
                                          <p:stCondLst>
                                            <p:cond delay="0"/>
                                          </p:stCondLst>
                                        </p:cTn>
                                        <p:tgtEl>
                                          <p:spTgt spid="11"/>
                                        </p:tgtEl>
                                        <p:attrNameLst>
                                          <p:attrName>style.visibility</p:attrName>
                                        </p:attrNameLst>
                                      </p:cBhvr>
                                      <p:to>
                                        <p:strVal val="visible"/>
                                      </p:to>
                                    </p:set>
                                    <p:animEffect transition="in" filter="wipe(up)">
                                      <p:cBhvr>
                                        <p:cTn id="87" dur="500"/>
                                        <p:tgtEl>
                                          <p:spTgt spid="11"/>
                                        </p:tgtEl>
                                      </p:cBhvr>
                                    </p:animEffect>
                                  </p:childTnLst>
                                </p:cTn>
                              </p:par>
                              <p:par>
                                <p:cTn id="88" presetID="22" presetClass="entr" presetSubtype="1" fill="hold" grpId="0" nodeType="withEffect">
                                  <p:stCondLst>
                                    <p:cond delay="0"/>
                                  </p:stCondLst>
                                  <p:childTnLst>
                                    <p:set>
                                      <p:cBhvr>
                                        <p:cTn id="89" dur="1" fill="hold">
                                          <p:stCondLst>
                                            <p:cond delay="0"/>
                                          </p:stCondLst>
                                        </p:cTn>
                                        <p:tgtEl>
                                          <p:spTgt spid="24"/>
                                        </p:tgtEl>
                                        <p:attrNameLst>
                                          <p:attrName>style.visibility</p:attrName>
                                        </p:attrNameLst>
                                      </p:cBhvr>
                                      <p:to>
                                        <p:strVal val="visible"/>
                                      </p:to>
                                    </p:set>
                                    <p:animEffect transition="in" filter="wipe(up)">
                                      <p:cBhvr>
                                        <p:cTn id="90" dur="500"/>
                                        <p:tgtEl>
                                          <p:spTgt spid="24"/>
                                        </p:tgtEl>
                                      </p:cBhvr>
                                    </p:animEffect>
                                  </p:childTnLst>
                                </p:cTn>
                              </p:par>
                            </p:childTnLst>
                          </p:cTn>
                        </p:par>
                        <p:par>
                          <p:cTn id="91" fill="hold">
                            <p:stCondLst>
                              <p:cond delay="1000"/>
                            </p:stCondLst>
                            <p:childTnLst>
                              <p:par>
                                <p:cTn id="92" presetID="22" presetClass="entr" presetSubtype="1" fill="hold" grpId="0" nodeType="afterEffect">
                                  <p:stCondLst>
                                    <p:cond delay="0"/>
                                  </p:stCondLst>
                                  <p:childTnLst>
                                    <p:set>
                                      <p:cBhvr>
                                        <p:cTn id="93" dur="1" fill="hold">
                                          <p:stCondLst>
                                            <p:cond delay="0"/>
                                          </p:stCondLst>
                                        </p:cTn>
                                        <p:tgtEl>
                                          <p:spTgt spid="12"/>
                                        </p:tgtEl>
                                        <p:attrNameLst>
                                          <p:attrName>style.visibility</p:attrName>
                                        </p:attrNameLst>
                                      </p:cBhvr>
                                      <p:to>
                                        <p:strVal val="visible"/>
                                      </p:to>
                                    </p:set>
                                    <p:animEffect transition="in" filter="wipe(up)">
                                      <p:cBhvr>
                                        <p:cTn id="94" dur="500"/>
                                        <p:tgtEl>
                                          <p:spTgt spid="12"/>
                                        </p:tgtEl>
                                      </p:cBhvr>
                                    </p:animEffect>
                                  </p:childTnLst>
                                </p:cTn>
                              </p:par>
                              <p:par>
                                <p:cTn id="95" presetID="22" presetClass="entr" presetSubtype="1" fill="hold" grpId="0" nodeType="withEffect">
                                  <p:stCondLst>
                                    <p:cond delay="0"/>
                                  </p:stCondLst>
                                  <p:childTnLst>
                                    <p:set>
                                      <p:cBhvr>
                                        <p:cTn id="96" dur="1" fill="hold">
                                          <p:stCondLst>
                                            <p:cond delay="0"/>
                                          </p:stCondLst>
                                        </p:cTn>
                                        <p:tgtEl>
                                          <p:spTgt spid="25"/>
                                        </p:tgtEl>
                                        <p:attrNameLst>
                                          <p:attrName>style.visibility</p:attrName>
                                        </p:attrNameLst>
                                      </p:cBhvr>
                                      <p:to>
                                        <p:strVal val="visible"/>
                                      </p:to>
                                    </p:set>
                                    <p:animEffect transition="in" filter="wipe(up)">
                                      <p:cBhvr>
                                        <p:cTn id="97" dur="500"/>
                                        <p:tgtEl>
                                          <p:spTgt spid="25"/>
                                        </p:tgtEl>
                                      </p:cBhvr>
                                    </p:animEffect>
                                  </p:childTnLst>
                                </p:cTn>
                              </p:par>
                            </p:childTnLst>
                          </p:cTn>
                        </p:par>
                        <p:par>
                          <p:cTn id="98" fill="hold">
                            <p:stCondLst>
                              <p:cond delay="1500"/>
                            </p:stCondLst>
                            <p:childTnLst>
                              <p:par>
                                <p:cTn id="99" presetID="22" presetClass="entr" presetSubtype="1" fill="hold" grpId="0" nodeType="afterEffect">
                                  <p:stCondLst>
                                    <p:cond delay="0"/>
                                  </p:stCondLst>
                                  <p:childTnLst>
                                    <p:set>
                                      <p:cBhvr>
                                        <p:cTn id="100" dur="1" fill="hold">
                                          <p:stCondLst>
                                            <p:cond delay="0"/>
                                          </p:stCondLst>
                                        </p:cTn>
                                        <p:tgtEl>
                                          <p:spTgt spid="13"/>
                                        </p:tgtEl>
                                        <p:attrNameLst>
                                          <p:attrName>style.visibility</p:attrName>
                                        </p:attrNameLst>
                                      </p:cBhvr>
                                      <p:to>
                                        <p:strVal val="visible"/>
                                      </p:to>
                                    </p:set>
                                    <p:animEffect transition="in" filter="wipe(up)">
                                      <p:cBhvr>
                                        <p:cTn id="101" dur="500"/>
                                        <p:tgtEl>
                                          <p:spTgt spid="13"/>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1" fill="hold" grpId="0" nodeType="clickEffect">
                                  <p:stCondLst>
                                    <p:cond delay="0"/>
                                  </p:stCondLst>
                                  <p:childTnLst>
                                    <p:set>
                                      <p:cBhvr>
                                        <p:cTn id="105" dur="1" fill="hold">
                                          <p:stCondLst>
                                            <p:cond delay="0"/>
                                          </p:stCondLst>
                                        </p:cTn>
                                        <p:tgtEl>
                                          <p:spTgt spid="26"/>
                                        </p:tgtEl>
                                        <p:attrNameLst>
                                          <p:attrName>style.visibility</p:attrName>
                                        </p:attrNameLst>
                                      </p:cBhvr>
                                      <p:to>
                                        <p:strVal val="visible"/>
                                      </p:to>
                                    </p:set>
                                    <p:animEffect transition="in" filter="wipe(up)">
                                      <p:cBhvr>
                                        <p:cTn id="106" dur="500"/>
                                        <p:tgtEl>
                                          <p:spTgt spid="26"/>
                                        </p:tgtEl>
                                      </p:cBhvr>
                                    </p:animEffect>
                                  </p:childTnLst>
                                </p:cTn>
                              </p:par>
                            </p:childTnLst>
                          </p:cTn>
                        </p:par>
                        <p:par>
                          <p:cTn id="107" fill="hold">
                            <p:stCondLst>
                              <p:cond delay="500"/>
                            </p:stCondLst>
                            <p:childTnLst>
                              <p:par>
                                <p:cTn id="108" presetID="22" presetClass="entr" presetSubtype="1" fill="hold" grpId="0" nodeType="afterEffect">
                                  <p:stCondLst>
                                    <p:cond delay="0"/>
                                  </p:stCondLst>
                                  <p:childTnLst>
                                    <p:set>
                                      <p:cBhvr>
                                        <p:cTn id="109" dur="1" fill="hold">
                                          <p:stCondLst>
                                            <p:cond delay="0"/>
                                          </p:stCondLst>
                                        </p:cTn>
                                        <p:tgtEl>
                                          <p:spTgt spid="14"/>
                                        </p:tgtEl>
                                        <p:attrNameLst>
                                          <p:attrName>style.visibility</p:attrName>
                                        </p:attrNameLst>
                                      </p:cBhvr>
                                      <p:to>
                                        <p:strVal val="visible"/>
                                      </p:to>
                                    </p:set>
                                    <p:animEffect transition="in" filter="wipe(up)">
                                      <p:cBhvr>
                                        <p:cTn id="110" dur="500"/>
                                        <p:tgtEl>
                                          <p:spTgt spid="14"/>
                                        </p:tgtEl>
                                      </p:cBhvr>
                                    </p:animEffect>
                                  </p:childTnLst>
                                </p:cTn>
                              </p:par>
                              <p:par>
                                <p:cTn id="111" presetID="22" presetClass="entr" presetSubtype="1" fill="hold" grpId="0" nodeType="withEffect">
                                  <p:stCondLst>
                                    <p:cond delay="0"/>
                                  </p:stCondLst>
                                  <p:childTnLst>
                                    <p:set>
                                      <p:cBhvr>
                                        <p:cTn id="112" dur="1" fill="hold">
                                          <p:stCondLst>
                                            <p:cond delay="0"/>
                                          </p:stCondLst>
                                        </p:cTn>
                                        <p:tgtEl>
                                          <p:spTgt spid="27"/>
                                        </p:tgtEl>
                                        <p:attrNameLst>
                                          <p:attrName>style.visibility</p:attrName>
                                        </p:attrNameLst>
                                      </p:cBhvr>
                                      <p:to>
                                        <p:strVal val="visible"/>
                                      </p:to>
                                    </p:set>
                                    <p:animEffect transition="in" filter="wipe(up)">
                                      <p:cBhvr>
                                        <p:cTn id="113" dur="500"/>
                                        <p:tgtEl>
                                          <p:spTgt spid="27"/>
                                        </p:tgtEl>
                                      </p:cBhvr>
                                    </p:animEffect>
                                  </p:childTnLst>
                                </p:cTn>
                              </p:par>
                            </p:childTnLst>
                          </p:cTn>
                        </p:par>
                        <p:par>
                          <p:cTn id="114" fill="hold">
                            <p:stCondLst>
                              <p:cond delay="1000"/>
                            </p:stCondLst>
                            <p:childTnLst>
                              <p:par>
                                <p:cTn id="115" presetID="22" presetClass="entr" presetSubtype="1" fill="hold" grpId="0" nodeType="afterEffect">
                                  <p:stCondLst>
                                    <p:cond delay="0"/>
                                  </p:stCondLst>
                                  <p:childTnLst>
                                    <p:set>
                                      <p:cBhvr>
                                        <p:cTn id="116" dur="1" fill="hold">
                                          <p:stCondLst>
                                            <p:cond delay="0"/>
                                          </p:stCondLst>
                                        </p:cTn>
                                        <p:tgtEl>
                                          <p:spTgt spid="15"/>
                                        </p:tgtEl>
                                        <p:attrNameLst>
                                          <p:attrName>style.visibility</p:attrName>
                                        </p:attrNameLst>
                                      </p:cBhvr>
                                      <p:to>
                                        <p:strVal val="visible"/>
                                      </p:to>
                                    </p:set>
                                    <p:animEffect transition="in" filter="wipe(up)">
                                      <p:cBhvr>
                                        <p:cTn id="117" dur="500"/>
                                        <p:tgtEl>
                                          <p:spTgt spid="15"/>
                                        </p:tgtEl>
                                      </p:cBhvr>
                                    </p:animEffect>
                                  </p:childTnLst>
                                </p:cTn>
                              </p:par>
                              <p:par>
                                <p:cTn id="118" presetID="22" presetClass="entr" presetSubtype="1" fill="hold" grpId="0" nodeType="withEffect">
                                  <p:stCondLst>
                                    <p:cond delay="0"/>
                                  </p:stCondLst>
                                  <p:childTnLst>
                                    <p:set>
                                      <p:cBhvr>
                                        <p:cTn id="119" dur="1" fill="hold">
                                          <p:stCondLst>
                                            <p:cond delay="0"/>
                                          </p:stCondLst>
                                        </p:cTn>
                                        <p:tgtEl>
                                          <p:spTgt spid="28"/>
                                        </p:tgtEl>
                                        <p:attrNameLst>
                                          <p:attrName>style.visibility</p:attrName>
                                        </p:attrNameLst>
                                      </p:cBhvr>
                                      <p:to>
                                        <p:strVal val="visible"/>
                                      </p:to>
                                    </p:set>
                                    <p:animEffect transition="in" filter="wipe(up)">
                                      <p:cBhvr>
                                        <p:cTn id="120" dur="500"/>
                                        <p:tgtEl>
                                          <p:spTgt spid="28"/>
                                        </p:tgtEl>
                                      </p:cBhvr>
                                    </p:animEffect>
                                  </p:childTnLst>
                                </p:cTn>
                              </p:par>
                            </p:childTnLst>
                          </p:cTn>
                        </p:par>
                        <p:par>
                          <p:cTn id="121" fill="hold">
                            <p:stCondLst>
                              <p:cond delay="1500"/>
                            </p:stCondLst>
                            <p:childTnLst>
                              <p:par>
                                <p:cTn id="122" presetID="22" presetClass="entr" presetSubtype="1" fill="hold" grpId="0" nodeType="afterEffect">
                                  <p:stCondLst>
                                    <p:cond delay="0"/>
                                  </p:stCondLst>
                                  <p:childTnLst>
                                    <p:set>
                                      <p:cBhvr>
                                        <p:cTn id="123" dur="1" fill="hold">
                                          <p:stCondLst>
                                            <p:cond delay="0"/>
                                          </p:stCondLst>
                                        </p:cTn>
                                        <p:tgtEl>
                                          <p:spTgt spid="16"/>
                                        </p:tgtEl>
                                        <p:attrNameLst>
                                          <p:attrName>style.visibility</p:attrName>
                                        </p:attrNameLst>
                                      </p:cBhvr>
                                      <p:to>
                                        <p:strVal val="visible"/>
                                      </p:to>
                                    </p:set>
                                    <p:animEffect transition="in" filter="wipe(up)">
                                      <p:cBhvr>
                                        <p:cTn id="124" dur="500"/>
                                        <p:tgtEl>
                                          <p:spTgt spid="16"/>
                                        </p:tgtEl>
                                      </p:cBhvr>
                                    </p:animEffect>
                                  </p:childTnLst>
                                </p:cTn>
                              </p:par>
                            </p:childTnLst>
                          </p:cTn>
                        </p:par>
                      </p:childTnLst>
                    </p:cTn>
                  </p:par>
                  <p:par>
                    <p:cTn id="125" fill="hold">
                      <p:stCondLst>
                        <p:cond delay="indefinite"/>
                      </p:stCondLst>
                      <p:childTnLst>
                        <p:par>
                          <p:cTn id="126" fill="hold">
                            <p:stCondLst>
                              <p:cond delay="0"/>
                            </p:stCondLst>
                            <p:childTnLst>
                              <p:par>
                                <p:cTn id="127" presetID="21" presetClass="entr" presetSubtype="1" fill="hold" grpId="0" nodeType="clickEffect">
                                  <p:stCondLst>
                                    <p:cond delay="0"/>
                                  </p:stCondLst>
                                  <p:childTnLst>
                                    <p:set>
                                      <p:cBhvr>
                                        <p:cTn id="128" dur="1" fill="hold">
                                          <p:stCondLst>
                                            <p:cond delay="0"/>
                                          </p:stCondLst>
                                        </p:cTn>
                                        <p:tgtEl>
                                          <p:spTgt spid="31"/>
                                        </p:tgtEl>
                                        <p:attrNameLst>
                                          <p:attrName>style.visibility</p:attrName>
                                        </p:attrNameLst>
                                      </p:cBhvr>
                                      <p:to>
                                        <p:strVal val="visible"/>
                                      </p:to>
                                    </p:set>
                                    <p:animEffect transition="in" filter="wheel(1)">
                                      <p:cBhvr>
                                        <p:cTn id="129" dur="1000"/>
                                        <p:tgtEl>
                                          <p:spTgt spid="31"/>
                                        </p:tgtEl>
                                      </p:cBhvr>
                                    </p:animEffect>
                                  </p:childTnLst>
                                </p:cTn>
                              </p:par>
                            </p:childTnLst>
                          </p:cTn>
                        </p:par>
                        <p:par>
                          <p:cTn id="130" fill="hold">
                            <p:stCondLst>
                              <p:cond delay="1000"/>
                            </p:stCondLst>
                            <p:childTnLst>
                              <p:par>
                                <p:cTn id="131" presetID="10" presetClass="entr" presetSubtype="0" fill="hold" grpId="0" nodeType="afterEffect">
                                  <p:stCondLst>
                                    <p:cond delay="0"/>
                                  </p:stCondLst>
                                  <p:childTnLst>
                                    <p:set>
                                      <p:cBhvr>
                                        <p:cTn id="132" dur="1" fill="hold">
                                          <p:stCondLst>
                                            <p:cond delay="0"/>
                                          </p:stCondLst>
                                        </p:cTn>
                                        <p:tgtEl>
                                          <p:spTgt spid="36"/>
                                        </p:tgtEl>
                                        <p:attrNameLst>
                                          <p:attrName>style.visibility</p:attrName>
                                        </p:attrNameLst>
                                      </p:cBhvr>
                                      <p:to>
                                        <p:strVal val="visible"/>
                                      </p:to>
                                    </p:set>
                                    <p:animEffect transition="in" filter="fade">
                                      <p:cBhvr>
                                        <p:cTn id="133" dur="500"/>
                                        <p:tgtEl>
                                          <p:spTgt spid="36"/>
                                        </p:tgtEl>
                                      </p:cBhvr>
                                    </p:animEffect>
                                  </p:childTnLst>
                                </p:cTn>
                              </p:par>
                              <p:par>
                                <p:cTn id="134" presetID="21" presetClass="entr" presetSubtype="1" fill="hold" grpId="0" nodeType="withEffect">
                                  <p:stCondLst>
                                    <p:cond delay="0"/>
                                  </p:stCondLst>
                                  <p:childTnLst>
                                    <p:set>
                                      <p:cBhvr>
                                        <p:cTn id="135" dur="1" fill="hold">
                                          <p:stCondLst>
                                            <p:cond delay="0"/>
                                          </p:stCondLst>
                                        </p:cTn>
                                        <p:tgtEl>
                                          <p:spTgt spid="33"/>
                                        </p:tgtEl>
                                        <p:attrNameLst>
                                          <p:attrName>style.visibility</p:attrName>
                                        </p:attrNameLst>
                                      </p:cBhvr>
                                      <p:to>
                                        <p:strVal val="visible"/>
                                      </p:to>
                                    </p:set>
                                    <p:animEffect transition="in" filter="wheel(1)">
                                      <p:cBhvr>
                                        <p:cTn id="136" dur="1000"/>
                                        <p:tgtEl>
                                          <p:spTgt spid="33"/>
                                        </p:tgtEl>
                                      </p:cBhvr>
                                    </p:animEffect>
                                  </p:childTnLst>
                                </p:cTn>
                              </p:par>
                            </p:childTnLst>
                          </p:cTn>
                        </p:par>
                        <p:par>
                          <p:cTn id="137" fill="hold">
                            <p:stCondLst>
                              <p:cond delay="2000"/>
                            </p:stCondLst>
                            <p:childTnLst>
                              <p:par>
                                <p:cTn id="138" presetID="10" presetClass="entr" presetSubtype="0" fill="hold" grpId="0" nodeType="afterEffect">
                                  <p:stCondLst>
                                    <p:cond delay="0"/>
                                  </p:stCondLst>
                                  <p:childTnLst>
                                    <p:set>
                                      <p:cBhvr>
                                        <p:cTn id="139" dur="1" fill="hold">
                                          <p:stCondLst>
                                            <p:cond delay="0"/>
                                          </p:stCondLst>
                                        </p:cTn>
                                        <p:tgtEl>
                                          <p:spTgt spid="37"/>
                                        </p:tgtEl>
                                        <p:attrNameLst>
                                          <p:attrName>style.visibility</p:attrName>
                                        </p:attrNameLst>
                                      </p:cBhvr>
                                      <p:to>
                                        <p:strVal val="visible"/>
                                      </p:to>
                                    </p:set>
                                    <p:animEffect transition="in" filter="fade">
                                      <p:cBhvr>
                                        <p:cTn id="140" dur="500"/>
                                        <p:tgtEl>
                                          <p:spTgt spid="37"/>
                                        </p:tgtEl>
                                      </p:cBhvr>
                                    </p:animEffect>
                                  </p:childTnLst>
                                </p:cTn>
                              </p:par>
                              <p:par>
                                <p:cTn id="141" presetID="21" presetClass="entr" presetSubtype="1" fill="hold" grpId="0" nodeType="withEffect">
                                  <p:stCondLst>
                                    <p:cond delay="0"/>
                                  </p:stCondLst>
                                  <p:childTnLst>
                                    <p:set>
                                      <p:cBhvr>
                                        <p:cTn id="142" dur="1" fill="hold">
                                          <p:stCondLst>
                                            <p:cond delay="0"/>
                                          </p:stCondLst>
                                        </p:cTn>
                                        <p:tgtEl>
                                          <p:spTgt spid="32"/>
                                        </p:tgtEl>
                                        <p:attrNameLst>
                                          <p:attrName>style.visibility</p:attrName>
                                        </p:attrNameLst>
                                      </p:cBhvr>
                                      <p:to>
                                        <p:strVal val="visible"/>
                                      </p:to>
                                    </p:set>
                                    <p:animEffect transition="in" filter="wheel(1)">
                                      <p:cBhvr>
                                        <p:cTn id="143" dur="1000"/>
                                        <p:tgtEl>
                                          <p:spTgt spid="32"/>
                                        </p:tgtEl>
                                      </p:cBhvr>
                                    </p:animEffect>
                                  </p:childTnLst>
                                </p:cTn>
                              </p:par>
                            </p:childTnLst>
                          </p:cTn>
                        </p:par>
                        <p:par>
                          <p:cTn id="144" fill="hold">
                            <p:stCondLst>
                              <p:cond delay="3000"/>
                            </p:stCondLst>
                            <p:childTnLst>
                              <p:par>
                                <p:cTn id="145" presetID="10" presetClass="entr" presetSubtype="0" fill="hold" grpId="0" nodeType="afterEffect">
                                  <p:stCondLst>
                                    <p:cond delay="0"/>
                                  </p:stCondLst>
                                  <p:childTnLst>
                                    <p:set>
                                      <p:cBhvr>
                                        <p:cTn id="146" dur="1" fill="hold">
                                          <p:stCondLst>
                                            <p:cond delay="0"/>
                                          </p:stCondLst>
                                        </p:cTn>
                                        <p:tgtEl>
                                          <p:spTgt spid="38"/>
                                        </p:tgtEl>
                                        <p:attrNameLst>
                                          <p:attrName>style.visibility</p:attrName>
                                        </p:attrNameLst>
                                      </p:cBhvr>
                                      <p:to>
                                        <p:strVal val="visible"/>
                                      </p:to>
                                    </p:set>
                                    <p:animEffect transition="in" filter="fade">
                                      <p:cBhvr>
                                        <p:cTn id="147" dur="500"/>
                                        <p:tgtEl>
                                          <p:spTgt spid="38"/>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nodeType="clickEffect">
                                  <p:stCondLst>
                                    <p:cond delay="0"/>
                                  </p:stCondLst>
                                  <p:childTnLst>
                                    <p:set>
                                      <p:cBhvr>
                                        <p:cTn id="151" dur="1" fill="hold">
                                          <p:stCondLst>
                                            <p:cond delay="0"/>
                                          </p:stCondLst>
                                        </p:cTn>
                                        <p:tgtEl>
                                          <p:spTgt spid="35">
                                            <p:txEl>
                                              <p:pRg st="0" end="0"/>
                                            </p:txEl>
                                          </p:spTgt>
                                        </p:tgtEl>
                                        <p:attrNameLst>
                                          <p:attrName>style.visibility</p:attrName>
                                        </p:attrNameLst>
                                      </p:cBhvr>
                                      <p:to>
                                        <p:strVal val="visible"/>
                                      </p:to>
                                    </p:set>
                                    <p:animEffect transition="in" filter="fade">
                                      <p:cBhvr>
                                        <p:cTn id="152" dur="500"/>
                                        <p:tgtEl>
                                          <p:spTgt spid="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p:bldP spid="30" grpId="0"/>
      <p:bldP spid="31" grpId="0" animBg="1"/>
      <p:bldP spid="32" grpId="0" animBg="1"/>
      <p:bldP spid="33" grpId="0" animBg="1"/>
      <p:bldP spid="36" grpId="0"/>
      <p:bldP spid="37" grpId="0"/>
      <p:bldP spid="3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Directed &amp; Undirected Graph</a:t>
            </a:r>
          </a:p>
        </p:txBody>
      </p:sp>
      <p:sp>
        <p:nvSpPr>
          <p:cNvPr id="3" name="Content Placeholder 2"/>
          <p:cNvSpPr>
            <a:spLocks noGrp="1"/>
          </p:cNvSpPr>
          <p:nvPr>
            <p:ph idx="1"/>
          </p:nvPr>
        </p:nvSpPr>
        <p:spPr/>
        <p:txBody>
          <a:bodyPr/>
          <a:lstStyle/>
          <a:p>
            <a:r>
              <a:rPr lang="en-US" b="1" dirty="0"/>
              <a:t>Directed Graph</a:t>
            </a:r>
            <a:r>
              <a:rPr lang="en-US" dirty="0"/>
              <a:t>:  A graph in which </a:t>
            </a:r>
            <a:r>
              <a:rPr lang="en-US" b="1" dirty="0"/>
              <a:t>every edge is directed</a:t>
            </a:r>
            <a:r>
              <a:rPr lang="en-US" dirty="0"/>
              <a:t> from one node to another is called a directed graph or digraph.</a:t>
            </a:r>
          </a:p>
          <a:p>
            <a:r>
              <a:rPr lang="en-US" b="1" dirty="0"/>
              <a:t>Undirected Graph</a:t>
            </a:r>
            <a:r>
              <a:rPr lang="en-US" dirty="0"/>
              <a:t>: A graph in which </a:t>
            </a:r>
            <a:r>
              <a:rPr lang="en-US" b="1" dirty="0"/>
              <a:t>every edge is undirected and no direction is associated with them </a:t>
            </a:r>
            <a:r>
              <a:rPr lang="en-US" dirty="0"/>
              <a:t>is called an undirected graph.</a:t>
            </a:r>
          </a:p>
          <a:p>
            <a:endParaRPr lang="en-US" dirty="0"/>
          </a:p>
        </p:txBody>
      </p:sp>
      <p:grpSp>
        <p:nvGrpSpPr>
          <p:cNvPr id="38" name="Group 37"/>
          <p:cNvGrpSpPr/>
          <p:nvPr/>
        </p:nvGrpSpPr>
        <p:grpSpPr>
          <a:xfrm>
            <a:off x="1693296" y="3154166"/>
            <a:ext cx="2707497" cy="2203575"/>
            <a:chOff x="1980679" y="3969060"/>
            <a:chExt cx="2707497" cy="2203575"/>
          </a:xfrm>
        </p:grpSpPr>
        <p:sp>
          <p:nvSpPr>
            <p:cNvPr id="5" name="Oval 4"/>
            <p:cNvSpPr/>
            <p:nvPr/>
          </p:nvSpPr>
          <p:spPr>
            <a:xfrm>
              <a:off x="1980679" y="4073602"/>
              <a:ext cx="457200" cy="457200"/>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028954" y="4320700"/>
              <a:ext cx="457200" cy="457200"/>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386012" y="5071500"/>
              <a:ext cx="457200" cy="457200"/>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788371" y="4843409"/>
              <a:ext cx="457200" cy="457200"/>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30976" y="3969060"/>
              <a:ext cx="457200" cy="457200"/>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a:stCxn id="5" idx="6"/>
              <a:endCxn id="6" idx="1"/>
            </p:cNvCxnSpPr>
            <p:nvPr/>
          </p:nvCxnSpPr>
          <p:spPr>
            <a:xfrm>
              <a:off x="2437879" y="4302202"/>
              <a:ext cx="658030" cy="85453"/>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5"/>
              <a:endCxn id="8" idx="2"/>
            </p:cNvCxnSpPr>
            <p:nvPr/>
          </p:nvCxnSpPr>
          <p:spPr>
            <a:xfrm>
              <a:off x="3419199" y="4710945"/>
              <a:ext cx="369172" cy="361064"/>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8" idx="7"/>
              <a:endCxn id="9" idx="4"/>
            </p:cNvCxnSpPr>
            <p:nvPr/>
          </p:nvCxnSpPr>
          <p:spPr>
            <a:xfrm flipV="1">
              <a:off x="4178616" y="4426260"/>
              <a:ext cx="280960" cy="484104"/>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1"/>
              <a:endCxn id="5" idx="4"/>
            </p:cNvCxnSpPr>
            <p:nvPr/>
          </p:nvCxnSpPr>
          <p:spPr>
            <a:xfrm flipH="1" flipV="1">
              <a:off x="2209279" y="4530802"/>
              <a:ext cx="243688" cy="607653"/>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7"/>
              <a:endCxn id="9" idx="1"/>
            </p:cNvCxnSpPr>
            <p:nvPr/>
          </p:nvCxnSpPr>
          <p:spPr>
            <a:xfrm flipV="1">
              <a:off x="3419199" y="4036015"/>
              <a:ext cx="878732" cy="35164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2"/>
            </p:cNvCxnSpPr>
            <p:nvPr/>
          </p:nvCxnSpPr>
          <p:spPr>
            <a:xfrm flipH="1">
              <a:off x="2814641" y="5072009"/>
              <a:ext cx="973730" cy="218080"/>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117001" y="5642902"/>
              <a:ext cx="2357454" cy="529733"/>
            </a:xfrm>
            <a:prstGeom prst="rect">
              <a:avLst/>
            </a:prstGeom>
            <a:noFill/>
          </p:spPr>
          <p:txBody>
            <a:bodyPr wrap="square" rtlCol="0">
              <a:spAutoFit/>
            </a:bodyPr>
            <a:lstStyle/>
            <a:p>
              <a:r>
                <a:rPr lang="en-US" b="1" dirty="0"/>
                <a:t>Directed Graph</a:t>
              </a:r>
            </a:p>
          </p:txBody>
        </p:sp>
      </p:grpSp>
      <p:grpSp>
        <p:nvGrpSpPr>
          <p:cNvPr id="46" name="Group 45"/>
          <p:cNvGrpSpPr/>
          <p:nvPr/>
        </p:nvGrpSpPr>
        <p:grpSpPr>
          <a:xfrm>
            <a:off x="6277222" y="3086830"/>
            <a:ext cx="3587304" cy="2270911"/>
            <a:chOff x="5833085" y="3753036"/>
            <a:chExt cx="3587304" cy="2270911"/>
          </a:xfrm>
        </p:grpSpPr>
        <p:sp>
          <p:nvSpPr>
            <p:cNvPr id="18" name="Oval 17"/>
            <p:cNvSpPr/>
            <p:nvPr/>
          </p:nvSpPr>
          <p:spPr>
            <a:xfrm>
              <a:off x="7076584" y="3953541"/>
              <a:ext cx="457200" cy="457200"/>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7843325" y="4462373"/>
              <a:ext cx="457200" cy="457200"/>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850493" y="4868890"/>
              <a:ext cx="457200" cy="457200"/>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8482279" y="4956066"/>
              <a:ext cx="457200" cy="457200"/>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8236527" y="3753036"/>
              <a:ext cx="457200" cy="457200"/>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833085" y="4555056"/>
              <a:ext cx="457200" cy="457200"/>
            </a:xfrm>
            <a:prstGeom prst="ellipse">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stCxn id="23" idx="7"/>
              <a:endCxn id="18" idx="2"/>
            </p:cNvCxnSpPr>
            <p:nvPr/>
          </p:nvCxnSpPr>
          <p:spPr>
            <a:xfrm flipV="1">
              <a:off x="6223330" y="4182141"/>
              <a:ext cx="853254" cy="43987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23" idx="5"/>
              <a:endCxn id="20" idx="2"/>
            </p:cNvCxnSpPr>
            <p:nvPr/>
          </p:nvCxnSpPr>
          <p:spPr>
            <a:xfrm>
              <a:off x="6223330" y="4945301"/>
              <a:ext cx="627163" cy="152189"/>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9" idx="7"/>
              <a:endCxn id="22" idx="3"/>
            </p:cNvCxnSpPr>
            <p:nvPr/>
          </p:nvCxnSpPr>
          <p:spPr>
            <a:xfrm flipV="1">
              <a:off x="8233570" y="4143281"/>
              <a:ext cx="69912" cy="386047"/>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8" idx="6"/>
              <a:endCxn id="22" idx="2"/>
            </p:cNvCxnSpPr>
            <p:nvPr/>
          </p:nvCxnSpPr>
          <p:spPr>
            <a:xfrm flipV="1">
              <a:off x="7533784" y="3981636"/>
              <a:ext cx="702743" cy="200505"/>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8" idx="4"/>
              <a:endCxn id="20" idx="0"/>
            </p:cNvCxnSpPr>
            <p:nvPr/>
          </p:nvCxnSpPr>
          <p:spPr>
            <a:xfrm flipH="1">
              <a:off x="7079093" y="4410741"/>
              <a:ext cx="226091" cy="458149"/>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8" idx="5"/>
              <a:endCxn id="19" idx="1"/>
            </p:cNvCxnSpPr>
            <p:nvPr/>
          </p:nvCxnSpPr>
          <p:spPr>
            <a:xfrm>
              <a:off x="7466829" y="4343786"/>
              <a:ext cx="443451" cy="185542"/>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20" idx="6"/>
              <a:endCxn id="21" idx="2"/>
            </p:cNvCxnSpPr>
            <p:nvPr/>
          </p:nvCxnSpPr>
          <p:spPr>
            <a:xfrm>
              <a:off x="7307693" y="5097490"/>
              <a:ext cx="1174586" cy="87176"/>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2" idx="4"/>
              <a:endCxn id="21" idx="1"/>
            </p:cNvCxnSpPr>
            <p:nvPr/>
          </p:nvCxnSpPr>
          <p:spPr>
            <a:xfrm>
              <a:off x="8465127" y="4210236"/>
              <a:ext cx="84107" cy="812785"/>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515614" y="5538035"/>
              <a:ext cx="2904775" cy="485912"/>
            </a:xfrm>
            <a:prstGeom prst="rect">
              <a:avLst/>
            </a:prstGeom>
            <a:noFill/>
          </p:spPr>
          <p:txBody>
            <a:bodyPr wrap="square" rtlCol="0">
              <a:spAutoFit/>
            </a:bodyPr>
            <a:lstStyle/>
            <a:p>
              <a:r>
                <a:rPr lang="en-US" b="1" dirty="0" smtClean="0"/>
                <a:t>Undirected </a:t>
              </a:r>
              <a:r>
                <a:rPr lang="en-US" b="1" dirty="0"/>
                <a:t>Graph</a:t>
              </a:r>
            </a:p>
          </p:txBody>
        </p:sp>
      </p:grpSp>
    </p:spTree>
    <p:extLst>
      <p:ext uri="{BB962C8B-B14F-4D97-AF65-F5344CB8AC3E}">
        <p14:creationId xmlns:p14="http://schemas.microsoft.com/office/powerpoint/2010/main" val="349024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up)">
                                      <p:cBhvr>
                                        <p:cTn id="11" dur="1000"/>
                                        <p:tgtEl>
                                          <p:spTgt spid="3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wipe(up)">
                                      <p:cBhvr>
                                        <p:cTn id="20"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Minimax </a:t>
            </a:r>
            <a:r>
              <a:rPr lang="en-US" dirty="0" smtClean="0"/>
              <a:t>- Introduction </a:t>
            </a:r>
            <a:endParaRPr lang="en-US" dirty="0"/>
          </a:p>
        </p:txBody>
      </p:sp>
      <p:sp>
        <p:nvSpPr>
          <p:cNvPr id="3" name="Content Placeholder 2"/>
          <p:cNvSpPr>
            <a:spLocks noGrp="1"/>
          </p:cNvSpPr>
          <p:nvPr>
            <p:ph idx="1"/>
          </p:nvPr>
        </p:nvSpPr>
        <p:spPr/>
        <p:txBody>
          <a:bodyPr/>
          <a:lstStyle/>
          <a:p>
            <a:r>
              <a:rPr lang="en-US" dirty="0" smtClean="0"/>
              <a:t>The </a:t>
            </a:r>
            <a:r>
              <a:rPr lang="en-US" dirty="0"/>
              <a:t>minimax value of a node is </a:t>
            </a:r>
            <a:r>
              <a:rPr lang="en-US" dirty="0">
                <a:solidFill>
                  <a:srgbClr val="AD1457"/>
                </a:solidFill>
              </a:rPr>
              <a:t>the utility (for MAX) of being in the corresponding state, </a:t>
            </a:r>
            <a:r>
              <a:rPr lang="en-US" dirty="0"/>
              <a:t>assuming that both players play optimally from there to the end of the game. </a:t>
            </a:r>
          </a:p>
          <a:p>
            <a:r>
              <a:rPr lang="en-US" dirty="0" smtClean="0"/>
              <a:t>The </a:t>
            </a:r>
            <a:r>
              <a:rPr lang="en-US" dirty="0"/>
              <a:t>key to the Minimax algorithm is a </a:t>
            </a:r>
            <a:r>
              <a:rPr lang="en-US" dirty="0">
                <a:solidFill>
                  <a:srgbClr val="AD1457"/>
                </a:solidFill>
              </a:rPr>
              <a:t>back and forth between the two players</a:t>
            </a:r>
            <a:r>
              <a:rPr lang="en-US" dirty="0"/>
              <a:t>, where the player whose "turn it is" desires to select the move with the maximum score. </a:t>
            </a:r>
          </a:p>
          <a:p>
            <a:r>
              <a:rPr lang="en-US" dirty="0"/>
              <a:t>In turn, the scores for each of the available moves are determined by </a:t>
            </a:r>
            <a:r>
              <a:rPr lang="en-US" dirty="0">
                <a:solidFill>
                  <a:srgbClr val="AD1457"/>
                </a:solidFill>
              </a:rPr>
              <a:t>the opposing player </a:t>
            </a:r>
            <a:r>
              <a:rPr lang="en-US" dirty="0"/>
              <a:t>deciding which of its available moves has the minimum score. </a:t>
            </a:r>
          </a:p>
          <a:p>
            <a:r>
              <a:rPr lang="en-US" dirty="0"/>
              <a:t>It uses a </a:t>
            </a:r>
            <a:r>
              <a:rPr lang="en-US" dirty="0">
                <a:solidFill>
                  <a:srgbClr val="AD1457"/>
                </a:solidFill>
              </a:rPr>
              <a:t>simple recursive computation </a:t>
            </a:r>
            <a:r>
              <a:rPr lang="en-US" dirty="0"/>
              <a:t>of the minimax values of each successor state.</a:t>
            </a:r>
          </a:p>
          <a:p>
            <a:r>
              <a:rPr lang="en-US" dirty="0"/>
              <a:t>The recursion proceeds all the way down to the leaves of the tree, and then </a:t>
            </a:r>
            <a:r>
              <a:rPr lang="en-US" dirty="0">
                <a:solidFill>
                  <a:srgbClr val="AD1457"/>
                </a:solidFill>
              </a:rPr>
              <a:t>the minimax values are backed up</a:t>
            </a:r>
            <a:r>
              <a:rPr lang="en-US" dirty="0"/>
              <a:t> through the tree as the recursion unwinds. </a:t>
            </a:r>
          </a:p>
        </p:txBody>
      </p:sp>
    </p:spTree>
    <p:extLst>
      <p:ext uri="{BB962C8B-B14F-4D97-AF65-F5344CB8AC3E}">
        <p14:creationId xmlns:p14="http://schemas.microsoft.com/office/powerpoint/2010/main" val="811552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Minimax Algorithm in Game </a:t>
            </a:r>
            <a:r>
              <a:rPr lang="en-US" dirty="0" smtClean="0"/>
              <a:t>Theory – Tic Tac Toe</a:t>
            </a:r>
            <a:endParaRPr lang="en-US" dirty="0"/>
          </a:p>
        </p:txBody>
      </p:sp>
      <p:sp>
        <p:nvSpPr>
          <p:cNvPr id="3" name="Content Placeholder 2"/>
          <p:cNvSpPr>
            <a:spLocks noGrp="1"/>
          </p:cNvSpPr>
          <p:nvPr>
            <p:ph idx="1"/>
          </p:nvPr>
        </p:nvSpPr>
        <p:spPr/>
        <p:txBody>
          <a:bodyPr/>
          <a:lstStyle/>
          <a:p>
            <a:r>
              <a:rPr lang="en-US" b="1" dirty="0">
                <a:solidFill>
                  <a:srgbClr val="AD1457"/>
                </a:solidFill>
              </a:rPr>
              <a:t>Tic-tac-toe</a:t>
            </a:r>
            <a:r>
              <a:rPr lang="en-US" dirty="0"/>
              <a:t> </a:t>
            </a:r>
            <a:r>
              <a:rPr lang="en-US" dirty="0" smtClean="0"/>
              <a:t>is </a:t>
            </a:r>
            <a:r>
              <a:rPr lang="en-US" dirty="0"/>
              <a:t>a paper-and-pencil game for two players, X and O, who take turns marking the spaces in a 3×3 grid. </a:t>
            </a:r>
            <a:endParaRPr lang="en-US" dirty="0" smtClean="0"/>
          </a:p>
          <a:p>
            <a:r>
              <a:rPr lang="en-US" dirty="0" smtClean="0"/>
              <a:t>The </a:t>
            </a:r>
            <a:r>
              <a:rPr lang="en-US" dirty="0"/>
              <a:t>player who </a:t>
            </a:r>
            <a:r>
              <a:rPr lang="en-US" dirty="0" smtClean="0"/>
              <a:t>succeeds </a:t>
            </a:r>
            <a:r>
              <a:rPr lang="en-US" dirty="0"/>
              <a:t>in placing </a:t>
            </a:r>
            <a:r>
              <a:rPr lang="en-US" dirty="0">
                <a:solidFill>
                  <a:srgbClr val="AD1457"/>
                </a:solidFill>
              </a:rPr>
              <a:t>three of their marks </a:t>
            </a:r>
            <a:r>
              <a:rPr lang="en-US" dirty="0"/>
              <a:t>in a horizontal, vertical, or diagonal row wins the game</a:t>
            </a:r>
            <a:r>
              <a:rPr lang="en-US" dirty="0" smtClean="0"/>
              <a:t>.</a:t>
            </a:r>
          </a:p>
          <a:p>
            <a:r>
              <a:rPr lang="en-US" dirty="0"/>
              <a:t>Minimax is a recursive algorithm which is used </a:t>
            </a:r>
            <a:r>
              <a:rPr lang="en-US" dirty="0">
                <a:solidFill>
                  <a:srgbClr val="AD1457"/>
                </a:solidFill>
              </a:rPr>
              <a:t>to choose an optimal move </a:t>
            </a:r>
            <a:r>
              <a:rPr lang="en-US" dirty="0"/>
              <a:t>for a player assuming that the opponent is also playing optimally. </a:t>
            </a:r>
            <a:endParaRPr lang="en-US" dirty="0" smtClean="0"/>
          </a:p>
          <a:p>
            <a:r>
              <a:rPr lang="en-US" dirty="0" smtClean="0"/>
              <a:t>As </a:t>
            </a:r>
            <a:r>
              <a:rPr lang="en-US" dirty="0"/>
              <a:t>its name suggests, its goal is </a:t>
            </a:r>
            <a:r>
              <a:rPr lang="en-US" dirty="0">
                <a:solidFill>
                  <a:srgbClr val="AD1457"/>
                </a:solidFill>
              </a:rPr>
              <a:t>to minimize the maximum loss </a:t>
            </a:r>
            <a:r>
              <a:rPr lang="en-US" dirty="0"/>
              <a:t>(minimize the worst case scenario</a:t>
            </a:r>
            <a:r>
              <a:rPr lang="en-US" dirty="0" smtClean="0"/>
              <a:t>).</a:t>
            </a:r>
          </a:p>
          <a:p>
            <a:r>
              <a:rPr lang="en-US" dirty="0" smtClean="0"/>
              <a:t>To </a:t>
            </a:r>
            <a:r>
              <a:rPr lang="en-US" dirty="0"/>
              <a:t>check whether or not the current move is better than the best move we take the help of </a:t>
            </a:r>
            <a:r>
              <a:rPr lang="en-US" b="1" dirty="0">
                <a:solidFill>
                  <a:srgbClr val="AD1457"/>
                </a:solidFill>
              </a:rPr>
              <a:t>minimax()</a:t>
            </a:r>
            <a:r>
              <a:rPr lang="en-US" dirty="0">
                <a:solidFill>
                  <a:srgbClr val="AD1457"/>
                </a:solidFill>
              </a:rPr>
              <a:t> function </a:t>
            </a:r>
            <a:r>
              <a:rPr lang="en-US" dirty="0"/>
              <a:t>which will consider all the possible ways the game can go and returns the best value for that move, assuming the opponent also plays </a:t>
            </a:r>
            <a:r>
              <a:rPr lang="en-US" dirty="0" smtClean="0"/>
              <a:t>optimally.</a:t>
            </a:r>
            <a:endParaRPr lang="en-US" dirty="0"/>
          </a:p>
        </p:txBody>
      </p:sp>
    </p:spTree>
    <p:extLst>
      <p:ext uri="{BB962C8B-B14F-4D97-AF65-F5344CB8AC3E}">
        <p14:creationId xmlns:p14="http://schemas.microsoft.com/office/powerpoint/2010/main" val="1377538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5602466" y="521494"/>
          <a:ext cx="1319808" cy="1188720"/>
        </p:xfrm>
        <a:graphic>
          <a:graphicData uri="http://schemas.openxmlformats.org/drawingml/2006/table">
            <a:tbl>
              <a:tblPr firstRow="1" bandRow="1">
                <a:tableStyleId>{5940675A-B579-460E-94D1-54222C63F5DA}</a:tableStyleId>
              </a:tblPr>
              <a:tblGrid>
                <a:gridCol w="439936">
                  <a:extLst>
                    <a:ext uri="{9D8B030D-6E8A-4147-A177-3AD203B41FA5}">
                      <a16:colId xmlns:a16="http://schemas.microsoft.com/office/drawing/2014/main" val="2403557657"/>
                    </a:ext>
                  </a:extLst>
                </a:gridCol>
                <a:gridCol w="439936">
                  <a:extLst>
                    <a:ext uri="{9D8B030D-6E8A-4147-A177-3AD203B41FA5}">
                      <a16:colId xmlns:a16="http://schemas.microsoft.com/office/drawing/2014/main" val="3483481"/>
                    </a:ext>
                  </a:extLst>
                </a:gridCol>
                <a:gridCol w="439936">
                  <a:extLst>
                    <a:ext uri="{9D8B030D-6E8A-4147-A177-3AD203B41FA5}">
                      <a16:colId xmlns:a16="http://schemas.microsoft.com/office/drawing/2014/main" val="711156532"/>
                    </a:ext>
                  </a:extLst>
                </a:gridCol>
              </a:tblGrid>
              <a:tr h="329295">
                <a:tc>
                  <a:txBody>
                    <a:bodyPr/>
                    <a:lstStyle/>
                    <a:p>
                      <a:pPr algn="ctr"/>
                      <a:r>
                        <a:rPr lang="en-IN" sz="2000" b="1" dirty="0" smtClean="0">
                          <a:latin typeface="Arial" panose="020B0604020202020204" pitchFamily="34" charset="0"/>
                          <a:cs typeface="Arial" panose="020B0604020202020204" pitchFamily="34" charset="0"/>
                        </a:rPr>
                        <a:t>X</a:t>
                      </a:r>
                      <a:endParaRPr lang="en-IN" sz="2000" b="1" dirty="0">
                        <a:latin typeface="Arial" panose="020B0604020202020204" pitchFamily="34" charset="0"/>
                        <a:cs typeface="Arial" panose="020B0604020202020204" pitchFamily="34" charset="0"/>
                      </a:endParaRPr>
                    </a:p>
                  </a:txBody>
                  <a:tcPr anchor="ctr"/>
                </a:tc>
                <a:tc>
                  <a:txBody>
                    <a:bodyPr/>
                    <a:lstStyle/>
                    <a:p>
                      <a:pPr algn="ctr"/>
                      <a:r>
                        <a:rPr lang="en-IN" sz="2000" b="1" dirty="0" smtClean="0">
                          <a:latin typeface="Arial" panose="020B0604020202020204" pitchFamily="34" charset="0"/>
                          <a:cs typeface="Arial" panose="020B0604020202020204" pitchFamily="34" charset="0"/>
                        </a:rPr>
                        <a:t>X</a:t>
                      </a:r>
                      <a:endParaRPr lang="en-IN" sz="2000" b="1" dirty="0">
                        <a:latin typeface="Arial" panose="020B0604020202020204" pitchFamily="34" charset="0"/>
                        <a:cs typeface="Arial" panose="020B0604020202020204" pitchFamily="34" charset="0"/>
                      </a:endParaRPr>
                    </a:p>
                  </a:txBody>
                  <a:tcPr anchor="ctr"/>
                </a:tc>
                <a:tc>
                  <a:txBody>
                    <a:bodyPr/>
                    <a:lstStyle/>
                    <a:p>
                      <a:pPr algn="ctr"/>
                      <a:r>
                        <a:rPr lang="en-IN" sz="2000" b="1" dirty="0" smtClean="0">
                          <a:latin typeface="Arial" panose="020B0604020202020204" pitchFamily="34" charset="0"/>
                          <a:cs typeface="Arial" panose="020B0604020202020204" pitchFamily="34" charset="0"/>
                        </a:rPr>
                        <a:t>O</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672244071"/>
                  </a:ext>
                </a:extLst>
              </a:tr>
              <a:tr h="329295">
                <a:tc>
                  <a:txBody>
                    <a:bodyPr/>
                    <a:lstStyle/>
                    <a:p>
                      <a:pPr algn="ctr"/>
                      <a:r>
                        <a:rPr lang="en-IN" sz="2000" b="1" dirty="0" smtClean="0">
                          <a:latin typeface="Arial" panose="020B0604020202020204" pitchFamily="34" charset="0"/>
                          <a:cs typeface="Arial" panose="020B0604020202020204" pitchFamily="34" charset="0"/>
                        </a:rPr>
                        <a:t>X</a:t>
                      </a:r>
                      <a:endParaRPr lang="en-IN" sz="2000" b="1" dirty="0">
                        <a:latin typeface="Arial" panose="020B0604020202020204" pitchFamily="34" charset="0"/>
                        <a:cs typeface="Arial" panose="020B0604020202020204" pitchFamily="34" charset="0"/>
                      </a:endParaRPr>
                    </a:p>
                  </a:txBody>
                  <a:tcPr anchor="ctr"/>
                </a:tc>
                <a:tc>
                  <a:txBody>
                    <a:bodyPr/>
                    <a:lstStyle/>
                    <a:p>
                      <a:pPr algn="ctr"/>
                      <a:r>
                        <a:rPr lang="en-IN" sz="2000" b="1" dirty="0" smtClean="0">
                          <a:latin typeface="Arial" panose="020B0604020202020204" pitchFamily="34" charset="0"/>
                          <a:cs typeface="Arial" panose="020B0604020202020204" pitchFamily="34" charset="0"/>
                        </a:rPr>
                        <a:t>O</a:t>
                      </a:r>
                      <a:endParaRPr lang="en-IN" sz="2000" b="1" dirty="0">
                        <a:latin typeface="Arial" panose="020B0604020202020204" pitchFamily="34" charset="0"/>
                        <a:cs typeface="Arial" panose="020B0604020202020204" pitchFamily="34" charset="0"/>
                      </a:endParaRPr>
                    </a:p>
                  </a:txBody>
                  <a:tcPr anchor="ctr"/>
                </a:tc>
                <a:tc>
                  <a:txBody>
                    <a:bodyPr/>
                    <a:lstStyle/>
                    <a:p>
                      <a:pPr algn="ct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88869556"/>
                  </a:ext>
                </a:extLst>
              </a:tr>
              <a:tr h="329295">
                <a:tc>
                  <a:txBody>
                    <a:bodyPr/>
                    <a:lstStyle/>
                    <a:p>
                      <a:pPr algn="ctr"/>
                      <a:endParaRPr lang="en-IN" sz="2000" b="1">
                        <a:latin typeface="Arial" panose="020B0604020202020204" pitchFamily="34" charset="0"/>
                        <a:cs typeface="Arial" panose="020B0604020202020204" pitchFamily="34" charset="0"/>
                      </a:endParaRPr>
                    </a:p>
                  </a:txBody>
                  <a:tcPr anchor="ctr"/>
                </a:tc>
                <a:tc>
                  <a:txBody>
                    <a:bodyPr/>
                    <a:lstStyle/>
                    <a:p>
                      <a:pPr algn="ctr"/>
                      <a:r>
                        <a:rPr lang="en-IN" sz="2000" b="1" dirty="0" smtClean="0">
                          <a:latin typeface="Arial" panose="020B0604020202020204" pitchFamily="34" charset="0"/>
                          <a:cs typeface="Arial" panose="020B0604020202020204" pitchFamily="34" charset="0"/>
                        </a:rPr>
                        <a:t>O</a:t>
                      </a:r>
                      <a:endParaRPr lang="en-IN" sz="2000" b="1" dirty="0">
                        <a:latin typeface="Arial" panose="020B0604020202020204" pitchFamily="34" charset="0"/>
                        <a:cs typeface="Arial" panose="020B0604020202020204" pitchFamily="34" charset="0"/>
                      </a:endParaRPr>
                    </a:p>
                  </a:txBody>
                  <a:tcPr anchor="ctr"/>
                </a:tc>
                <a:tc>
                  <a:txBody>
                    <a:bodyPr/>
                    <a:lstStyle/>
                    <a:p>
                      <a:pPr algn="ct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294778712"/>
                  </a:ext>
                </a:extLst>
              </a:tr>
            </a:tbl>
          </a:graphicData>
        </a:graphic>
      </p:graphicFrame>
      <p:graphicFrame>
        <p:nvGraphicFramePr>
          <p:cNvPr id="3" name="Table 2"/>
          <p:cNvGraphicFramePr>
            <a:graphicFrameLocks noGrp="1"/>
          </p:cNvGraphicFramePr>
          <p:nvPr>
            <p:extLst/>
          </p:nvPr>
        </p:nvGraphicFramePr>
        <p:xfrm>
          <a:off x="3834552" y="2142820"/>
          <a:ext cx="1319808" cy="1188720"/>
        </p:xfrm>
        <a:graphic>
          <a:graphicData uri="http://schemas.openxmlformats.org/drawingml/2006/table">
            <a:tbl>
              <a:tblPr firstRow="1" bandRow="1">
                <a:tableStyleId>{5940675A-B579-460E-94D1-54222C63F5DA}</a:tableStyleId>
              </a:tblPr>
              <a:tblGrid>
                <a:gridCol w="439936">
                  <a:extLst>
                    <a:ext uri="{9D8B030D-6E8A-4147-A177-3AD203B41FA5}">
                      <a16:colId xmlns:a16="http://schemas.microsoft.com/office/drawing/2014/main" val="2403557657"/>
                    </a:ext>
                  </a:extLst>
                </a:gridCol>
                <a:gridCol w="439936">
                  <a:extLst>
                    <a:ext uri="{9D8B030D-6E8A-4147-A177-3AD203B41FA5}">
                      <a16:colId xmlns:a16="http://schemas.microsoft.com/office/drawing/2014/main" val="3483481"/>
                    </a:ext>
                  </a:extLst>
                </a:gridCol>
                <a:gridCol w="439936">
                  <a:extLst>
                    <a:ext uri="{9D8B030D-6E8A-4147-A177-3AD203B41FA5}">
                      <a16:colId xmlns:a16="http://schemas.microsoft.com/office/drawing/2014/main" val="711156532"/>
                    </a:ext>
                  </a:extLst>
                </a:gridCol>
              </a:tblGrid>
              <a:tr h="329295">
                <a:tc>
                  <a:txBody>
                    <a:bodyPr/>
                    <a:lstStyle/>
                    <a:p>
                      <a:pPr algn="ctr"/>
                      <a:r>
                        <a:rPr lang="en-IN" sz="2000" b="1" dirty="0" smtClean="0">
                          <a:latin typeface="Arial" panose="020B0604020202020204" pitchFamily="34" charset="0"/>
                          <a:cs typeface="Arial" panose="020B0604020202020204" pitchFamily="34" charset="0"/>
                        </a:rPr>
                        <a:t>X</a:t>
                      </a:r>
                      <a:endParaRPr lang="en-IN" sz="2000" b="1" dirty="0">
                        <a:latin typeface="Arial" panose="020B0604020202020204" pitchFamily="34" charset="0"/>
                        <a:cs typeface="Arial" panose="020B0604020202020204" pitchFamily="34" charset="0"/>
                      </a:endParaRPr>
                    </a:p>
                  </a:txBody>
                  <a:tcPr anchor="ctr"/>
                </a:tc>
                <a:tc>
                  <a:txBody>
                    <a:bodyPr/>
                    <a:lstStyle/>
                    <a:p>
                      <a:pPr algn="ctr"/>
                      <a:r>
                        <a:rPr lang="en-IN" sz="2000" b="1" dirty="0" smtClean="0">
                          <a:latin typeface="Arial" panose="020B0604020202020204" pitchFamily="34" charset="0"/>
                          <a:cs typeface="Arial" panose="020B0604020202020204" pitchFamily="34" charset="0"/>
                        </a:rPr>
                        <a:t>X</a:t>
                      </a:r>
                      <a:endParaRPr lang="en-IN" sz="2000" b="1" dirty="0">
                        <a:latin typeface="Arial" panose="020B0604020202020204" pitchFamily="34" charset="0"/>
                        <a:cs typeface="Arial" panose="020B0604020202020204" pitchFamily="34" charset="0"/>
                      </a:endParaRPr>
                    </a:p>
                  </a:txBody>
                  <a:tcPr anchor="ctr"/>
                </a:tc>
                <a:tc>
                  <a:txBody>
                    <a:bodyPr/>
                    <a:lstStyle/>
                    <a:p>
                      <a:pPr algn="ctr"/>
                      <a:r>
                        <a:rPr lang="en-IN" sz="2000" b="1" dirty="0" smtClean="0">
                          <a:latin typeface="Arial" panose="020B0604020202020204" pitchFamily="34" charset="0"/>
                          <a:cs typeface="Arial" panose="020B0604020202020204" pitchFamily="34" charset="0"/>
                        </a:rPr>
                        <a:t>O</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672244071"/>
                  </a:ext>
                </a:extLst>
              </a:tr>
              <a:tr h="329295">
                <a:tc>
                  <a:txBody>
                    <a:bodyPr/>
                    <a:lstStyle/>
                    <a:p>
                      <a:pPr algn="ctr"/>
                      <a:r>
                        <a:rPr lang="en-IN" sz="2000" b="1" dirty="0" smtClean="0">
                          <a:latin typeface="Arial" panose="020B0604020202020204" pitchFamily="34" charset="0"/>
                          <a:cs typeface="Arial" panose="020B0604020202020204" pitchFamily="34" charset="0"/>
                        </a:rPr>
                        <a:t>X</a:t>
                      </a:r>
                      <a:endParaRPr lang="en-IN" sz="2000" b="1" dirty="0">
                        <a:latin typeface="Arial" panose="020B0604020202020204" pitchFamily="34" charset="0"/>
                        <a:cs typeface="Arial" panose="020B0604020202020204" pitchFamily="34" charset="0"/>
                      </a:endParaRPr>
                    </a:p>
                  </a:txBody>
                  <a:tcPr anchor="ctr"/>
                </a:tc>
                <a:tc>
                  <a:txBody>
                    <a:bodyPr/>
                    <a:lstStyle/>
                    <a:p>
                      <a:pPr algn="ctr"/>
                      <a:r>
                        <a:rPr lang="en-IN" sz="2000" b="1" dirty="0" smtClean="0">
                          <a:latin typeface="Arial" panose="020B0604020202020204" pitchFamily="34" charset="0"/>
                          <a:cs typeface="Arial" panose="020B0604020202020204" pitchFamily="34" charset="0"/>
                        </a:rPr>
                        <a:t>O</a:t>
                      </a:r>
                      <a:endParaRPr lang="en-IN" sz="2000" b="1" dirty="0">
                        <a:latin typeface="Arial" panose="020B0604020202020204" pitchFamily="34" charset="0"/>
                        <a:cs typeface="Arial" panose="020B0604020202020204" pitchFamily="34" charset="0"/>
                      </a:endParaRPr>
                    </a:p>
                  </a:txBody>
                  <a:tcPr anchor="ctr"/>
                </a:tc>
                <a:tc>
                  <a:txBody>
                    <a:bodyPr/>
                    <a:lstStyle/>
                    <a:p>
                      <a:pPr algn="ctr"/>
                      <a:r>
                        <a:rPr lang="en-IN" sz="2000" b="1" dirty="0" smtClean="0">
                          <a:solidFill>
                            <a:srgbClr val="FF0000"/>
                          </a:solidFill>
                          <a:latin typeface="Arial" panose="020B0604020202020204" pitchFamily="34" charset="0"/>
                          <a:cs typeface="Arial" panose="020B0604020202020204" pitchFamily="34" charset="0"/>
                        </a:rPr>
                        <a:t>X</a:t>
                      </a:r>
                      <a:endParaRPr lang="en-IN" sz="2000" b="1" dirty="0">
                        <a:solidFill>
                          <a:srgbClr val="FF0000"/>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88869556"/>
                  </a:ext>
                </a:extLst>
              </a:tr>
              <a:tr h="329295">
                <a:tc>
                  <a:txBody>
                    <a:bodyPr/>
                    <a:lstStyle/>
                    <a:p>
                      <a:pPr algn="ctr"/>
                      <a:endParaRPr lang="en-IN" sz="2000" b="1">
                        <a:latin typeface="Arial" panose="020B0604020202020204" pitchFamily="34" charset="0"/>
                        <a:cs typeface="Arial" panose="020B0604020202020204" pitchFamily="34" charset="0"/>
                      </a:endParaRPr>
                    </a:p>
                  </a:txBody>
                  <a:tcPr anchor="ctr"/>
                </a:tc>
                <a:tc>
                  <a:txBody>
                    <a:bodyPr/>
                    <a:lstStyle/>
                    <a:p>
                      <a:pPr algn="ctr"/>
                      <a:r>
                        <a:rPr lang="en-IN" sz="2000" b="1" dirty="0" smtClean="0">
                          <a:latin typeface="Arial" panose="020B0604020202020204" pitchFamily="34" charset="0"/>
                          <a:cs typeface="Arial" panose="020B0604020202020204" pitchFamily="34" charset="0"/>
                        </a:rPr>
                        <a:t>O</a:t>
                      </a:r>
                      <a:endParaRPr lang="en-IN" sz="2000" b="1" dirty="0">
                        <a:latin typeface="Arial" panose="020B0604020202020204" pitchFamily="34" charset="0"/>
                        <a:cs typeface="Arial" panose="020B0604020202020204" pitchFamily="34" charset="0"/>
                      </a:endParaRPr>
                    </a:p>
                  </a:txBody>
                  <a:tcPr anchor="ctr"/>
                </a:tc>
                <a:tc>
                  <a:txBody>
                    <a:bodyPr/>
                    <a:lstStyle/>
                    <a:p>
                      <a:pPr algn="ct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294778712"/>
                  </a:ext>
                </a:extLst>
              </a:tr>
            </a:tbl>
          </a:graphicData>
        </a:graphic>
      </p:graphicFrame>
      <p:graphicFrame>
        <p:nvGraphicFramePr>
          <p:cNvPr id="4" name="Table 3"/>
          <p:cNvGraphicFramePr>
            <a:graphicFrameLocks noGrp="1"/>
          </p:cNvGraphicFramePr>
          <p:nvPr>
            <p:extLst/>
          </p:nvPr>
        </p:nvGraphicFramePr>
        <p:xfrm>
          <a:off x="5602466" y="2142820"/>
          <a:ext cx="1319808" cy="1188720"/>
        </p:xfrm>
        <a:graphic>
          <a:graphicData uri="http://schemas.openxmlformats.org/drawingml/2006/table">
            <a:tbl>
              <a:tblPr firstRow="1" bandRow="1">
                <a:tableStyleId>{5940675A-B579-460E-94D1-54222C63F5DA}</a:tableStyleId>
              </a:tblPr>
              <a:tblGrid>
                <a:gridCol w="439936">
                  <a:extLst>
                    <a:ext uri="{9D8B030D-6E8A-4147-A177-3AD203B41FA5}">
                      <a16:colId xmlns:a16="http://schemas.microsoft.com/office/drawing/2014/main" val="2403557657"/>
                    </a:ext>
                  </a:extLst>
                </a:gridCol>
                <a:gridCol w="439936">
                  <a:extLst>
                    <a:ext uri="{9D8B030D-6E8A-4147-A177-3AD203B41FA5}">
                      <a16:colId xmlns:a16="http://schemas.microsoft.com/office/drawing/2014/main" val="3483481"/>
                    </a:ext>
                  </a:extLst>
                </a:gridCol>
                <a:gridCol w="439936">
                  <a:extLst>
                    <a:ext uri="{9D8B030D-6E8A-4147-A177-3AD203B41FA5}">
                      <a16:colId xmlns:a16="http://schemas.microsoft.com/office/drawing/2014/main" val="711156532"/>
                    </a:ext>
                  </a:extLst>
                </a:gridCol>
              </a:tblGrid>
              <a:tr h="329295">
                <a:tc>
                  <a:txBody>
                    <a:bodyPr/>
                    <a:lstStyle/>
                    <a:p>
                      <a:pPr algn="ctr"/>
                      <a:r>
                        <a:rPr lang="en-IN" sz="2000" b="1" dirty="0" smtClean="0">
                          <a:latin typeface="Arial" panose="020B0604020202020204" pitchFamily="34" charset="0"/>
                          <a:cs typeface="Arial" panose="020B0604020202020204" pitchFamily="34" charset="0"/>
                        </a:rPr>
                        <a:t>X</a:t>
                      </a:r>
                      <a:endParaRPr lang="en-IN" sz="2000" b="1" dirty="0">
                        <a:latin typeface="Arial" panose="020B0604020202020204" pitchFamily="34" charset="0"/>
                        <a:cs typeface="Arial" panose="020B0604020202020204" pitchFamily="34" charset="0"/>
                      </a:endParaRPr>
                    </a:p>
                  </a:txBody>
                  <a:tcPr anchor="ctr"/>
                </a:tc>
                <a:tc>
                  <a:txBody>
                    <a:bodyPr/>
                    <a:lstStyle/>
                    <a:p>
                      <a:pPr algn="ctr"/>
                      <a:r>
                        <a:rPr lang="en-IN" sz="2000" b="1" dirty="0" smtClean="0">
                          <a:latin typeface="Arial" panose="020B0604020202020204" pitchFamily="34" charset="0"/>
                          <a:cs typeface="Arial" panose="020B0604020202020204" pitchFamily="34" charset="0"/>
                        </a:rPr>
                        <a:t>X</a:t>
                      </a:r>
                      <a:endParaRPr lang="en-IN" sz="2000" b="1" dirty="0">
                        <a:latin typeface="Arial" panose="020B0604020202020204" pitchFamily="34" charset="0"/>
                        <a:cs typeface="Arial" panose="020B0604020202020204" pitchFamily="34" charset="0"/>
                      </a:endParaRPr>
                    </a:p>
                  </a:txBody>
                  <a:tcPr anchor="ctr"/>
                </a:tc>
                <a:tc>
                  <a:txBody>
                    <a:bodyPr/>
                    <a:lstStyle/>
                    <a:p>
                      <a:pPr algn="ctr"/>
                      <a:r>
                        <a:rPr lang="en-IN" sz="2000" b="1" dirty="0" smtClean="0">
                          <a:latin typeface="Arial" panose="020B0604020202020204" pitchFamily="34" charset="0"/>
                          <a:cs typeface="Arial" panose="020B0604020202020204" pitchFamily="34" charset="0"/>
                        </a:rPr>
                        <a:t>O</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672244071"/>
                  </a:ext>
                </a:extLst>
              </a:tr>
              <a:tr h="329295">
                <a:tc>
                  <a:txBody>
                    <a:bodyPr/>
                    <a:lstStyle/>
                    <a:p>
                      <a:pPr algn="ctr"/>
                      <a:r>
                        <a:rPr lang="en-IN" sz="2000" b="1" dirty="0" smtClean="0">
                          <a:latin typeface="Arial" panose="020B0604020202020204" pitchFamily="34" charset="0"/>
                          <a:cs typeface="Arial" panose="020B0604020202020204" pitchFamily="34" charset="0"/>
                        </a:rPr>
                        <a:t>X</a:t>
                      </a:r>
                      <a:endParaRPr lang="en-IN" sz="2000" b="1" dirty="0">
                        <a:latin typeface="Arial" panose="020B0604020202020204" pitchFamily="34" charset="0"/>
                        <a:cs typeface="Arial" panose="020B0604020202020204" pitchFamily="34" charset="0"/>
                      </a:endParaRPr>
                    </a:p>
                  </a:txBody>
                  <a:tcPr anchor="ctr"/>
                </a:tc>
                <a:tc>
                  <a:txBody>
                    <a:bodyPr/>
                    <a:lstStyle/>
                    <a:p>
                      <a:pPr algn="ctr"/>
                      <a:r>
                        <a:rPr lang="en-IN" sz="2000" b="1" dirty="0" smtClean="0">
                          <a:latin typeface="Arial" panose="020B0604020202020204" pitchFamily="34" charset="0"/>
                          <a:cs typeface="Arial" panose="020B0604020202020204" pitchFamily="34" charset="0"/>
                        </a:rPr>
                        <a:t>O</a:t>
                      </a:r>
                      <a:endParaRPr lang="en-IN" sz="2000" b="1" dirty="0">
                        <a:latin typeface="Arial" panose="020B0604020202020204" pitchFamily="34" charset="0"/>
                        <a:cs typeface="Arial" panose="020B0604020202020204" pitchFamily="34" charset="0"/>
                      </a:endParaRPr>
                    </a:p>
                  </a:txBody>
                  <a:tcPr anchor="ctr"/>
                </a:tc>
                <a:tc>
                  <a:txBody>
                    <a:bodyPr/>
                    <a:lstStyle/>
                    <a:p>
                      <a:pPr algn="ct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88869556"/>
                  </a:ext>
                </a:extLst>
              </a:tr>
              <a:tr h="329295">
                <a:tc>
                  <a:txBody>
                    <a:bodyPr/>
                    <a:lstStyle/>
                    <a:p>
                      <a:pPr algn="ctr"/>
                      <a:r>
                        <a:rPr lang="en-IN" sz="2000" b="1" dirty="0" smtClean="0">
                          <a:solidFill>
                            <a:srgbClr val="FF0000"/>
                          </a:solidFill>
                          <a:latin typeface="Arial" panose="020B0604020202020204" pitchFamily="34" charset="0"/>
                          <a:cs typeface="Arial" panose="020B0604020202020204" pitchFamily="34" charset="0"/>
                        </a:rPr>
                        <a:t>X</a:t>
                      </a:r>
                      <a:endParaRPr lang="en-IN" sz="2000" b="1" dirty="0">
                        <a:solidFill>
                          <a:srgbClr val="FF0000"/>
                        </a:solidFill>
                        <a:latin typeface="Arial" panose="020B0604020202020204" pitchFamily="34" charset="0"/>
                        <a:cs typeface="Arial" panose="020B0604020202020204" pitchFamily="34" charset="0"/>
                      </a:endParaRPr>
                    </a:p>
                  </a:txBody>
                  <a:tcPr anchor="ctr"/>
                </a:tc>
                <a:tc>
                  <a:txBody>
                    <a:bodyPr/>
                    <a:lstStyle/>
                    <a:p>
                      <a:pPr algn="ctr"/>
                      <a:r>
                        <a:rPr lang="en-IN" sz="2000" b="1" dirty="0" smtClean="0">
                          <a:latin typeface="Arial" panose="020B0604020202020204" pitchFamily="34" charset="0"/>
                          <a:cs typeface="Arial" panose="020B0604020202020204" pitchFamily="34" charset="0"/>
                        </a:rPr>
                        <a:t>O</a:t>
                      </a:r>
                      <a:endParaRPr lang="en-IN" sz="2000" b="1" dirty="0">
                        <a:latin typeface="Arial" panose="020B0604020202020204" pitchFamily="34" charset="0"/>
                        <a:cs typeface="Arial" panose="020B0604020202020204" pitchFamily="34" charset="0"/>
                      </a:endParaRPr>
                    </a:p>
                  </a:txBody>
                  <a:tcPr anchor="ctr"/>
                </a:tc>
                <a:tc>
                  <a:txBody>
                    <a:bodyPr/>
                    <a:lstStyle/>
                    <a:p>
                      <a:pPr algn="ct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294778712"/>
                  </a:ext>
                </a:extLst>
              </a:tr>
            </a:tbl>
          </a:graphicData>
        </a:graphic>
      </p:graphicFrame>
      <p:graphicFrame>
        <p:nvGraphicFramePr>
          <p:cNvPr id="5" name="Table 4"/>
          <p:cNvGraphicFramePr>
            <a:graphicFrameLocks noGrp="1"/>
          </p:cNvGraphicFramePr>
          <p:nvPr>
            <p:extLst/>
          </p:nvPr>
        </p:nvGraphicFramePr>
        <p:xfrm>
          <a:off x="7348212" y="2139196"/>
          <a:ext cx="1319808" cy="1188720"/>
        </p:xfrm>
        <a:graphic>
          <a:graphicData uri="http://schemas.openxmlformats.org/drawingml/2006/table">
            <a:tbl>
              <a:tblPr firstRow="1" bandRow="1">
                <a:tableStyleId>{5940675A-B579-460E-94D1-54222C63F5DA}</a:tableStyleId>
              </a:tblPr>
              <a:tblGrid>
                <a:gridCol w="439936">
                  <a:extLst>
                    <a:ext uri="{9D8B030D-6E8A-4147-A177-3AD203B41FA5}">
                      <a16:colId xmlns:a16="http://schemas.microsoft.com/office/drawing/2014/main" val="2403557657"/>
                    </a:ext>
                  </a:extLst>
                </a:gridCol>
                <a:gridCol w="439936">
                  <a:extLst>
                    <a:ext uri="{9D8B030D-6E8A-4147-A177-3AD203B41FA5}">
                      <a16:colId xmlns:a16="http://schemas.microsoft.com/office/drawing/2014/main" val="3483481"/>
                    </a:ext>
                  </a:extLst>
                </a:gridCol>
                <a:gridCol w="439936">
                  <a:extLst>
                    <a:ext uri="{9D8B030D-6E8A-4147-A177-3AD203B41FA5}">
                      <a16:colId xmlns:a16="http://schemas.microsoft.com/office/drawing/2014/main" val="711156532"/>
                    </a:ext>
                  </a:extLst>
                </a:gridCol>
              </a:tblGrid>
              <a:tr h="329295">
                <a:tc>
                  <a:txBody>
                    <a:bodyPr/>
                    <a:lstStyle/>
                    <a:p>
                      <a:pPr algn="ctr"/>
                      <a:r>
                        <a:rPr lang="en-IN" sz="2000" b="1" dirty="0" smtClean="0">
                          <a:latin typeface="Arial" panose="020B0604020202020204" pitchFamily="34" charset="0"/>
                          <a:cs typeface="Arial" panose="020B0604020202020204" pitchFamily="34" charset="0"/>
                        </a:rPr>
                        <a:t>X</a:t>
                      </a:r>
                      <a:endParaRPr lang="en-IN" sz="2000" b="1" dirty="0">
                        <a:latin typeface="Arial" panose="020B0604020202020204" pitchFamily="34" charset="0"/>
                        <a:cs typeface="Arial" panose="020B0604020202020204" pitchFamily="34" charset="0"/>
                      </a:endParaRPr>
                    </a:p>
                  </a:txBody>
                  <a:tcPr anchor="ctr"/>
                </a:tc>
                <a:tc>
                  <a:txBody>
                    <a:bodyPr/>
                    <a:lstStyle/>
                    <a:p>
                      <a:pPr algn="ctr"/>
                      <a:r>
                        <a:rPr lang="en-IN" sz="2000" b="1" dirty="0" smtClean="0">
                          <a:latin typeface="Arial" panose="020B0604020202020204" pitchFamily="34" charset="0"/>
                          <a:cs typeface="Arial" panose="020B0604020202020204" pitchFamily="34" charset="0"/>
                        </a:rPr>
                        <a:t>X</a:t>
                      </a:r>
                      <a:endParaRPr lang="en-IN" sz="2000" b="1" dirty="0">
                        <a:latin typeface="Arial" panose="020B0604020202020204" pitchFamily="34" charset="0"/>
                        <a:cs typeface="Arial" panose="020B0604020202020204" pitchFamily="34" charset="0"/>
                      </a:endParaRPr>
                    </a:p>
                  </a:txBody>
                  <a:tcPr anchor="ctr"/>
                </a:tc>
                <a:tc>
                  <a:txBody>
                    <a:bodyPr/>
                    <a:lstStyle/>
                    <a:p>
                      <a:pPr algn="ctr"/>
                      <a:r>
                        <a:rPr lang="en-IN" sz="2000" b="1" dirty="0" smtClean="0">
                          <a:latin typeface="Arial" panose="020B0604020202020204" pitchFamily="34" charset="0"/>
                          <a:cs typeface="Arial" panose="020B0604020202020204" pitchFamily="34" charset="0"/>
                        </a:rPr>
                        <a:t>O</a:t>
                      </a: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672244071"/>
                  </a:ext>
                </a:extLst>
              </a:tr>
              <a:tr h="329295">
                <a:tc>
                  <a:txBody>
                    <a:bodyPr/>
                    <a:lstStyle/>
                    <a:p>
                      <a:pPr algn="ctr"/>
                      <a:r>
                        <a:rPr lang="en-IN" sz="2000" b="1" dirty="0" smtClean="0">
                          <a:latin typeface="Arial" panose="020B0604020202020204" pitchFamily="34" charset="0"/>
                          <a:cs typeface="Arial" panose="020B0604020202020204" pitchFamily="34" charset="0"/>
                        </a:rPr>
                        <a:t>X</a:t>
                      </a:r>
                      <a:endParaRPr lang="en-IN" sz="2000" b="1" dirty="0">
                        <a:latin typeface="Arial" panose="020B0604020202020204" pitchFamily="34" charset="0"/>
                        <a:cs typeface="Arial" panose="020B0604020202020204" pitchFamily="34" charset="0"/>
                      </a:endParaRPr>
                    </a:p>
                  </a:txBody>
                  <a:tcPr anchor="ctr"/>
                </a:tc>
                <a:tc>
                  <a:txBody>
                    <a:bodyPr/>
                    <a:lstStyle/>
                    <a:p>
                      <a:pPr algn="ctr"/>
                      <a:r>
                        <a:rPr lang="en-IN" sz="2000" b="1" dirty="0" smtClean="0">
                          <a:latin typeface="Arial" panose="020B0604020202020204" pitchFamily="34" charset="0"/>
                          <a:cs typeface="Arial" panose="020B0604020202020204" pitchFamily="34" charset="0"/>
                        </a:rPr>
                        <a:t>O</a:t>
                      </a:r>
                      <a:endParaRPr lang="en-IN" sz="2000" b="1" dirty="0">
                        <a:latin typeface="Arial" panose="020B0604020202020204" pitchFamily="34" charset="0"/>
                        <a:cs typeface="Arial" panose="020B0604020202020204" pitchFamily="34" charset="0"/>
                      </a:endParaRPr>
                    </a:p>
                  </a:txBody>
                  <a:tcPr anchor="ctr"/>
                </a:tc>
                <a:tc>
                  <a:txBody>
                    <a:bodyPr/>
                    <a:lstStyle/>
                    <a:p>
                      <a:pPr algn="ctr"/>
                      <a:endParaRPr lang="en-IN" sz="2000" b="1"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88869556"/>
                  </a:ext>
                </a:extLst>
              </a:tr>
              <a:tr h="329295">
                <a:tc>
                  <a:txBody>
                    <a:bodyPr/>
                    <a:lstStyle/>
                    <a:p>
                      <a:pPr algn="ctr"/>
                      <a:endParaRPr lang="en-IN" sz="2000" b="1">
                        <a:latin typeface="Arial" panose="020B0604020202020204" pitchFamily="34" charset="0"/>
                        <a:cs typeface="Arial" panose="020B0604020202020204" pitchFamily="34" charset="0"/>
                      </a:endParaRPr>
                    </a:p>
                  </a:txBody>
                  <a:tcPr anchor="ctr"/>
                </a:tc>
                <a:tc>
                  <a:txBody>
                    <a:bodyPr/>
                    <a:lstStyle/>
                    <a:p>
                      <a:pPr algn="ctr"/>
                      <a:r>
                        <a:rPr lang="en-IN" sz="2000" b="1" dirty="0" smtClean="0">
                          <a:latin typeface="Arial" panose="020B0604020202020204" pitchFamily="34" charset="0"/>
                          <a:cs typeface="Arial" panose="020B0604020202020204" pitchFamily="34" charset="0"/>
                        </a:rPr>
                        <a:t>O</a:t>
                      </a:r>
                      <a:endParaRPr lang="en-IN" sz="2000" b="1" dirty="0">
                        <a:latin typeface="Arial" panose="020B0604020202020204" pitchFamily="34" charset="0"/>
                        <a:cs typeface="Arial" panose="020B0604020202020204" pitchFamily="34" charset="0"/>
                      </a:endParaRPr>
                    </a:p>
                  </a:txBody>
                  <a:tcPr anchor="ctr"/>
                </a:tc>
                <a:tc>
                  <a:txBody>
                    <a:bodyPr/>
                    <a:lstStyle/>
                    <a:p>
                      <a:pPr algn="ctr"/>
                      <a:r>
                        <a:rPr lang="en-IN" sz="2000" b="1" dirty="0" smtClean="0">
                          <a:solidFill>
                            <a:srgbClr val="FF0000"/>
                          </a:solidFill>
                          <a:latin typeface="Arial" panose="020B0604020202020204" pitchFamily="34" charset="0"/>
                          <a:cs typeface="Arial" panose="020B0604020202020204" pitchFamily="34" charset="0"/>
                        </a:rPr>
                        <a:t>X</a:t>
                      </a:r>
                      <a:endParaRPr lang="en-IN" sz="2000" b="1" dirty="0">
                        <a:solidFill>
                          <a:srgbClr val="FF0000"/>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294778712"/>
                  </a:ext>
                </a:extLst>
              </a:tr>
            </a:tbl>
          </a:graphicData>
        </a:graphic>
      </p:graphicFrame>
      <p:graphicFrame>
        <p:nvGraphicFramePr>
          <p:cNvPr id="6" name="Table 5"/>
          <p:cNvGraphicFramePr>
            <a:graphicFrameLocks noGrp="1"/>
          </p:cNvGraphicFramePr>
          <p:nvPr>
            <p:extLst/>
          </p:nvPr>
        </p:nvGraphicFramePr>
        <p:xfrm>
          <a:off x="3088720" y="3757320"/>
          <a:ext cx="1319808" cy="1188720"/>
        </p:xfrm>
        <a:graphic>
          <a:graphicData uri="http://schemas.openxmlformats.org/drawingml/2006/table">
            <a:tbl>
              <a:tblPr firstRow="1" bandRow="1">
                <a:tableStyleId>{5940675A-B579-460E-94D1-54222C63F5DA}</a:tableStyleId>
              </a:tblPr>
              <a:tblGrid>
                <a:gridCol w="439936">
                  <a:extLst>
                    <a:ext uri="{9D8B030D-6E8A-4147-A177-3AD203B41FA5}">
                      <a16:colId xmlns:a16="http://schemas.microsoft.com/office/drawing/2014/main" val="2403557657"/>
                    </a:ext>
                  </a:extLst>
                </a:gridCol>
                <a:gridCol w="439936">
                  <a:extLst>
                    <a:ext uri="{9D8B030D-6E8A-4147-A177-3AD203B41FA5}">
                      <a16:colId xmlns:a16="http://schemas.microsoft.com/office/drawing/2014/main" val="3483481"/>
                    </a:ext>
                  </a:extLst>
                </a:gridCol>
                <a:gridCol w="439936">
                  <a:extLst>
                    <a:ext uri="{9D8B030D-6E8A-4147-A177-3AD203B41FA5}">
                      <a16:colId xmlns:a16="http://schemas.microsoft.com/office/drawing/2014/main" val="711156532"/>
                    </a:ext>
                  </a:extLst>
                </a:gridCol>
              </a:tblGrid>
              <a:tr h="329295">
                <a:tc>
                  <a:txBody>
                    <a:bodyPr/>
                    <a:lstStyle/>
                    <a:p>
                      <a:pPr algn="ctr"/>
                      <a:r>
                        <a:rPr lang="en-IN" sz="2000" b="1" dirty="0" smtClean="0">
                          <a:solidFill>
                            <a:schemeClr val="tx1"/>
                          </a:solidFill>
                          <a:latin typeface="Arial" panose="020B0604020202020204" pitchFamily="34" charset="0"/>
                          <a:cs typeface="Arial" panose="020B0604020202020204" pitchFamily="34" charset="0"/>
                        </a:rPr>
                        <a:t>X</a:t>
                      </a:r>
                      <a:endParaRPr lang="en-IN" sz="2000" b="1"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en-IN" sz="2000" b="1" dirty="0" smtClean="0">
                          <a:solidFill>
                            <a:schemeClr val="tx1"/>
                          </a:solidFill>
                          <a:latin typeface="Arial" panose="020B0604020202020204" pitchFamily="34" charset="0"/>
                          <a:cs typeface="Arial" panose="020B0604020202020204" pitchFamily="34" charset="0"/>
                        </a:rPr>
                        <a:t>X</a:t>
                      </a:r>
                      <a:endParaRPr lang="en-IN" sz="2000" b="1"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en-IN" sz="2000" b="1" dirty="0" smtClean="0">
                          <a:solidFill>
                            <a:schemeClr val="tx1"/>
                          </a:solidFill>
                          <a:latin typeface="Arial" panose="020B0604020202020204" pitchFamily="34" charset="0"/>
                          <a:cs typeface="Arial" panose="020B0604020202020204" pitchFamily="34" charset="0"/>
                        </a:rPr>
                        <a:t>O</a:t>
                      </a:r>
                      <a:endParaRPr lang="en-IN" sz="2000" b="1" dirty="0">
                        <a:solidFill>
                          <a:schemeClr val="tx1"/>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672244071"/>
                  </a:ext>
                </a:extLst>
              </a:tr>
              <a:tr h="329295">
                <a:tc>
                  <a:txBody>
                    <a:bodyPr/>
                    <a:lstStyle/>
                    <a:p>
                      <a:pPr algn="ctr"/>
                      <a:r>
                        <a:rPr lang="en-IN" sz="2000" b="1" dirty="0" smtClean="0">
                          <a:solidFill>
                            <a:schemeClr val="tx1"/>
                          </a:solidFill>
                          <a:latin typeface="Arial" panose="020B0604020202020204" pitchFamily="34" charset="0"/>
                          <a:cs typeface="Arial" panose="020B0604020202020204" pitchFamily="34" charset="0"/>
                        </a:rPr>
                        <a:t>X</a:t>
                      </a:r>
                      <a:endParaRPr lang="en-IN" sz="2000" b="1"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en-IN" sz="2000" b="1" dirty="0" smtClean="0">
                          <a:solidFill>
                            <a:schemeClr val="tx1"/>
                          </a:solidFill>
                          <a:latin typeface="Arial" panose="020B0604020202020204" pitchFamily="34" charset="0"/>
                          <a:cs typeface="Arial" panose="020B0604020202020204" pitchFamily="34" charset="0"/>
                        </a:rPr>
                        <a:t>O</a:t>
                      </a:r>
                      <a:endParaRPr lang="en-IN" sz="2000" b="1"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en-IN" sz="2000" b="1" dirty="0" smtClean="0">
                          <a:solidFill>
                            <a:schemeClr val="tx1"/>
                          </a:solidFill>
                          <a:latin typeface="Arial" panose="020B0604020202020204" pitchFamily="34" charset="0"/>
                          <a:cs typeface="Arial" panose="020B0604020202020204" pitchFamily="34" charset="0"/>
                        </a:rPr>
                        <a:t>X</a:t>
                      </a:r>
                      <a:endParaRPr lang="en-IN" sz="2000" b="1" dirty="0">
                        <a:solidFill>
                          <a:schemeClr val="tx1"/>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88869556"/>
                  </a:ext>
                </a:extLst>
              </a:tr>
              <a:tr h="329295">
                <a:tc>
                  <a:txBody>
                    <a:bodyPr/>
                    <a:lstStyle/>
                    <a:p>
                      <a:pPr algn="ctr"/>
                      <a:r>
                        <a:rPr lang="en-IN" sz="2000" b="1" dirty="0" smtClean="0">
                          <a:solidFill>
                            <a:srgbClr val="FF0000"/>
                          </a:solidFill>
                          <a:latin typeface="Arial" panose="020B0604020202020204" pitchFamily="34" charset="0"/>
                          <a:cs typeface="Arial" panose="020B0604020202020204" pitchFamily="34" charset="0"/>
                        </a:rPr>
                        <a:t>O</a:t>
                      </a:r>
                      <a:endParaRPr lang="en-IN" sz="2000" b="1" dirty="0">
                        <a:solidFill>
                          <a:srgbClr val="FF0000"/>
                        </a:solidFill>
                        <a:latin typeface="Arial" panose="020B0604020202020204" pitchFamily="34" charset="0"/>
                        <a:cs typeface="Arial" panose="020B0604020202020204" pitchFamily="34" charset="0"/>
                      </a:endParaRPr>
                    </a:p>
                  </a:txBody>
                  <a:tcPr anchor="ctr"/>
                </a:tc>
                <a:tc>
                  <a:txBody>
                    <a:bodyPr/>
                    <a:lstStyle/>
                    <a:p>
                      <a:pPr algn="ctr"/>
                      <a:r>
                        <a:rPr lang="en-IN" sz="2000" b="1" dirty="0" smtClean="0">
                          <a:solidFill>
                            <a:schemeClr val="tx1"/>
                          </a:solidFill>
                          <a:latin typeface="Arial" panose="020B0604020202020204" pitchFamily="34" charset="0"/>
                          <a:cs typeface="Arial" panose="020B0604020202020204" pitchFamily="34" charset="0"/>
                        </a:rPr>
                        <a:t>O</a:t>
                      </a:r>
                      <a:endParaRPr lang="en-IN" sz="2000" b="1" dirty="0">
                        <a:solidFill>
                          <a:schemeClr val="tx1"/>
                        </a:solidFill>
                        <a:latin typeface="Arial" panose="020B0604020202020204" pitchFamily="34" charset="0"/>
                        <a:cs typeface="Arial" panose="020B0604020202020204" pitchFamily="34" charset="0"/>
                      </a:endParaRPr>
                    </a:p>
                  </a:txBody>
                  <a:tcPr anchor="ctr"/>
                </a:tc>
                <a:tc>
                  <a:txBody>
                    <a:bodyPr/>
                    <a:lstStyle/>
                    <a:p>
                      <a:pPr algn="ctr"/>
                      <a:endParaRPr lang="en-IN" sz="2000" b="1" dirty="0">
                        <a:solidFill>
                          <a:srgbClr val="FF0000"/>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294778712"/>
                  </a:ext>
                </a:extLst>
              </a:tr>
            </a:tbl>
          </a:graphicData>
        </a:graphic>
      </p:graphicFrame>
      <p:graphicFrame>
        <p:nvGraphicFramePr>
          <p:cNvPr id="7" name="Table 6"/>
          <p:cNvGraphicFramePr>
            <a:graphicFrameLocks noGrp="1"/>
          </p:cNvGraphicFramePr>
          <p:nvPr>
            <p:extLst/>
          </p:nvPr>
        </p:nvGraphicFramePr>
        <p:xfrm>
          <a:off x="4614064" y="3757320"/>
          <a:ext cx="1319808" cy="1188720"/>
        </p:xfrm>
        <a:graphic>
          <a:graphicData uri="http://schemas.openxmlformats.org/drawingml/2006/table">
            <a:tbl>
              <a:tblPr firstRow="1" bandRow="1">
                <a:tableStyleId>{5940675A-B579-460E-94D1-54222C63F5DA}</a:tableStyleId>
              </a:tblPr>
              <a:tblGrid>
                <a:gridCol w="439936">
                  <a:extLst>
                    <a:ext uri="{9D8B030D-6E8A-4147-A177-3AD203B41FA5}">
                      <a16:colId xmlns:a16="http://schemas.microsoft.com/office/drawing/2014/main" val="2403557657"/>
                    </a:ext>
                  </a:extLst>
                </a:gridCol>
                <a:gridCol w="439936">
                  <a:extLst>
                    <a:ext uri="{9D8B030D-6E8A-4147-A177-3AD203B41FA5}">
                      <a16:colId xmlns:a16="http://schemas.microsoft.com/office/drawing/2014/main" val="3483481"/>
                    </a:ext>
                  </a:extLst>
                </a:gridCol>
                <a:gridCol w="439936">
                  <a:extLst>
                    <a:ext uri="{9D8B030D-6E8A-4147-A177-3AD203B41FA5}">
                      <a16:colId xmlns:a16="http://schemas.microsoft.com/office/drawing/2014/main" val="711156532"/>
                    </a:ext>
                  </a:extLst>
                </a:gridCol>
              </a:tblGrid>
              <a:tr h="329295">
                <a:tc>
                  <a:txBody>
                    <a:bodyPr/>
                    <a:lstStyle/>
                    <a:p>
                      <a:pPr algn="ctr"/>
                      <a:r>
                        <a:rPr lang="en-IN" sz="2000" b="1" dirty="0" smtClean="0">
                          <a:solidFill>
                            <a:schemeClr val="tx1"/>
                          </a:solidFill>
                          <a:latin typeface="Arial" panose="020B0604020202020204" pitchFamily="34" charset="0"/>
                          <a:cs typeface="Arial" panose="020B0604020202020204" pitchFamily="34" charset="0"/>
                        </a:rPr>
                        <a:t>X</a:t>
                      </a:r>
                      <a:endParaRPr lang="en-IN" sz="2000" b="1"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en-IN" sz="2000" b="1" dirty="0" smtClean="0">
                          <a:solidFill>
                            <a:schemeClr val="tx1"/>
                          </a:solidFill>
                          <a:latin typeface="Arial" panose="020B0604020202020204" pitchFamily="34" charset="0"/>
                          <a:cs typeface="Arial" panose="020B0604020202020204" pitchFamily="34" charset="0"/>
                        </a:rPr>
                        <a:t>X</a:t>
                      </a:r>
                      <a:endParaRPr lang="en-IN" sz="2000" b="1"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en-IN" sz="2000" b="1" dirty="0" smtClean="0">
                          <a:solidFill>
                            <a:schemeClr val="tx1"/>
                          </a:solidFill>
                          <a:latin typeface="Arial" panose="020B0604020202020204" pitchFamily="34" charset="0"/>
                          <a:cs typeface="Arial" panose="020B0604020202020204" pitchFamily="34" charset="0"/>
                        </a:rPr>
                        <a:t>O</a:t>
                      </a:r>
                      <a:endParaRPr lang="en-IN" sz="2000" b="1" dirty="0">
                        <a:solidFill>
                          <a:schemeClr val="tx1"/>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672244071"/>
                  </a:ext>
                </a:extLst>
              </a:tr>
              <a:tr h="329295">
                <a:tc>
                  <a:txBody>
                    <a:bodyPr/>
                    <a:lstStyle/>
                    <a:p>
                      <a:pPr algn="ctr"/>
                      <a:r>
                        <a:rPr lang="en-IN" sz="2000" b="1" dirty="0" smtClean="0">
                          <a:solidFill>
                            <a:schemeClr val="tx1"/>
                          </a:solidFill>
                          <a:latin typeface="Arial" panose="020B0604020202020204" pitchFamily="34" charset="0"/>
                          <a:cs typeface="Arial" panose="020B0604020202020204" pitchFamily="34" charset="0"/>
                        </a:rPr>
                        <a:t>X</a:t>
                      </a:r>
                      <a:endParaRPr lang="en-IN" sz="2000" b="1"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en-IN" sz="2000" b="1" dirty="0" smtClean="0">
                          <a:solidFill>
                            <a:schemeClr val="tx1"/>
                          </a:solidFill>
                          <a:latin typeface="Arial" panose="020B0604020202020204" pitchFamily="34" charset="0"/>
                          <a:cs typeface="Arial" panose="020B0604020202020204" pitchFamily="34" charset="0"/>
                        </a:rPr>
                        <a:t>O</a:t>
                      </a:r>
                      <a:endParaRPr lang="en-IN" sz="2000" b="1"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en-IN" sz="2000" b="1" dirty="0" smtClean="0">
                          <a:solidFill>
                            <a:schemeClr val="tx1"/>
                          </a:solidFill>
                          <a:latin typeface="Arial" panose="020B0604020202020204" pitchFamily="34" charset="0"/>
                          <a:cs typeface="Arial" panose="020B0604020202020204" pitchFamily="34" charset="0"/>
                        </a:rPr>
                        <a:t>X</a:t>
                      </a:r>
                      <a:endParaRPr lang="en-IN" sz="2000" b="1" dirty="0">
                        <a:solidFill>
                          <a:schemeClr val="tx1"/>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88869556"/>
                  </a:ext>
                </a:extLst>
              </a:tr>
              <a:tr h="329295">
                <a:tc>
                  <a:txBody>
                    <a:bodyPr/>
                    <a:lstStyle/>
                    <a:p>
                      <a:pPr algn="ctr"/>
                      <a:endParaRPr lang="en-IN" sz="2000" b="1" dirty="0">
                        <a:solidFill>
                          <a:srgbClr val="FF0000"/>
                        </a:solidFill>
                        <a:latin typeface="Arial" panose="020B0604020202020204" pitchFamily="34" charset="0"/>
                        <a:cs typeface="Arial" panose="020B0604020202020204" pitchFamily="34" charset="0"/>
                      </a:endParaRPr>
                    </a:p>
                  </a:txBody>
                  <a:tcPr anchor="ctr"/>
                </a:tc>
                <a:tc>
                  <a:txBody>
                    <a:bodyPr/>
                    <a:lstStyle/>
                    <a:p>
                      <a:pPr algn="ctr"/>
                      <a:r>
                        <a:rPr lang="en-IN" sz="2000" b="1" dirty="0" smtClean="0">
                          <a:solidFill>
                            <a:schemeClr val="tx1"/>
                          </a:solidFill>
                          <a:latin typeface="Arial" panose="020B0604020202020204" pitchFamily="34" charset="0"/>
                          <a:cs typeface="Arial" panose="020B0604020202020204" pitchFamily="34" charset="0"/>
                        </a:rPr>
                        <a:t>O</a:t>
                      </a:r>
                      <a:endParaRPr lang="en-IN" sz="2000" b="1"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en-IN" sz="2000" b="1" dirty="0" smtClean="0">
                          <a:solidFill>
                            <a:srgbClr val="FF0000"/>
                          </a:solidFill>
                          <a:latin typeface="Arial" panose="020B0604020202020204" pitchFamily="34" charset="0"/>
                          <a:cs typeface="Arial" panose="020B0604020202020204" pitchFamily="34" charset="0"/>
                        </a:rPr>
                        <a:t>O</a:t>
                      </a:r>
                      <a:endParaRPr lang="en-IN" sz="2000" b="1" dirty="0">
                        <a:solidFill>
                          <a:schemeClr val="tx1"/>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294778712"/>
                  </a:ext>
                </a:extLst>
              </a:tr>
            </a:tbl>
          </a:graphicData>
        </a:graphic>
      </p:graphicFrame>
      <p:graphicFrame>
        <p:nvGraphicFramePr>
          <p:cNvPr id="8" name="Table 7"/>
          <p:cNvGraphicFramePr>
            <a:graphicFrameLocks noGrp="1"/>
          </p:cNvGraphicFramePr>
          <p:nvPr>
            <p:extLst/>
          </p:nvPr>
        </p:nvGraphicFramePr>
        <p:xfrm>
          <a:off x="6665166" y="3757320"/>
          <a:ext cx="1319808" cy="1188720"/>
        </p:xfrm>
        <a:graphic>
          <a:graphicData uri="http://schemas.openxmlformats.org/drawingml/2006/table">
            <a:tbl>
              <a:tblPr firstRow="1" bandRow="1">
                <a:tableStyleId>{5940675A-B579-460E-94D1-54222C63F5DA}</a:tableStyleId>
              </a:tblPr>
              <a:tblGrid>
                <a:gridCol w="439936">
                  <a:extLst>
                    <a:ext uri="{9D8B030D-6E8A-4147-A177-3AD203B41FA5}">
                      <a16:colId xmlns:a16="http://schemas.microsoft.com/office/drawing/2014/main" val="2403557657"/>
                    </a:ext>
                  </a:extLst>
                </a:gridCol>
                <a:gridCol w="439936">
                  <a:extLst>
                    <a:ext uri="{9D8B030D-6E8A-4147-A177-3AD203B41FA5}">
                      <a16:colId xmlns:a16="http://schemas.microsoft.com/office/drawing/2014/main" val="3483481"/>
                    </a:ext>
                  </a:extLst>
                </a:gridCol>
                <a:gridCol w="439936">
                  <a:extLst>
                    <a:ext uri="{9D8B030D-6E8A-4147-A177-3AD203B41FA5}">
                      <a16:colId xmlns:a16="http://schemas.microsoft.com/office/drawing/2014/main" val="711156532"/>
                    </a:ext>
                  </a:extLst>
                </a:gridCol>
              </a:tblGrid>
              <a:tr h="329295">
                <a:tc>
                  <a:txBody>
                    <a:bodyPr/>
                    <a:lstStyle/>
                    <a:p>
                      <a:pPr algn="ctr"/>
                      <a:r>
                        <a:rPr lang="en-IN" sz="2000" b="1" dirty="0" smtClean="0">
                          <a:solidFill>
                            <a:schemeClr val="tx1"/>
                          </a:solidFill>
                          <a:latin typeface="Arial" panose="020B0604020202020204" pitchFamily="34" charset="0"/>
                          <a:cs typeface="Arial" panose="020B0604020202020204" pitchFamily="34" charset="0"/>
                        </a:rPr>
                        <a:t>X</a:t>
                      </a:r>
                      <a:endParaRPr lang="en-IN" sz="2000" b="1"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en-IN" sz="2000" b="1" dirty="0" smtClean="0">
                          <a:solidFill>
                            <a:schemeClr val="tx1"/>
                          </a:solidFill>
                          <a:latin typeface="Arial" panose="020B0604020202020204" pitchFamily="34" charset="0"/>
                          <a:cs typeface="Arial" panose="020B0604020202020204" pitchFamily="34" charset="0"/>
                        </a:rPr>
                        <a:t>X</a:t>
                      </a:r>
                      <a:endParaRPr lang="en-IN" sz="2000" b="1"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en-IN" sz="2000" b="1" dirty="0" smtClean="0">
                          <a:solidFill>
                            <a:schemeClr val="tx1"/>
                          </a:solidFill>
                          <a:latin typeface="Arial" panose="020B0604020202020204" pitchFamily="34" charset="0"/>
                          <a:cs typeface="Arial" panose="020B0604020202020204" pitchFamily="34" charset="0"/>
                        </a:rPr>
                        <a:t>O</a:t>
                      </a:r>
                      <a:endParaRPr lang="en-IN" sz="2000" b="1" dirty="0">
                        <a:solidFill>
                          <a:schemeClr val="tx1"/>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672244071"/>
                  </a:ext>
                </a:extLst>
              </a:tr>
              <a:tr h="329295">
                <a:tc>
                  <a:txBody>
                    <a:bodyPr/>
                    <a:lstStyle/>
                    <a:p>
                      <a:pPr algn="ctr"/>
                      <a:r>
                        <a:rPr lang="en-IN" sz="2000" b="1" dirty="0" smtClean="0">
                          <a:solidFill>
                            <a:schemeClr val="tx1"/>
                          </a:solidFill>
                          <a:latin typeface="Arial" panose="020B0604020202020204" pitchFamily="34" charset="0"/>
                          <a:cs typeface="Arial" panose="020B0604020202020204" pitchFamily="34" charset="0"/>
                        </a:rPr>
                        <a:t>X</a:t>
                      </a:r>
                      <a:endParaRPr lang="en-IN" sz="2000" b="1"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en-IN" sz="2000" b="1" dirty="0" smtClean="0">
                          <a:solidFill>
                            <a:schemeClr val="tx1"/>
                          </a:solidFill>
                          <a:latin typeface="Arial" panose="020B0604020202020204" pitchFamily="34" charset="0"/>
                          <a:cs typeface="Arial" panose="020B0604020202020204" pitchFamily="34" charset="0"/>
                        </a:rPr>
                        <a:t>O</a:t>
                      </a:r>
                      <a:endParaRPr lang="en-IN" sz="2000" b="1" dirty="0">
                        <a:solidFill>
                          <a:schemeClr val="tx1"/>
                        </a:solidFill>
                        <a:latin typeface="Arial" panose="020B0604020202020204" pitchFamily="34" charset="0"/>
                        <a:cs typeface="Arial" panose="020B0604020202020204" pitchFamily="34" charset="0"/>
                      </a:endParaRPr>
                    </a:p>
                  </a:txBody>
                  <a:tcPr anchor="ctr"/>
                </a:tc>
                <a:tc>
                  <a:txBody>
                    <a:bodyPr/>
                    <a:lstStyle/>
                    <a:p>
                      <a:pPr algn="ctr"/>
                      <a:endParaRPr lang="en-IN" sz="2000" b="1" dirty="0">
                        <a:solidFill>
                          <a:schemeClr val="tx1"/>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88869556"/>
                  </a:ext>
                </a:extLst>
              </a:tr>
              <a:tr h="329295">
                <a:tc>
                  <a:txBody>
                    <a:bodyPr/>
                    <a:lstStyle/>
                    <a:p>
                      <a:pPr algn="ctr"/>
                      <a:r>
                        <a:rPr lang="en-IN" sz="2000" b="1" dirty="0" smtClean="0">
                          <a:solidFill>
                            <a:srgbClr val="FF0000"/>
                          </a:solidFill>
                          <a:latin typeface="Arial" panose="020B0604020202020204" pitchFamily="34" charset="0"/>
                          <a:cs typeface="Arial" panose="020B0604020202020204" pitchFamily="34" charset="0"/>
                        </a:rPr>
                        <a:t>O</a:t>
                      </a:r>
                      <a:endParaRPr lang="en-IN" sz="2000" b="1" dirty="0">
                        <a:solidFill>
                          <a:srgbClr val="FF0000"/>
                        </a:solidFill>
                        <a:latin typeface="Arial" panose="020B0604020202020204" pitchFamily="34" charset="0"/>
                        <a:cs typeface="Arial" panose="020B0604020202020204" pitchFamily="34" charset="0"/>
                      </a:endParaRPr>
                    </a:p>
                  </a:txBody>
                  <a:tcPr anchor="ctr"/>
                </a:tc>
                <a:tc>
                  <a:txBody>
                    <a:bodyPr/>
                    <a:lstStyle/>
                    <a:p>
                      <a:pPr algn="ctr"/>
                      <a:r>
                        <a:rPr lang="en-IN" sz="2000" b="1" dirty="0" smtClean="0">
                          <a:solidFill>
                            <a:schemeClr val="tx1"/>
                          </a:solidFill>
                          <a:latin typeface="Arial" panose="020B0604020202020204" pitchFamily="34" charset="0"/>
                          <a:cs typeface="Arial" panose="020B0604020202020204" pitchFamily="34" charset="0"/>
                        </a:rPr>
                        <a:t>O</a:t>
                      </a:r>
                      <a:endParaRPr lang="en-IN" sz="2000" b="1"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en-IN" sz="2000" b="1" dirty="0" smtClean="0">
                          <a:solidFill>
                            <a:schemeClr val="tx1"/>
                          </a:solidFill>
                          <a:latin typeface="Arial" panose="020B0604020202020204" pitchFamily="34" charset="0"/>
                          <a:cs typeface="Arial" panose="020B0604020202020204" pitchFamily="34" charset="0"/>
                        </a:rPr>
                        <a:t>X</a:t>
                      </a:r>
                      <a:endParaRPr lang="en-IN" sz="2000" b="1" dirty="0">
                        <a:solidFill>
                          <a:schemeClr val="tx1"/>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294778712"/>
                  </a:ext>
                </a:extLst>
              </a:tr>
            </a:tbl>
          </a:graphicData>
        </a:graphic>
      </p:graphicFrame>
      <p:graphicFrame>
        <p:nvGraphicFramePr>
          <p:cNvPr id="9" name="Table 8"/>
          <p:cNvGraphicFramePr>
            <a:graphicFrameLocks noGrp="1"/>
          </p:cNvGraphicFramePr>
          <p:nvPr>
            <p:extLst/>
          </p:nvPr>
        </p:nvGraphicFramePr>
        <p:xfrm>
          <a:off x="8279571" y="3757320"/>
          <a:ext cx="1319808" cy="1188720"/>
        </p:xfrm>
        <a:graphic>
          <a:graphicData uri="http://schemas.openxmlformats.org/drawingml/2006/table">
            <a:tbl>
              <a:tblPr firstRow="1" bandRow="1">
                <a:tableStyleId>{5940675A-B579-460E-94D1-54222C63F5DA}</a:tableStyleId>
              </a:tblPr>
              <a:tblGrid>
                <a:gridCol w="439936">
                  <a:extLst>
                    <a:ext uri="{9D8B030D-6E8A-4147-A177-3AD203B41FA5}">
                      <a16:colId xmlns:a16="http://schemas.microsoft.com/office/drawing/2014/main" val="2403557657"/>
                    </a:ext>
                  </a:extLst>
                </a:gridCol>
                <a:gridCol w="439936">
                  <a:extLst>
                    <a:ext uri="{9D8B030D-6E8A-4147-A177-3AD203B41FA5}">
                      <a16:colId xmlns:a16="http://schemas.microsoft.com/office/drawing/2014/main" val="3483481"/>
                    </a:ext>
                  </a:extLst>
                </a:gridCol>
                <a:gridCol w="439936">
                  <a:extLst>
                    <a:ext uri="{9D8B030D-6E8A-4147-A177-3AD203B41FA5}">
                      <a16:colId xmlns:a16="http://schemas.microsoft.com/office/drawing/2014/main" val="711156532"/>
                    </a:ext>
                  </a:extLst>
                </a:gridCol>
              </a:tblGrid>
              <a:tr h="329295">
                <a:tc>
                  <a:txBody>
                    <a:bodyPr/>
                    <a:lstStyle/>
                    <a:p>
                      <a:pPr algn="ctr"/>
                      <a:r>
                        <a:rPr lang="en-IN" sz="2000" b="1" dirty="0" smtClean="0">
                          <a:solidFill>
                            <a:schemeClr val="tx1"/>
                          </a:solidFill>
                          <a:latin typeface="Arial" panose="020B0604020202020204" pitchFamily="34" charset="0"/>
                          <a:cs typeface="Arial" panose="020B0604020202020204" pitchFamily="34" charset="0"/>
                        </a:rPr>
                        <a:t>X</a:t>
                      </a:r>
                      <a:endParaRPr lang="en-IN" sz="2000" b="1"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en-IN" sz="2000" b="1" dirty="0" smtClean="0">
                          <a:solidFill>
                            <a:schemeClr val="tx1"/>
                          </a:solidFill>
                          <a:latin typeface="Arial" panose="020B0604020202020204" pitchFamily="34" charset="0"/>
                          <a:cs typeface="Arial" panose="020B0604020202020204" pitchFamily="34" charset="0"/>
                        </a:rPr>
                        <a:t>X</a:t>
                      </a:r>
                      <a:endParaRPr lang="en-IN" sz="2000" b="1"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en-IN" sz="2000" b="1" dirty="0" smtClean="0">
                          <a:solidFill>
                            <a:schemeClr val="tx1"/>
                          </a:solidFill>
                          <a:latin typeface="Arial" panose="020B0604020202020204" pitchFamily="34" charset="0"/>
                          <a:cs typeface="Arial" panose="020B0604020202020204" pitchFamily="34" charset="0"/>
                        </a:rPr>
                        <a:t>O</a:t>
                      </a:r>
                      <a:endParaRPr lang="en-IN" sz="2000" b="1" dirty="0">
                        <a:solidFill>
                          <a:schemeClr val="tx1"/>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672244071"/>
                  </a:ext>
                </a:extLst>
              </a:tr>
              <a:tr h="329295">
                <a:tc>
                  <a:txBody>
                    <a:bodyPr/>
                    <a:lstStyle/>
                    <a:p>
                      <a:pPr algn="ctr"/>
                      <a:r>
                        <a:rPr lang="en-IN" sz="2000" b="1" dirty="0" smtClean="0">
                          <a:solidFill>
                            <a:schemeClr val="tx1"/>
                          </a:solidFill>
                          <a:latin typeface="Arial" panose="020B0604020202020204" pitchFamily="34" charset="0"/>
                          <a:cs typeface="Arial" panose="020B0604020202020204" pitchFamily="34" charset="0"/>
                        </a:rPr>
                        <a:t>X</a:t>
                      </a:r>
                      <a:endParaRPr lang="en-IN" sz="2000" b="1"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en-IN" sz="2000" b="1" dirty="0" smtClean="0">
                          <a:solidFill>
                            <a:schemeClr val="tx1"/>
                          </a:solidFill>
                          <a:latin typeface="Arial" panose="020B0604020202020204" pitchFamily="34" charset="0"/>
                          <a:cs typeface="Arial" panose="020B0604020202020204" pitchFamily="34" charset="0"/>
                        </a:rPr>
                        <a:t>O</a:t>
                      </a:r>
                      <a:endParaRPr lang="en-IN" sz="2000" b="1"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en-IN" sz="2000" b="1" dirty="0" smtClean="0">
                          <a:solidFill>
                            <a:srgbClr val="FF0000"/>
                          </a:solidFill>
                          <a:latin typeface="Arial" panose="020B0604020202020204" pitchFamily="34" charset="0"/>
                          <a:cs typeface="Arial" panose="020B0604020202020204" pitchFamily="34" charset="0"/>
                        </a:rPr>
                        <a:t>O</a:t>
                      </a:r>
                      <a:endParaRPr lang="en-IN" sz="2000" b="1" dirty="0">
                        <a:solidFill>
                          <a:srgbClr val="FF0000"/>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88869556"/>
                  </a:ext>
                </a:extLst>
              </a:tr>
              <a:tr h="329295">
                <a:tc>
                  <a:txBody>
                    <a:bodyPr/>
                    <a:lstStyle/>
                    <a:p>
                      <a:pPr algn="ctr"/>
                      <a:endParaRPr lang="en-IN" sz="2000" b="1"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en-IN" sz="2000" b="1" dirty="0" smtClean="0">
                          <a:solidFill>
                            <a:schemeClr val="tx1"/>
                          </a:solidFill>
                          <a:latin typeface="Arial" panose="020B0604020202020204" pitchFamily="34" charset="0"/>
                          <a:cs typeface="Arial" panose="020B0604020202020204" pitchFamily="34" charset="0"/>
                        </a:rPr>
                        <a:t>O</a:t>
                      </a:r>
                      <a:endParaRPr lang="en-IN" sz="2000" b="1"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en-IN" sz="2000" b="1" dirty="0" smtClean="0">
                          <a:solidFill>
                            <a:schemeClr val="tx1"/>
                          </a:solidFill>
                          <a:latin typeface="Arial" panose="020B0604020202020204" pitchFamily="34" charset="0"/>
                          <a:cs typeface="Arial" panose="020B0604020202020204" pitchFamily="34" charset="0"/>
                        </a:rPr>
                        <a:t>X</a:t>
                      </a:r>
                      <a:endParaRPr lang="en-IN" sz="2000" b="1" dirty="0">
                        <a:solidFill>
                          <a:schemeClr val="tx1"/>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294778712"/>
                  </a:ext>
                </a:extLst>
              </a:tr>
            </a:tbl>
          </a:graphicData>
        </a:graphic>
      </p:graphicFrame>
      <p:graphicFrame>
        <p:nvGraphicFramePr>
          <p:cNvPr id="10" name="Table 9"/>
          <p:cNvGraphicFramePr>
            <a:graphicFrameLocks noGrp="1"/>
          </p:cNvGraphicFramePr>
          <p:nvPr>
            <p:extLst/>
          </p:nvPr>
        </p:nvGraphicFramePr>
        <p:xfrm>
          <a:off x="4622013" y="5371820"/>
          <a:ext cx="1319808" cy="1188720"/>
        </p:xfrm>
        <a:graphic>
          <a:graphicData uri="http://schemas.openxmlformats.org/drawingml/2006/table">
            <a:tbl>
              <a:tblPr firstRow="1" bandRow="1">
                <a:tableStyleId>{5940675A-B579-460E-94D1-54222C63F5DA}</a:tableStyleId>
              </a:tblPr>
              <a:tblGrid>
                <a:gridCol w="439936">
                  <a:extLst>
                    <a:ext uri="{9D8B030D-6E8A-4147-A177-3AD203B41FA5}">
                      <a16:colId xmlns:a16="http://schemas.microsoft.com/office/drawing/2014/main" val="2403557657"/>
                    </a:ext>
                  </a:extLst>
                </a:gridCol>
                <a:gridCol w="439936">
                  <a:extLst>
                    <a:ext uri="{9D8B030D-6E8A-4147-A177-3AD203B41FA5}">
                      <a16:colId xmlns:a16="http://schemas.microsoft.com/office/drawing/2014/main" val="3483481"/>
                    </a:ext>
                  </a:extLst>
                </a:gridCol>
                <a:gridCol w="439936">
                  <a:extLst>
                    <a:ext uri="{9D8B030D-6E8A-4147-A177-3AD203B41FA5}">
                      <a16:colId xmlns:a16="http://schemas.microsoft.com/office/drawing/2014/main" val="711156532"/>
                    </a:ext>
                  </a:extLst>
                </a:gridCol>
              </a:tblGrid>
              <a:tr h="329295">
                <a:tc>
                  <a:txBody>
                    <a:bodyPr/>
                    <a:lstStyle/>
                    <a:p>
                      <a:pPr algn="ctr"/>
                      <a:r>
                        <a:rPr lang="en-IN" sz="2000" b="1" dirty="0" smtClean="0">
                          <a:solidFill>
                            <a:schemeClr val="tx1"/>
                          </a:solidFill>
                          <a:latin typeface="Arial" panose="020B0604020202020204" pitchFamily="34" charset="0"/>
                          <a:cs typeface="Arial" panose="020B0604020202020204" pitchFamily="34" charset="0"/>
                        </a:rPr>
                        <a:t>X</a:t>
                      </a:r>
                      <a:endParaRPr lang="en-IN" sz="2000" b="1"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en-IN" sz="2000" b="1" dirty="0" smtClean="0">
                          <a:solidFill>
                            <a:schemeClr val="tx1"/>
                          </a:solidFill>
                          <a:latin typeface="Arial" panose="020B0604020202020204" pitchFamily="34" charset="0"/>
                          <a:cs typeface="Arial" panose="020B0604020202020204" pitchFamily="34" charset="0"/>
                        </a:rPr>
                        <a:t>X</a:t>
                      </a:r>
                      <a:endParaRPr lang="en-IN" sz="2000" b="1"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en-IN" sz="2000" b="1" dirty="0" smtClean="0">
                          <a:solidFill>
                            <a:schemeClr val="tx1"/>
                          </a:solidFill>
                          <a:latin typeface="Arial" panose="020B0604020202020204" pitchFamily="34" charset="0"/>
                          <a:cs typeface="Arial" panose="020B0604020202020204" pitchFamily="34" charset="0"/>
                        </a:rPr>
                        <a:t>O</a:t>
                      </a:r>
                      <a:endParaRPr lang="en-IN" sz="2000" b="1" dirty="0">
                        <a:solidFill>
                          <a:schemeClr val="tx1"/>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672244071"/>
                  </a:ext>
                </a:extLst>
              </a:tr>
              <a:tr h="329295">
                <a:tc>
                  <a:txBody>
                    <a:bodyPr/>
                    <a:lstStyle/>
                    <a:p>
                      <a:pPr algn="ctr"/>
                      <a:r>
                        <a:rPr lang="en-IN" sz="2000" b="1" dirty="0" smtClean="0">
                          <a:solidFill>
                            <a:schemeClr val="tx1"/>
                          </a:solidFill>
                          <a:latin typeface="Arial" panose="020B0604020202020204" pitchFamily="34" charset="0"/>
                          <a:cs typeface="Arial" panose="020B0604020202020204" pitchFamily="34" charset="0"/>
                        </a:rPr>
                        <a:t>X</a:t>
                      </a:r>
                      <a:endParaRPr lang="en-IN" sz="2000" b="1"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en-IN" sz="2000" b="1" dirty="0" smtClean="0">
                          <a:solidFill>
                            <a:schemeClr val="tx1"/>
                          </a:solidFill>
                          <a:latin typeface="Arial" panose="020B0604020202020204" pitchFamily="34" charset="0"/>
                          <a:cs typeface="Arial" panose="020B0604020202020204" pitchFamily="34" charset="0"/>
                        </a:rPr>
                        <a:t>O</a:t>
                      </a:r>
                      <a:endParaRPr lang="en-IN" sz="2000" b="1"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en-IN" sz="2000" b="1" dirty="0" smtClean="0">
                          <a:solidFill>
                            <a:schemeClr val="tx1"/>
                          </a:solidFill>
                          <a:latin typeface="Arial" panose="020B0604020202020204" pitchFamily="34" charset="0"/>
                          <a:cs typeface="Arial" panose="020B0604020202020204" pitchFamily="34" charset="0"/>
                        </a:rPr>
                        <a:t>X</a:t>
                      </a:r>
                      <a:endParaRPr lang="en-IN" sz="2000" b="1" dirty="0">
                        <a:solidFill>
                          <a:schemeClr val="tx1"/>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88869556"/>
                  </a:ext>
                </a:extLst>
              </a:tr>
              <a:tr h="329295">
                <a:tc>
                  <a:txBody>
                    <a:bodyPr/>
                    <a:lstStyle/>
                    <a:p>
                      <a:pPr algn="ctr"/>
                      <a:r>
                        <a:rPr lang="en-IN" sz="2000" b="1" dirty="0" smtClean="0">
                          <a:solidFill>
                            <a:srgbClr val="FF0000"/>
                          </a:solidFill>
                          <a:latin typeface="Arial" panose="020B0604020202020204" pitchFamily="34" charset="0"/>
                          <a:cs typeface="Arial" panose="020B0604020202020204" pitchFamily="34" charset="0"/>
                        </a:rPr>
                        <a:t>X</a:t>
                      </a:r>
                      <a:endParaRPr lang="en-IN" sz="2000" b="1" dirty="0">
                        <a:solidFill>
                          <a:srgbClr val="FF0000"/>
                        </a:solidFill>
                        <a:latin typeface="Arial" panose="020B0604020202020204" pitchFamily="34" charset="0"/>
                        <a:cs typeface="Arial" panose="020B0604020202020204" pitchFamily="34" charset="0"/>
                      </a:endParaRPr>
                    </a:p>
                  </a:txBody>
                  <a:tcPr anchor="ctr"/>
                </a:tc>
                <a:tc>
                  <a:txBody>
                    <a:bodyPr/>
                    <a:lstStyle/>
                    <a:p>
                      <a:pPr algn="ctr"/>
                      <a:r>
                        <a:rPr lang="en-IN" sz="2000" b="1" dirty="0" smtClean="0">
                          <a:solidFill>
                            <a:schemeClr val="tx1"/>
                          </a:solidFill>
                          <a:latin typeface="Arial" panose="020B0604020202020204" pitchFamily="34" charset="0"/>
                          <a:cs typeface="Arial" panose="020B0604020202020204" pitchFamily="34" charset="0"/>
                        </a:rPr>
                        <a:t>O</a:t>
                      </a:r>
                      <a:endParaRPr lang="en-IN" sz="2000" b="1"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en-IN" sz="2000" b="1" dirty="0" smtClean="0">
                          <a:solidFill>
                            <a:schemeClr val="tx1"/>
                          </a:solidFill>
                          <a:latin typeface="Arial" panose="020B0604020202020204" pitchFamily="34" charset="0"/>
                          <a:cs typeface="Arial" panose="020B0604020202020204" pitchFamily="34" charset="0"/>
                        </a:rPr>
                        <a:t>O</a:t>
                      </a:r>
                      <a:endParaRPr lang="en-IN" sz="2000" b="1" dirty="0">
                        <a:solidFill>
                          <a:schemeClr val="tx1"/>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294778712"/>
                  </a:ext>
                </a:extLst>
              </a:tr>
            </a:tbl>
          </a:graphicData>
        </a:graphic>
      </p:graphicFrame>
      <p:graphicFrame>
        <p:nvGraphicFramePr>
          <p:cNvPr id="11" name="Table 10"/>
          <p:cNvGraphicFramePr>
            <a:graphicFrameLocks noGrp="1"/>
          </p:cNvGraphicFramePr>
          <p:nvPr>
            <p:extLst/>
          </p:nvPr>
        </p:nvGraphicFramePr>
        <p:xfrm>
          <a:off x="8275662" y="5347940"/>
          <a:ext cx="1319808" cy="1188720"/>
        </p:xfrm>
        <a:graphic>
          <a:graphicData uri="http://schemas.openxmlformats.org/drawingml/2006/table">
            <a:tbl>
              <a:tblPr firstRow="1" bandRow="1">
                <a:tableStyleId>{5940675A-B579-460E-94D1-54222C63F5DA}</a:tableStyleId>
              </a:tblPr>
              <a:tblGrid>
                <a:gridCol w="439936">
                  <a:extLst>
                    <a:ext uri="{9D8B030D-6E8A-4147-A177-3AD203B41FA5}">
                      <a16:colId xmlns:a16="http://schemas.microsoft.com/office/drawing/2014/main" val="2403557657"/>
                    </a:ext>
                  </a:extLst>
                </a:gridCol>
                <a:gridCol w="439936">
                  <a:extLst>
                    <a:ext uri="{9D8B030D-6E8A-4147-A177-3AD203B41FA5}">
                      <a16:colId xmlns:a16="http://schemas.microsoft.com/office/drawing/2014/main" val="3483481"/>
                    </a:ext>
                  </a:extLst>
                </a:gridCol>
                <a:gridCol w="439936">
                  <a:extLst>
                    <a:ext uri="{9D8B030D-6E8A-4147-A177-3AD203B41FA5}">
                      <a16:colId xmlns:a16="http://schemas.microsoft.com/office/drawing/2014/main" val="711156532"/>
                    </a:ext>
                  </a:extLst>
                </a:gridCol>
              </a:tblGrid>
              <a:tr h="329295">
                <a:tc>
                  <a:txBody>
                    <a:bodyPr/>
                    <a:lstStyle/>
                    <a:p>
                      <a:pPr algn="ctr"/>
                      <a:r>
                        <a:rPr lang="en-IN" sz="2000" b="1" dirty="0" smtClean="0">
                          <a:solidFill>
                            <a:schemeClr val="tx1"/>
                          </a:solidFill>
                          <a:latin typeface="Arial" panose="020B0604020202020204" pitchFamily="34" charset="0"/>
                          <a:cs typeface="Arial" panose="020B0604020202020204" pitchFamily="34" charset="0"/>
                        </a:rPr>
                        <a:t>X</a:t>
                      </a:r>
                      <a:endParaRPr lang="en-IN" sz="2000" b="1"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en-IN" sz="2000" b="1" dirty="0" smtClean="0">
                          <a:solidFill>
                            <a:schemeClr val="tx1"/>
                          </a:solidFill>
                          <a:latin typeface="Arial" panose="020B0604020202020204" pitchFamily="34" charset="0"/>
                          <a:cs typeface="Arial" panose="020B0604020202020204" pitchFamily="34" charset="0"/>
                        </a:rPr>
                        <a:t>X</a:t>
                      </a:r>
                      <a:endParaRPr lang="en-IN" sz="2000" b="1"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en-IN" sz="2000" b="1" dirty="0" smtClean="0">
                          <a:solidFill>
                            <a:schemeClr val="tx1"/>
                          </a:solidFill>
                          <a:latin typeface="Arial" panose="020B0604020202020204" pitchFamily="34" charset="0"/>
                          <a:cs typeface="Arial" panose="020B0604020202020204" pitchFamily="34" charset="0"/>
                        </a:rPr>
                        <a:t>O</a:t>
                      </a:r>
                      <a:endParaRPr lang="en-IN" sz="2000" b="1" dirty="0">
                        <a:solidFill>
                          <a:schemeClr val="tx1"/>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672244071"/>
                  </a:ext>
                </a:extLst>
              </a:tr>
              <a:tr h="329295">
                <a:tc>
                  <a:txBody>
                    <a:bodyPr/>
                    <a:lstStyle/>
                    <a:p>
                      <a:pPr algn="ctr"/>
                      <a:r>
                        <a:rPr lang="en-IN" sz="2000" b="1" dirty="0" smtClean="0">
                          <a:solidFill>
                            <a:schemeClr val="tx1"/>
                          </a:solidFill>
                          <a:latin typeface="Arial" panose="020B0604020202020204" pitchFamily="34" charset="0"/>
                          <a:cs typeface="Arial" panose="020B0604020202020204" pitchFamily="34" charset="0"/>
                        </a:rPr>
                        <a:t>X</a:t>
                      </a:r>
                      <a:endParaRPr lang="en-IN" sz="2000" b="1"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en-IN" sz="2000" b="1" dirty="0" smtClean="0">
                          <a:solidFill>
                            <a:schemeClr val="tx1"/>
                          </a:solidFill>
                          <a:latin typeface="Arial" panose="020B0604020202020204" pitchFamily="34" charset="0"/>
                          <a:cs typeface="Arial" panose="020B0604020202020204" pitchFamily="34" charset="0"/>
                        </a:rPr>
                        <a:t>O</a:t>
                      </a:r>
                      <a:endParaRPr lang="en-IN" sz="2000" b="1"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en-IN" sz="2000" b="1" dirty="0" smtClean="0">
                          <a:solidFill>
                            <a:schemeClr val="tx1"/>
                          </a:solidFill>
                          <a:latin typeface="Arial" panose="020B0604020202020204" pitchFamily="34" charset="0"/>
                          <a:cs typeface="Arial" panose="020B0604020202020204" pitchFamily="34" charset="0"/>
                        </a:rPr>
                        <a:t>O</a:t>
                      </a:r>
                      <a:endParaRPr lang="en-IN" sz="2000" b="1" dirty="0">
                        <a:solidFill>
                          <a:schemeClr val="tx1"/>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88869556"/>
                  </a:ext>
                </a:extLst>
              </a:tr>
              <a:tr h="329295">
                <a:tc>
                  <a:txBody>
                    <a:bodyPr/>
                    <a:lstStyle/>
                    <a:p>
                      <a:pPr algn="ctr"/>
                      <a:r>
                        <a:rPr lang="en-IN" sz="2000" b="1" dirty="0" smtClean="0">
                          <a:solidFill>
                            <a:srgbClr val="FF0000"/>
                          </a:solidFill>
                          <a:latin typeface="Arial" panose="020B0604020202020204" pitchFamily="34" charset="0"/>
                          <a:cs typeface="Arial" panose="020B0604020202020204" pitchFamily="34" charset="0"/>
                        </a:rPr>
                        <a:t>X</a:t>
                      </a:r>
                      <a:endParaRPr lang="en-IN" sz="2000" b="1" dirty="0">
                        <a:solidFill>
                          <a:srgbClr val="FF0000"/>
                        </a:solidFill>
                        <a:latin typeface="Arial" panose="020B0604020202020204" pitchFamily="34" charset="0"/>
                        <a:cs typeface="Arial" panose="020B0604020202020204" pitchFamily="34" charset="0"/>
                      </a:endParaRPr>
                    </a:p>
                  </a:txBody>
                  <a:tcPr anchor="ctr"/>
                </a:tc>
                <a:tc>
                  <a:txBody>
                    <a:bodyPr/>
                    <a:lstStyle/>
                    <a:p>
                      <a:pPr algn="ctr"/>
                      <a:r>
                        <a:rPr lang="en-IN" sz="2000" b="1" dirty="0" smtClean="0">
                          <a:solidFill>
                            <a:schemeClr val="tx1"/>
                          </a:solidFill>
                          <a:latin typeface="Arial" panose="020B0604020202020204" pitchFamily="34" charset="0"/>
                          <a:cs typeface="Arial" panose="020B0604020202020204" pitchFamily="34" charset="0"/>
                        </a:rPr>
                        <a:t>O</a:t>
                      </a:r>
                      <a:endParaRPr lang="en-IN" sz="2000" b="1" dirty="0">
                        <a:solidFill>
                          <a:schemeClr val="tx1"/>
                        </a:solidFill>
                        <a:latin typeface="Arial" panose="020B0604020202020204" pitchFamily="34" charset="0"/>
                        <a:cs typeface="Arial" panose="020B0604020202020204" pitchFamily="34" charset="0"/>
                      </a:endParaRPr>
                    </a:p>
                  </a:txBody>
                  <a:tcPr anchor="ctr"/>
                </a:tc>
                <a:tc>
                  <a:txBody>
                    <a:bodyPr/>
                    <a:lstStyle/>
                    <a:p>
                      <a:pPr algn="ctr"/>
                      <a:r>
                        <a:rPr lang="en-IN" sz="2000" b="1" dirty="0" smtClean="0">
                          <a:solidFill>
                            <a:schemeClr val="tx1"/>
                          </a:solidFill>
                          <a:latin typeface="Arial" panose="020B0604020202020204" pitchFamily="34" charset="0"/>
                          <a:cs typeface="Arial" panose="020B0604020202020204" pitchFamily="34" charset="0"/>
                        </a:rPr>
                        <a:t>X</a:t>
                      </a:r>
                      <a:endParaRPr lang="en-IN" sz="2000" b="1" dirty="0">
                        <a:solidFill>
                          <a:schemeClr val="tx1"/>
                        </a:solidFill>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294778712"/>
                  </a:ext>
                </a:extLst>
              </a:tr>
            </a:tbl>
          </a:graphicData>
        </a:graphic>
      </p:graphicFrame>
      <p:sp>
        <p:nvSpPr>
          <p:cNvPr id="12" name="TextBox 11"/>
          <p:cNvSpPr txBox="1"/>
          <p:nvPr/>
        </p:nvSpPr>
        <p:spPr>
          <a:xfrm>
            <a:off x="2260628" y="2498256"/>
            <a:ext cx="828092" cy="476726"/>
          </a:xfrm>
          <a:prstGeom prst="roundRect">
            <a:avLst/>
          </a:prstGeom>
          <a:solidFill>
            <a:schemeClr val="tx2">
              <a:lumMod val="20000"/>
              <a:lumOff val="80000"/>
            </a:schemeClr>
          </a:solidFill>
        </p:spPr>
        <p:txBody>
          <a:bodyPr wrap="square" rtlCol="0">
            <a:spAutoFit/>
          </a:bodyPr>
          <a:lstStyle/>
          <a:p>
            <a:pPr algn="ctr"/>
            <a:r>
              <a:rPr lang="en-IN" sz="2200" dirty="0" smtClean="0">
                <a:solidFill>
                  <a:srgbClr val="AD1457"/>
                </a:solidFill>
              </a:rPr>
              <a:t>Min</a:t>
            </a:r>
            <a:endParaRPr lang="en-IN" sz="2200" dirty="0">
              <a:solidFill>
                <a:srgbClr val="AD1457"/>
              </a:solidFill>
            </a:endParaRPr>
          </a:p>
        </p:txBody>
      </p:sp>
      <p:sp>
        <p:nvSpPr>
          <p:cNvPr id="13" name="TextBox 12"/>
          <p:cNvSpPr txBox="1"/>
          <p:nvPr/>
        </p:nvSpPr>
        <p:spPr>
          <a:xfrm>
            <a:off x="839692" y="2498256"/>
            <a:ext cx="1404156" cy="476726"/>
          </a:xfrm>
          <a:prstGeom prst="roundRect">
            <a:avLst/>
          </a:prstGeom>
          <a:solidFill>
            <a:schemeClr val="tx2">
              <a:lumMod val="20000"/>
              <a:lumOff val="80000"/>
            </a:schemeClr>
          </a:solidFill>
        </p:spPr>
        <p:txBody>
          <a:bodyPr wrap="square" rtlCol="0">
            <a:spAutoFit/>
          </a:bodyPr>
          <a:lstStyle/>
          <a:p>
            <a:pPr algn="ctr"/>
            <a:r>
              <a:rPr lang="en-IN" sz="2200" dirty="0" smtClean="0">
                <a:solidFill>
                  <a:srgbClr val="AD1457"/>
                </a:solidFill>
              </a:rPr>
              <a:t>Computer</a:t>
            </a:r>
            <a:endParaRPr lang="en-IN" sz="2200" dirty="0">
              <a:solidFill>
                <a:srgbClr val="AD1457"/>
              </a:solidFill>
            </a:endParaRPr>
          </a:p>
        </p:txBody>
      </p:sp>
      <p:sp>
        <p:nvSpPr>
          <p:cNvPr id="14" name="TextBox 13"/>
          <p:cNvSpPr txBox="1"/>
          <p:nvPr/>
        </p:nvSpPr>
        <p:spPr>
          <a:xfrm>
            <a:off x="2277408" y="931240"/>
            <a:ext cx="828092" cy="476726"/>
          </a:xfrm>
          <a:prstGeom prst="roundRect">
            <a:avLst/>
          </a:prstGeom>
          <a:solidFill>
            <a:schemeClr val="tx2">
              <a:lumMod val="20000"/>
              <a:lumOff val="80000"/>
            </a:schemeClr>
          </a:solidFill>
        </p:spPr>
        <p:txBody>
          <a:bodyPr wrap="square" rtlCol="0">
            <a:spAutoFit/>
          </a:bodyPr>
          <a:lstStyle/>
          <a:p>
            <a:pPr algn="ctr"/>
            <a:r>
              <a:rPr lang="en-IN" sz="2200" dirty="0" smtClean="0"/>
              <a:t>Max</a:t>
            </a:r>
            <a:endParaRPr lang="en-IN" sz="2200" dirty="0"/>
          </a:p>
        </p:txBody>
      </p:sp>
      <p:sp>
        <p:nvSpPr>
          <p:cNvPr id="15" name="TextBox 14"/>
          <p:cNvSpPr txBox="1"/>
          <p:nvPr/>
        </p:nvSpPr>
        <p:spPr>
          <a:xfrm>
            <a:off x="856472" y="931240"/>
            <a:ext cx="1404156" cy="476726"/>
          </a:xfrm>
          <a:prstGeom prst="roundRect">
            <a:avLst/>
          </a:prstGeom>
          <a:solidFill>
            <a:schemeClr val="tx2">
              <a:lumMod val="20000"/>
              <a:lumOff val="80000"/>
            </a:schemeClr>
          </a:solidFill>
        </p:spPr>
        <p:txBody>
          <a:bodyPr wrap="square" rtlCol="0">
            <a:spAutoFit/>
          </a:bodyPr>
          <a:lstStyle/>
          <a:p>
            <a:pPr algn="ctr"/>
            <a:r>
              <a:rPr lang="en-IN" sz="2200" dirty="0" smtClean="0"/>
              <a:t>Human</a:t>
            </a:r>
            <a:endParaRPr lang="en-IN" sz="2200" dirty="0"/>
          </a:p>
        </p:txBody>
      </p:sp>
      <p:sp>
        <p:nvSpPr>
          <p:cNvPr id="16" name="TextBox 15"/>
          <p:cNvSpPr txBox="1"/>
          <p:nvPr/>
        </p:nvSpPr>
        <p:spPr>
          <a:xfrm>
            <a:off x="2213246" y="4123804"/>
            <a:ext cx="828092" cy="476726"/>
          </a:xfrm>
          <a:prstGeom prst="roundRect">
            <a:avLst/>
          </a:prstGeom>
          <a:solidFill>
            <a:schemeClr val="tx2">
              <a:lumMod val="20000"/>
              <a:lumOff val="80000"/>
            </a:schemeClr>
          </a:solidFill>
        </p:spPr>
        <p:txBody>
          <a:bodyPr wrap="square" rtlCol="0">
            <a:spAutoFit/>
          </a:bodyPr>
          <a:lstStyle/>
          <a:p>
            <a:pPr algn="ctr"/>
            <a:r>
              <a:rPr lang="en-IN" sz="2200" dirty="0" smtClean="0"/>
              <a:t>Max</a:t>
            </a:r>
            <a:endParaRPr lang="en-IN" sz="2200" dirty="0"/>
          </a:p>
        </p:txBody>
      </p:sp>
      <p:sp>
        <p:nvSpPr>
          <p:cNvPr id="17" name="TextBox 16"/>
          <p:cNvSpPr txBox="1"/>
          <p:nvPr/>
        </p:nvSpPr>
        <p:spPr>
          <a:xfrm>
            <a:off x="792310" y="4123804"/>
            <a:ext cx="1404156" cy="476726"/>
          </a:xfrm>
          <a:prstGeom prst="roundRect">
            <a:avLst/>
          </a:prstGeom>
          <a:solidFill>
            <a:schemeClr val="tx2">
              <a:lumMod val="20000"/>
              <a:lumOff val="80000"/>
            </a:schemeClr>
          </a:solidFill>
        </p:spPr>
        <p:txBody>
          <a:bodyPr wrap="square" rtlCol="0">
            <a:spAutoFit/>
          </a:bodyPr>
          <a:lstStyle/>
          <a:p>
            <a:pPr algn="ctr"/>
            <a:r>
              <a:rPr lang="en-IN" sz="2200" dirty="0" smtClean="0"/>
              <a:t>Human</a:t>
            </a:r>
            <a:endParaRPr lang="en-IN" sz="2200" dirty="0"/>
          </a:p>
        </p:txBody>
      </p:sp>
      <p:sp>
        <p:nvSpPr>
          <p:cNvPr id="18" name="TextBox 17"/>
          <p:cNvSpPr txBox="1"/>
          <p:nvPr/>
        </p:nvSpPr>
        <p:spPr>
          <a:xfrm>
            <a:off x="2213246" y="5735160"/>
            <a:ext cx="828092" cy="476726"/>
          </a:xfrm>
          <a:prstGeom prst="roundRect">
            <a:avLst/>
          </a:prstGeom>
          <a:solidFill>
            <a:schemeClr val="tx2">
              <a:lumMod val="20000"/>
              <a:lumOff val="80000"/>
            </a:schemeClr>
          </a:solidFill>
        </p:spPr>
        <p:txBody>
          <a:bodyPr wrap="square" rtlCol="0">
            <a:spAutoFit/>
          </a:bodyPr>
          <a:lstStyle/>
          <a:p>
            <a:pPr algn="ctr"/>
            <a:r>
              <a:rPr lang="en-IN" sz="2200" dirty="0" smtClean="0">
                <a:solidFill>
                  <a:srgbClr val="AD1457"/>
                </a:solidFill>
              </a:rPr>
              <a:t>Min</a:t>
            </a:r>
            <a:endParaRPr lang="en-IN" sz="2200" dirty="0">
              <a:solidFill>
                <a:srgbClr val="AD1457"/>
              </a:solidFill>
            </a:endParaRPr>
          </a:p>
        </p:txBody>
      </p:sp>
      <p:sp>
        <p:nvSpPr>
          <p:cNvPr id="19" name="TextBox 18"/>
          <p:cNvSpPr txBox="1"/>
          <p:nvPr/>
        </p:nvSpPr>
        <p:spPr>
          <a:xfrm>
            <a:off x="792310" y="5735160"/>
            <a:ext cx="1404156" cy="476726"/>
          </a:xfrm>
          <a:prstGeom prst="roundRect">
            <a:avLst/>
          </a:prstGeom>
          <a:solidFill>
            <a:schemeClr val="tx2">
              <a:lumMod val="20000"/>
              <a:lumOff val="80000"/>
            </a:schemeClr>
          </a:solidFill>
        </p:spPr>
        <p:txBody>
          <a:bodyPr wrap="square" rtlCol="0">
            <a:spAutoFit/>
          </a:bodyPr>
          <a:lstStyle/>
          <a:p>
            <a:pPr algn="ctr"/>
            <a:r>
              <a:rPr lang="en-IN" sz="2200" dirty="0" smtClean="0">
                <a:solidFill>
                  <a:srgbClr val="AD1457"/>
                </a:solidFill>
              </a:rPr>
              <a:t>Computer</a:t>
            </a:r>
            <a:endParaRPr lang="en-IN" sz="2200" dirty="0">
              <a:solidFill>
                <a:srgbClr val="AD1457"/>
              </a:solidFill>
            </a:endParaRPr>
          </a:p>
        </p:txBody>
      </p:sp>
      <p:cxnSp>
        <p:nvCxnSpPr>
          <p:cNvPr id="20" name="Straight Arrow Connector 19"/>
          <p:cNvCxnSpPr>
            <a:stCxn id="2" idx="2"/>
            <a:endCxn id="4" idx="0"/>
          </p:cNvCxnSpPr>
          <p:nvPr/>
        </p:nvCxnSpPr>
        <p:spPr>
          <a:xfrm>
            <a:off x="6262370" y="1710214"/>
            <a:ext cx="0" cy="4326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1" name="Straight Arrow Connector 20"/>
          <p:cNvCxnSpPr>
            <a:endCxn id="3" idx="0"/>
          </p:cNvCxnSpPr>
          <p:nvPr/>
        </p:nvCxnSpPr>
        <p:spPr>
          <a:xfrm flipH="1">
            <a:off x="4494456" y="1710214"/>
            <a:ext cx="1307596" cy="4326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p:cNvCxnSpPr>
            <a:endCxn id="5" idx="0"/>
          </p:cNvCxnSpPr>
          <p:nvPr/>
        </p:nvCxnSpPr>
        <p:spPr>
          <a:xfrm>
            <a:off x="6710477" y="1710214"/>
            <a:ext cx="1297639" cy="42898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p:cNvCxnSpPr>
            <a:endCxn id="6" idx="0"/>
          </p:cNvCxnSpPr>
          <p:nvPr/>
        </p:nvCxnSpPr>
        <p:spPr>
          <a:xfrm flipH="1">
            <a:off x="3748624" y="3327916"/>
            <a:ext cx="651018" cy="42940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p:cNvCxnSpPr>
            <a:endCxn id="7" idx="0"/>
          </p:cNvCxnSpPr>
          <p:nvPr/>
        </p:nvCxnSpPr>
        <p:spPr>
          <a:xfrm>
            <a:off x="4614064" y="3327916"/>
            <a:ext cx="659904" cy="42940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p:cNvCxnSpPr>
            <a:endCxn id="8" idx="0"/>
          </p:cNvCxnSpPr>
          <p:nvPr/>
        </p:nvCxnSpPr>
        <p:spPr>
          <a:xfrm flipH="1">
            <a:off x="7325070" y="3343950"/>
            <a:ext cx="555824" cy="4133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p:cNvCxnSpPr>
            <a:endCxn id="9" idx="0"/>
          </p:cNvCxnSpPr>
          <p:nvPr/>
        </p:nvCxnSpPr>
        <p:spPr>
          <a:xfrm>
            <a:off x="8156746" y="3343950"/>
            <a:ext cx="782729" cy="4133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p:cNvCxnSpPr>
            <a:stCxn id="10" idx="0"/>
          </p:cNvCxnSpPr>
          <p:nvPr/>
        </p:nvCxnSpPr>
        <p:spPr>
          <a:xfrm flipV="1">
            <a:off x="5281917" y="4969920"/>
            <a:ext cx="0" cy="401900"/>
          </a:xfrm>
          <a:prstGeom prst="straightConnector1">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cxnSp>
        <p:nvCxnSpPr>
          <p:cNvPr id="28" name="Straight Arrow Connector 27"/>
          <p:cNvCxnSpPr/>
          <p:nvPr/>
        </p:nvCxnSpPr>
        <p:spPr>
          <a:xfrm flipV="1">
            <a:off x="8939475" y="4946040"/>
            <a:ext cx="0" cy="401900"/>
          </a:xfrm>
          <a:prstGeom prst="straightConnector1">
            <a:avLst/>
          </a:prstGeom>
          <a:ln>
            <a:headEnd type="triangle" w="med" len="med"/>
            <a:tailEnd type="none" w="med" len="med"/>
          </a:ln>
        </p:spPr>
        <p:style>
          <a:lnRef idx="2">
            <a:schemeClr val="dk1"/>
          </a:lnRef>
          <a:fillRef idx="0">
            <a:schemeClr val="dk1"/>
          </a:fillRef>
          <a:effectRef idx="1">
            <a:schemeClr val="dk1"/>
          </a:effectRef>
          <a:fontRef idx="minor">
            <a:schemeClr val="tx1"/>
          </a:fontRef>
        </p:style>
      </p:cxnSp>
      <p:sp>
        <p:nvSpPr>
          <p:cNvPr id="29" name="Rounded Rectangle 28"/>
          <p:cNvSpPr/>
          <p:nvPr/>
        </p:nvSpPr>
        <p:spPr>
          <a:xfrm>
            <a:off x="6381180" y="1912741"/>
            <a:ext cx="523622" cy="18703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1400" dirty="0" smtClean="0"/>
              <a:t>WIN</a:t>
            </a:r>
            <a:endParaRPr lang="en-IN" sz="1400" dirty="0"/>
          </a:p>
        </p:txBody>
      </p:sp>
      <p:sp>
        <p:nvSpPr>
          <p:cNvPr id="30" name="Rounded Rectangle 29"/>
          <p:cNvSpPr/>
          <p:nvPr/>
        </p:nvSpPr>
        <p:spPr>
          <a:xfrm>
            <a:off x="6695104" y="3530865"/>
            <a:ext cx="523622" cy="18703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1400" dirty="0" smtClean="0"/>
              <a:t>WIN</a:t>
            </a:r>
            <a:endParaRPr lang="en-IN" sz="1400" dirty="0"/>
          </a:p>
        </p:txBody>
      </p:sp>
      <p:sp>
        <p:nvSpPr>
          <p:cNvPr id="31" name="Rounded Rectangle 30"/>
          <p:cNvSpPr/>
          <p:nvPr/>
        </p:nvSpPr>
        <p:spPr>
          <a:xfrm>
            <a:off x="3105500" y="3531327"/>
            <a:ext cx="523622" cy="18703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1400" dirty="0" smtClean="0"/>
              <a:t>WIN</a:t>
            </a:r>
            <a:endParaRPr lang="en-IN" sz="1400" dirty="0"/>
          </a:p>
        </p:txBody>
      </p:sp>
      <p:sp>
        <p:nvSpPr>
          <p:cNvPr id="32" name="Rounded Rectangle 31"/>
          <p:cNvSpPr/>
          <p:nvPr/>
        </p:nvSpPr>
        <p:spPr>
          <a:xfrm>
            <a:off x="4630507" y="5153283"/>
            <a:ext cx="523622" cy="18703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1400" dirty="0" smtClean="0"/>
              <a:t>WIN</a:t>
            </a:r>
            <a:endParaRPr lang="en-IN" sz="1400" dirty="0"/>
          </a:p>
        </p:txBody>
      </p:sp>
      <p:sp>
        <p:nvSpPr>
          <p:cNvPr id="33" name="Rounded Rectangle 32"/>
          <p:cNvSpPr/>
          <p:nvPr/>
        </p:nvSpPr>
        <p:spPr>
          <a:xfrm>
            <a:off x="8273503" y="5123647"/>
            <a:ext cx="523622" cy="18703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1400" dirty="0" smtClean="0"/>
              <a:t>WIN</a:t>
            </a:r>
            <a:endParaRPr lang="en-IN" sz="1400" dirty="0"/>
          </a:p>
        </p:txBody>
      </p:sp>
    </p:spTree>
    <p:extLst>
      <p:ext uri="{BB962C8B-B14F-4D97-AF65-F5344CB8AC3E}">
        <p14:creationId xmlns:p14="http://schemas.microsoft.com/office/powerpoint/2010/main" val="2487007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10" presetClass="entr" presetSubtype="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par>
                                <p:cTn id="51" presetID="10" presetClass="entr" presetSubtype="0" fill="hold" nodeType="with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500"/>
                                        <p:tgtEl>
                                          <p:spTgt spid="6"/>
                                        </p:tgtEl>
                                      </p:cBhvr>
                                    </p:animEffect>
                                  </p:childTnLst>
                                </p:cTn>
                              </p:par>
                              <p:par>
                                <p:cTn id="54" presetID="10" presetClass="entr" presetSubtype="0" fill="hold" nodeType="with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fade">
                                      <p:cBhvr>
                                        <p:cTn id="56" dur="500"/>
                                        <p:tgtEl>
                                          <p:spTgt spid="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500"/>
                                        <p:tgtEl>
                                          <p:spTgt spid="31"/>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par>
                                <p:cTn id="65" presetID="10" presetClass="entr" presetSubtype="0" fill="hold"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par>
                                <p:cTn id="68" presetID="10" presetClass="entr" presetSubtype="0" fill="hold" nodeType="with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500"/>
                                        <p:tgtEl>
                                          <p:spTgt spid="8"/>
                                        </p:tgtEl>
                                      </p:cBhvr>
                                    </p:animEffect>
                                  </p:childTnLst>
                                </p:cTn>
                              </p:par>
                              <p:par>
                                <p:cTn id="71" presetID="10" presetClass="entr" presetSubtype="0" fill="hold" nodeType="withEffect">
                                  <p:stCondLst>
                                    <p:cond delay="0"/>
                                  </p:stCondLst>
                                  <p:childTnLst>
                                    <p:set>
                                      <p:cBhvr>
                                        <p:cTn id="72" dur="1" fill="hold">
                                          <p:stCondLst>
                                            <p:cond delay="0"/>
                                          </p:stCondLst>
                                        </p:cTn>
                                        <p:tgtEl>
                                          <p:spTgt spid="9"/>
                                        </p:tgtEl>
                                        <p:attrNameLst>
                                          <p:attrName>style.visibility</p:attrName>
                                        </p:attrNameLst>
                                      </p:cBhvr>
                                      <p:to>
                                        <p:strVal val="visible"/>
                                      </p:to>
                                    </p:set>
                                    <p:animEffect transition="in" filter="fade">
                                      <p:cBhvr>
                                        <p:cTn id="73" dur="500"/>
                                        <p:tgtEl>
                                          <p:spTgt spid="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500"/>
                                        <p:tgtEl>
                                          <p:spTgt spid="27"/>
                                        </p:tgtEl>
                                      </p:cBhvr>
                                    </p:animEffect>
                                  </p:childTnLst>
                                </p:cTn>
                              </p:par>
                              <p:par>
                                <p:cTn id="88" presetID="10" presetClass="entr" presetSubtype="0" fill="hold" nodeType="withEffect">
                                  <p:stCondLst>
                                    <p:cond delay="0"/>
                                  </p:stCondLst>
                                  <p:childTnLst>
                                    <p:set>
                                      <p:cBhvr>
                                        <p:cTn id="89" dur="1" fill="hold">
                                          <p:stCondLst>
                                            <p:cond delay="0"/>
                                          </p:stCondLst>
                                        </p:cTn>
                                        <p:tgtEl>
                                          <p:spTgt spid="10"/>
                                        </p:tgtEl>
                                        <p:attrNameLst>
                                          <p:attrName>style.visibility</p:attrName>
                                        </p:attrNameLst>
                                      </p:cBhvr>
                                      <p:to>
                                        <p:strVal val="visible"/>
                                      </p:to>
                                    </p:set>
                                    <p:animEffect transition="in" filter="fade">
                                      <p:cBhvr>
                                        <p:cTn id="90" dur="500"/>
                                        <p:tgtEl>
                                          <p:spTgt spid="10"/>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fade">
                                      <p:cBhvr>
                                        <p:cTn id="93" dur="500"/>
                                        <p:tgtEl>
                                          <p:spTgt spid="32"/>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28"/>
                                        </p:tgtEl>
                                        <p:attrNameLst>
                                          <p:attrName>style.visibility</p:attrName>
                                        </p:attrNameLst>
                                      </p:cBhvr>
                                      <p:to>
                                        <p:strVal val="visible"/>
                                      </p:to>
                                    </p:set>
                                    <p:animEffect transition="in" filter="fade">
                                      <p:cBhvr>
                                        <p:cTn id="98" dur="500"/>
                                        <p:tgtEl>
                                          <p:spTgt spid="28"/>
                                        </p:tgtEl>
                                      </p:cBhvr>
                                    </p:animEffect>
                                  </p:childTnLst>
                                </p:cTn>
                              </p:par>
                              <p:par>
                                <p:cTn id="99" presetID="10" presetClass="entr" presetSubtype="0" fill="hold" nodeType="withEffect">
                                  <p:stCondLst>
                                    <p:cond delay="0"/>
                                  </p:stCondLst>
                                  <p:childTnLst>
                                    <p:set>
                                      <p:cBhvr>
                                        <p:cTn id="100" dur="1" fill="hold">
                                          <p:stCondLst>
                                            <p:cond delay="0"/>
                                          </p:stCondLst>
                                        </p:cTn>
                                        <p:tgtEl>
                                          <p:spTgt spid="11"/>
                                        </p:tgtEl>
                                        <p:attrNameLst>
                                          <p:attrName>style.visibility</p:attrName>
                                        </p:attrNameLst>
                                      </p:cBhvr>
                                      <p:to>
                                        <p:strVal val="visible"/>
                                      </p:to>
                                    </p:set>
                                    <p:animEffect transition="in" filter="fade">
                                      <p:cBhvr>
                                        <p:cTn id="101" dur="500"/>
                                        <p:tgtEl>
                                          <p:spTgt spid="11"/>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3"/>
                                        </p:tgtEl>
                                        <p:attrNameLst>
                                          <p:attrName>style.visibility</p:attrName>
                                        </p:attrNameLst>
                                      </p:cBhvr>
                                      <p:to>
                                        <p:strVal val="visible"/>
                                      </p:to>
                                    </p:set>
                                    <p:animEffect transition="in" filter="fade">
                                      <p:cBhvr>
                                        <p:cTn id="104" dur="500"/>
                                        <p:tgtEl>
                                          <p:spTgt spid="33"/>
                                        </p:tgtEl>
                                      </p:cBhvr>
                                    </p:animEffec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19"/>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9" grpId="0" animBg="1"/>
      <p:bldP spid="30" grpId="0" animBg="1"/>
      <p:bldP spid="31" grpId="0" animBg="1"/>
      <p:bldP spid="32" grpId="0" animBg="1"/>
      <p:bldP spid="3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9EBF344-4A7B-4C4A-AF6D-6441BD040AB3}"/>
              </a:ext>
            </a:extLst>
          </p:cNvPr>
          <p:cNvCxnSpPr>
            <a:cxnSpLocks/>
          </p:cNvCxnSpPr>
          <p:nvPr/>
        </p:nvCxnSpPr>
        <p:spPr>
          <a:xfrm>
            <a:off x="1191446" y="-17287"/>
            <a:ext cx="0" cy="54864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BD1E24D-7739-4C4F-8234-2614FB54ADBC}"/>
              </a:ext>
            </a:extLst>
          </p:cNvPr>
          <p:cNvSpPr/>
          <p:nvPr/>
        </p:nvSpPr>
        <p:spPr>
          <a:xfrm>
            <a:off x="954165" y="534989"/>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id="{F34260FD-CAA3-43A0-977C-7E4B57013872}"/>
              </a:ext>
            </a:extLst>
          </p:cNvPr>
          <p:cNvCxnSpPr>
            <a:cxnSpLocks/>
            <a:stCxn id="6" idx="4"/>
          </p:cNvCxnSpPr>
          <p:nvPr/>
        </p:nvCxnSpPr>
        <p:spPr>
          <a:xfrm>
            <a:off x="1191446" y="1009551"/>
            <a:ext cx="0" cy="50292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A2F9A4-6988-4274-8384-12496EC9D59D}"/>
              </a:ext>
            </a:extLst>
          </p:cNvPr>
          <p:cNvSpPr txBox="1"/>
          <p:nvPr/>
        </p:nvSpPr>
        <p:spPr>
          <a:xfrm>
            <a:off x="1512751" y="530001"/>
            <a:ext cx="6824426" cy="3077766"/>
          </a:xfrm>
          <a:prstGeom prst="rect">
            <a:avLst/>
          </a:prstGeom>
          <a:noFill/>
        </p:spPr>
        <p:txBody>
          <a:bodyPr wrap="square" rtlCol="0">
            <a:spAutoFit/>
          </a:bodyPr>
          <a:lstStyle/>
          <a:p>
            <a:r>
              <a:rPr lang="en-US" sz="2400" b="1" dirty="0">
                <a:solidFill>
                  <a:srgbClr val="AD1457"/>
                </a:solidFill>
              </a:rPr>
              <a:t>Outline</a:t>
            </a:r>
          </a:p>
          <a:p>
            <a:pPr marL="800100" lvl="1" indent="-342900">
              <a:spcBef>
                <a:spcPts val="1200"/>
              </a:spcBef>
              <a:buClr>
                <a:srgbClr val="424242"/>
              </a:buClr>
              <a:buFont typeface="Wingdings" panose="05000000000000000000" pitchFamily="2" charset="2"/>
              <a:buChar char="§"/>
            </a:pPr>
            <a:r>
              <a:rPr lang="en-US" sz="2400" dirty="0">
                <a:solidFill>
                  <a:srgbClr val="424242"/>
                </a:solidFill>
              </a:rPr>
              <a:t>Introduction</a:t>
            </a:r>
          </a:p>
          <a:p>
            <a:pPr marL="800100" lvl="1" indent="-342900">
              <a:spcBef>
                <a:spcPts val="1200"/>
              </a:spcBef>
              <a:buClr>
                <a:srgbClr val="424242"/>
              </a:buClr>
              <a:buFont typeface="Wingdings" panose="05000000000000000000" pitchFamily="2" charset="2"/>
              <a:buChar char="§"/>
            </a:pPr>
            <a:r>
              <a:rPr lang="en-US" sz="2400" dirty="0">
                <a:solidFill>
                  <a:srgbClr val="424242"/>
                </a:solidFill>
              </a:rPr>
              <a:t>The naive string matching algorithm</a:t>
            </a:r>
          </a:p>
          <a:p>
            <a:pPr marL="800100" lvl="1" indent="-342900">
              <a:spcBef>
                <a:spcPts val="1200"/>
              </a:spcBef>
              <a:buClr>
                <a:srgbClr val="424242"/>
              </a:buClr>
              <a:buFont typeface="Wingdings" panose="05000000000000000000" pitchFamily="2" charset="2"/>
              <a:buChar char="§"/>
            </a:pPr>
            <a:r>
              <a:rPr lang="en-US" sz="2400" dirty="0">
                <a:solidFill>
                  <a:srgbClr val="424242"/>
                </a:solidFill>
              </a:rPr>
              <a:t>The Rabin-Karp algorithm</a:t>
            </a:r>
          </a:p>
          <a:p>
            <a:pPr marL="800100" lvl="1" indent="-342900">
              <a:spcBef>
                <a:spcPts val="1200"/>
              </a:spcBef>
              <a:buClr>
                <a:srgbClr val="424242"/>
              </a:buClr>
              <a:buFont typeface="Wingdings" panose="05000000000000000000" pitchFamily="2" charset="2"/>
              <a:buChar char="§"/>
            </a:pPr>
            <a:r>
              <a:rPr lang="en-US" sz="2400" dirty="0">
                <a:solidFill>
                  <a:srgbClr val="424242"/>
                </a:solidFill>
              </a:rPr>
              <a:t>String Matching with finite automata</a:t>
            </a:r>
          </a:p>
          <a:p>
            <a:pPr marL="800100" lvl="1" indent="-342900">
              <a:spcBef>
                <a:spcPts val="1200"/>
              </a:spcBef>
              <a:buClr>
                <a:srgbClr val="424242"/>
              </a:buClr>
              <a:buFont typeface="Wingdings" panose="05000000000000000000" pitchFamily="2" charset="2"/>
              <a:buChar char="§"/>
            </a:pPr>
            <a:r>
              <a:rPr lang="en-US" sz="2400" dirty="0">
                <a:solidFill>
                  <a:srgbClr val="424242"/>
                </a:solidFill>
              </a:rPr>
              <a:t>The Knuth-Morris-Pratt algorithm</a:t>
            </a:r>
          </a:p>
        </p:txBody>
      </p:sp>
    </p:spTree>
    <p:extLst>
      <p:ext uri="{BB962C8B-B14F-4D97-AF65-F5344CB8AC3E}">
        <p14:creationId xmlns:p14="http://schemas.microsoft.com/office/powerpoint/2010/main" val="3470408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a:t>
            </a:r>
            <a:endParaRPr lang="en-US" dirty="0"/>
          </a:p>
        </p:txBody>
      </p:sp>
      <p:sp>
        <p:nvSpPr>
          <p:cNvPr id="3" name="Content Placeholder 2"/>
          <p:cNvSpPr>
            <a:spLocks noGrp="1"/>
          </p:cNvSpPr>
          <p:nvPr>
            <p:ph idx="1"/>
          </p:nvPr>
        </p:nvSpPr>
        <p:spPr/>
        <p:txBody>
          <a:bodyPr/>
          <a:lstStyle/>
          <a:p>
            <a:r>
              <a:rPr lang="en-US" dirty="0"/>
              <a:t>Text-editing programs frequently </a:t>
            </a:r>
            <a:r>
              <a:rPr lang="en-US" dirty="0">
                <a:solidFill>
                  <a:srgbClr val="AD1457"/>
                </a:solidFill>
              </a:rPr>
              <a:t>need to find all occurrences </a:t>
            </a:r>
            <a:r>
              <a:rPr lang="en-US" dirty="0"/>
              <a:t>of a pattern in the text.</a:t>
            </a:r>
          </a:p>
          <a:p>
            <a:r>
              <a:rPr lang="en-US" dirty="0"/>
              <a:t>Efficient algorithms for this problem is called </a:t>
            </a:r>
            <a:r>
              <a:rPr lang="en-US" dirty="0" smtClean="0">
                <a:solidFill>
                  <a:srgbClr val="AD1457"/>
                </a:solidFill>
              </a:rPr>
              <a:t>String-Matching Algorithms</a:t>
            </a:r>
            <a:r>
              <a:rPr lang="en-US" dirty="0" smtClean="0"/>
              <a:t>. </a:t>
            </a:r>
            <a:endParaRPr lang="en-US" dirty="0"/>
          </a:p>
          <a:p>
            <a:r>
              <a:rPr lang="en-US" dirty="0"/>
              <a:t>Among its many applications, “String-Matching”  is highly used in Searching for </a:t>
            </a:r>
            <a:r>
              <a:rPr lang="en-US" dirty="0">
                <a:solidFill>
                  <a:srgbClr val="AD1457"/>
                </a:solidFill>
              </a:rPr>
              <a:t>patterns in DNA </a:t>
            </a:r>
            <a:r>
              <a:rPr lang="en-US" dirty="0"/>
              <a:t>and </a:t>
            </a:r>
            <a:r>
              <a:rPr lang="en-US" dirty="0">
                <a:solidFill>
                  <a:srgbClr val="AD1457"/>
                </a:solidFill>
              </a:rPr>
              <a:t>Internet search engines</a:t>
            </a:r>
            <a:r>
              <a:rPr lang="en-US" dirty="0"/>
              <a:t>.</a:t>
            </a:r>
          </a:p>
          <a:p>
            <a:r>
              <a:rPr lang="en-US" dirty="0"/>
              <a:t>Assume that </a:t>
            </a:r>
            <a:r>
              <a:rPr lang="en-US" dirty="0" smtClean="0"/>
              <a:t>the text </a:t>
            </a:r>
            <a:r>
              <a:rPr lang="en-US" dirty="0"/>
              <a:t>is </a:t>
            </a:r>
            <a:r>
              <a:rPr lang="en-US" dirty="0" smtClean="0"/>
              <a:t>represented in the form of an </a:t>
            </a:r>
            <a:r>
              <a:rPr lang="en-US" dirty="0"/>
              <a:t>array </a:t>
            </a:r>
            <a:r>
              <a:rPr lang="en-US" dirty="0">
                <a:solidFill>
                  <a:srgbClr val="AD1457"/>
                </a:solidFill>
              </a:rPr>
              <a:t>𝑻[𝟏…𝒏</a:t>
            </a:r>
            <a:r>
              <a:rPr lang="en-US" dirty="0" smtClean="0">
                <a:solidFill>
                  <a:srgbClr val="AD1457"/>
                </a:solidFill>
              </a:rPr>
              <a:t>] </a:t>
            </a:r>
            <a:r>
              <a:rPr lang="en-US" dirty="0"/>
              <a:t>and the pattern is an array </a:t>
            </a:r>
            <a:r>
              <a:rPr lang="en-US" dirty="0">
                <a:solidFill>
                  <a:srgbClr val="AD1457"/>
                </a:solidFill>
              </a:rPr>
              <a:t>𝑷[𝟏…𝒎</a:t>
            </a:r>
            <a:r>
              <a:rPr lang="en-US" dirty="0" smtClean="0">
                <a:solidFill>
                  <a:srgbClr val="AD1457"/>
                </a:solidFill>
              </a:rPr>
              <a:t>].</a:t>
            </a:r>
            <a:endParaRPr lang="en-US" dirty="0">
              <a:solidFill>
                <a:srgbClr val="AD1457"/>
              </a:solidFill>
            </a:endParaRPr>
          </a:p>
          <a:p>
            <a:endParaRPr lang="en-US" dirty="0"/>
          </a:p>
          <a:p>
            <a:endParaRPr lang="en-US" dirty="0"/>
          </a:p>
          <a:p>
            <a:endParaRPr lang="en-US" dirty="0"/>
          </a:p>
          <a:p>
            <a:endParaRPr lang="en-US" dirty="0"/>
          </a:p>
          <a:p>
            <a:endParaRPr lang="en-US" dirty="0"/>
          </a:p>
          <a:p>
            <a:pPr marL="0" indent="0">
              <a:buNone/>
            </a:pPr>
            <a:r>
              <a:rPr lang="en-US" dirty="0" smtClean="0"/>
              <a:t>					</a:t>
            </a:r>
            <a:endParaRPr lang="en-US" dirty="0"/>
          </a:p>
        </p:txBody>
      </p:sp>
      <p:sp>
        <p:nvSpPr>
          <p:cNvPr id="4" name="TextBox 3"/>
          <p:cNvSpPr txBox="1"/>
          <p:nvPr/>
        </p:nvSpPr>
        <p:spPr>
          <a:xfrm>
            <a:off x="5760315" y="3665368"/>
            <a:ext cx="360000" cy="461665"/>
          </a:xfrm>
          <a:prstGeom prst="rect">
            <a:avLst/>
          </a:prstGeom>
          <a:noFill/>
          <a:ln>
            <a:solidFill>
              <a:schemeClr val="tx1"/>
            </a:solidFill>
          </a:ln>
        </p:spPr>
        <p:txBody>
          <a:bodyPr wrap="square" rtlCol="0" anchor="ctr">
            <a:spAutoFit/>
          </a:bodyPr>
          <a:lstStyle/>
          <a:p>
            <a:pPr algn="ctr"/>
            <a:r>
              <a:rPr lang="en-IN" sz="2400" dirty="0"/>
              <a:t>a</a:t>
            </a:r>
            <a:endParaRPr lang="en-IN" dirty="0"/>
          </a:p>
        </p:txBody>
      </p:sp>
      <p:sp>
        <p:nvSpPr>
          <p:cNvPr id="5" name="TextBox 4"/>
          <p:cNvSpPr txBox="1"/>
          <p:nvPr/>
        </p:nvSpPr>
        <p:spPr>
          <a:xfrm>
            <a:off x="6120315" y="3665368"/>
            <a:ext cx="360000" cy="461665"/>
          </a:xfrm>
          <a:prstGeom prst="rect">
            <a:avLst/>
          </a:prstGeom>
          <a:noFill/>
          <a:ln>
            <a:solidFill>
              <a:schemeClr val="tx1"/>
            </a:solidFill>
          </a:ln>
        </p:spPr>
        <p:txBody>
          <a:bodyPr wrap="square" rtlCol="0" anchor="ctr">
            <a:spAutoFit/>
          </a:bodyPr>
          <a:lstStyle/>
          <a:p>
            <a:pPr algn="ctr"/>
            <a:r>
              <a:rPr lang="en-IN" sz="2400" dirty="0" smtClean="0"/>
              <a:t>b</a:t>
            </a:r>
            <a:endParaRPr lang="en-IN" dirty="0"/>
          </a:p>
        </p:txBody>
      </p:sp>
      <p:sp>
        <p:nvSpPr>
          <p:cNvPr id="6" name="TextBox 5"/>
          <p:cNvSpPr txBox="1"/>
          <p:nvPr/>
        </p:nvSpPr>
        <p:spPr>
          <a:xfrm>
            <a:off x="6480315" y="3665368"/>
            <a:ext cx="360000" cy="461665"/>
          </a:xfrm>
          <a:prstGeom prst="rect">
            <a:avLst/>
          </a:prstGeom>
          <a:noFill/>
          <a:ln>
            <a:solidFill>
              <a:schemeClr val="tx1"/>
            </a:solidFill>
          </a:ln>
        </p:spPr>
        <p:txBody>
          <a:bodyPr wrap="square" rtlCol="0" anchor="ctr">
            <a:spAutoFit/>
          </a:bodyPr>
          <a:lstStyle/>
          <a:p>
            <a:pPr algn="ctr"/>
            <a:r>
              <a:rPr lang="en-IN" sz="2400" dirty="0" smtClean="0"/>
              <a:t>c</a:t>
            </a:r>
            <a:endParaRPr lang="en-IN" dirty="0"/>
          </a:p>
        </p:txBody>
      </p:sp>
      <p:sp>
        <p:nvSpPr>
          <p:cNvPr id="7" name="TextBox 6"/>
          <p:cNvSpPr txBox="1"/>
          <p:nvPr/>
        </p:nvSpPr>
        <p:spPr>
          <a:xfrm>
            <a:off x="6840315" y="3665368"/>
            <a:ext cx="360000" cy="461665"/>
          </a:xfrm>
          <a:prstGeom prst="rect">
            <a:avLst/>
          </a:prstGeom>
          <a:noFill/>
          <a:ln>
            <a:solidFill>
              <a:schemeClr val="tx1"/>
            </a:solidFill>
          </a:ln>
        </p:spPr>
        <p:txBody>
          <a:bodyPr wrap="square" rtlCol="0" anchor="ctr">
            <a:spAutoFit/>
          </a:bodyPr>
          <a:lstStyle/>
          <a:p>
            <a:pPr algn="ctr"/>
            <a:r>
              <a:rPr lang="en-IN" sz="2400" dirty="0" smtClean="0"/>
              <a:t>a</a:t>
            </a:r>
            <a:endParaRPr lang="en-IN" dirty="0"/>
          </a:p>
        </p:txBody>
      </p:sp>
      <p:sp>
        <p:nvSpPr>
          <p:cNvPr id="8" name="TextBox 7"/>
          <p:cNvSpPr txBox="1"/>
          <p:nvPr/>
        </p:nvSpPr>
        <p:spPr>
          <a:xfrm>
            <a:off x="7200315" y="3665368"/>
            <a:ext cx="360000" cy="461665"/>
          </a:xfrm>
          <a:prstGeom prst="rect">
            <a:avLst/>
          </a:prstGeom>
          <a:noFill/>
          <a:ln>
            <a:solidFill>
              <a:schemeClr val="tx1"/>
            </a:solidFill>
          </a:ln>
        </p:spPr>
        <p:txBody>
          <a:bodyPr wrap="square" rtlCol="0" anchor="ctr">
            <a:spAutoFit/>
          </a:bodyPr>
          <a:lstStyle/>
          <a:p>
            <a:pPr algn="ctr"/>
            <a:r>
              <a:rPr lang="en-IN" sz="2400" dirty="0" smtClean="0"/>
              <a:t>b</a:t>
            </a:r>
            <a:endParaRPr lang="en-IN" dirty="0"/>
          </a:p>
        </p:txBody>
      </p:sp>
      <p:sp>
        <p:nvSpPr>
          <p:cNvPr id="9" name="TextBox 8"/>
          <p:cNvSpPr txBox="1"/>
          <p:nvPr/>
        </p:nvSpPr>
        <p:spPr>
          <a:xfrm>
            <a:off x="7560315" y="3665368"/>
            <a:ext cx="360000" cy="461665"/>
          </a:xfrm>
          <a:prstGeom prst="rect">
            <a:avLst/>
          </a:prstGeom>
          <a:noFill/>
          <a:ln>
            <a:solidFill>
              <a:schemeClr val="tx1"/>
            </a:solidFill>
          </a:ln>
        </p:spPr>
        <p:txBody>
          <a:bodyPr wrap="square" rtlCol="0" anchor="ctr">
            <a:spAutoFit/>
          </a:bodyPr>
          <a:lstStyle/>
          <a:p>
            <a:pPr algn="ctr"/>
            <a:r>
              <a:rPr lang="en-IN" sz="2400" dirty="0" smtClean="0"/>
              <a:t>a</a:t>
            </a:r>
            <a:endParaRPr lang="en-IN" dirty="0"/>
          </a:p>
        </p:txBody>
      </p:sp>
      <p:sp>
        <p:nvSpPr>
          <p:cNvPr id="10" name="TextBox 9"/>
          <p:cNvSpPr txBox="1"/>
          <p:nvPr/>
        </p:nvSpPr>
        <p:spPr>
          <a:xfrm>
            <a:off x="7923639" y="3665368"/>
            <a:ext cx="360000" cy="461665"/>
          </a:xfrm>
          <a:prstGeom prst="rect">
            <a:avLst/>
          </a:prstGeom>
          <a:noFill/>
          <a:ln>
            <a:solidFill>
              <a:schemeClr val="tx1"/>
            </a:solidFill>
          </a:ln>
        </p:spPr>
        <p:txBody>
          <a:bodyPr wrap="square" rtlCol="0" anchor="ctr">
            <a:spAutoFit/>
          </a:bodyPr>
          <a:lstStyle/>
          <a:p>
            <a:pPr algn="ctr"/>
            <a:r>
              <a:rPr lang="en-IN" sz="2400" dirty="0"/>
              <a:t>a</a:t>
            </a:r>
            <a:endParaRPr lang="en-IN" dirty="0"/>
          </a:p>
        </p:txBody>
      </p:sp>
      <p:sp>
        <p:nvSpPr>
          <p:cNvPr id="11" name="TextBox 10"/>
          <p:cNvSpPr txBox="1"/>
          <p:nvPr/>
        </p:nvSpPr>
        <p:spPr>
          <a:xfrm>
            <a:off x="8283639" y="3665368"/>
            <a:ext cx="360000" cy="461665"/>
          </a:xfrm>
          <a:prstGeom prst="rect">
            <a:avLst/>
          </a:prstGeom>
          <a:noFill/>
          <a:ln>
            <a:solidFill>
              <a:schemeClr val="tx1"/>
            </a:solidFill>
          </a:ln>
        </p:spPr>
        <p:txBody>
          <a:bodyPr wrap="square" rtlCol="0" anchor="ctr">
            <a:spAutoFit/>
          </a:bodyPr>
          <a:lstStyle/>
          <a:p>
            <a:pPr algn="ctr"/>
            <a:r>
              <a:rPr lang="en-IN" sz="2400" dirty="0" smtClean="0"/>
              <a:t>b</a:t>
            </a:r>
            <a:endParaRPr lang="en-IN" dirty="0"/>
          </a:p>
        </p:txBody>
      </p:sp>
      <p:sp>
        <p:nvSpPr>
          <p:cNvPr id="12" name="TextBox 11"/>
          <p:cNvSpPr txBox="1"/>
          <p:nvPr/>
        </p:nvSpPr>
        <p:spPr>
          <a:xfrm>
            <a:off x="8643639" y="3665368"/>
            <a:ext cx="360000" cy="461665"/>
          </a:xfrm>
          <a:prstGeom prst="rect">
            <a:avLst/>
          </a:prstGeom>
          <a:noFill/>
          <a:ln>
            <a:solidFill>
              <a:schemeClr val="tx1"/>
            </a:solidFill>
          </a:ln>
        </p:spPr>
        <p:txBody>
          <a:bodyPr wrap="square" rtlCol="0" anchor="ctr">
            <a:spAutoFit/>
          </a:bodyPr>
          <a:lstStyle/>
          <a:p>
            <a:pPr algn="ctr"/>
            <a:r>
              <a:rPr lang="en-IN" sz="2400" dirty="0" smtClean="0"/>
              <a:t>c</a:t>
            </a:r>
            <a:endParaRPr lang="en-IN" dirty="0"/>
          </a:p>
        </p:txBody>
      </p:sp>
      <p:sp>
        <p:nvSpPr>
          <p:cNvPr id="13" name="TextBox 12"/>
          <p:cNvSpPr txBox="1"/>
          <p:nvPr/>
        </p:nvSpPr>
        <p:spPr>
          <a:xfrm>
            <a:off x="9003639" y="3665368"/>
            <a:ext cx="360000" cy="461665"/>
          </a:xfrm>
          <a:prstGeom prst="rect">
            <a:avLst/>
          </a:prstGeom>
          <a:noFill/>
          <a:ln>
            <a:solidFill>
              <a:schemeClr val="tx1"/>
            </a:solidFill>
          </a:ln>
        </p:spPr>
        <p:txBody>
          <a:bodyPr wrap="square" rtlCol="0" anchor="ctr">
            <a:spAutoFit/>
          </a:bodyPr>
          <a:lstStyle/>
          <a:p>
            <a:pPr algn="ctr"/>
            <a:r>
              <a:rPr lang="en-IN" sz="2400" dirty="0" smtClean="0"/>
              <a:t>a</a:t>
            </a:r>
            <a:endParaRPr lang="en-IN" dirty="0"/>
          </a:p>
        </p:txBody>
      </p:sp>
      <p:sp>
        <p:nvSpPr>
          <p:cNvPr id="14" name="TextBox 13"/>
          <p:cNvSpPr txBox="1"/>
          <p:nvPr/>
        </p:nvSpPr>
        <p:spPr>
          <a:xfrm>
            <a:off x="9363639" y="3665368"/>
            <a:ext cx="360000" cy="461665"/>
          </a:xfrm>
          <a:prstGeom prst="rect">
            <a:avLst/>
          </a:prstGeom>
          <a:noFill/>
          <a:ln>
            <a:solidFill>
              <a:schemeClr val="tx1"/>
            </a:solidFill>
          </a:ln>
        </p:spPr>
        <p:txBody>
          <a:bodyPr wrap="square" rtlCol="0" anchor="ctr">
            <a:spAutoFit/>
          </a:bodyPr>
          <a:lstStyle/>
          <a:p>
            <a:pPr algn="ctr"/>
            <a:r>
              <a:rPr lang="en-IN" sz="2400" dirty="0" smtClean="0"/>
              <a:t>b</a:t>
            </a:r>
            <a:endParaRPr lang="en-IN" dirty="0"/>
          </a:p>
        </p:txBody>
      </p:sp>
      <p:sp>
        <p:nvSpPr>
          <p:cNvPr id="15" name="TextBox 14"/>
          <p:cNvSpPr txBox="1"/>
          <p:nvPr/>
        </p:nvSpPr>
        <p:spPr>
          <a:xfrm>
            <a:off x="9723639" y="3665368"/>
            <a:ext cx="360000" cy="461665"/>
          </a:xfrm>
          <a:prstGeom prst="rect">
            <a:avLst/>
          </a:prstGeom>
          <a:noFill/>
          <a:ln>
            <a:solidFill>
              <a:schemeClr val="tx1"/>
            </a:solidFill>
          </a:ln>
        </p:spPr>
        <p:txBody>
          <a:bodyPr wrap="square" rtlCol="0" anchor="ctr">
            <a:spAutoFit/>
          </a:bodyPr>
          <a:lstStyle/>
          <a:p>
            <a:pPr algn="ctr"/>
            <a:r>
              <a:rPr lang="en-IN" sz="2400" dirty="0" smtClean="0"/>
              <a:t>a</a:t>
            </a:r>
            <a:endParaRPr lang="en-IN" dirty="0"/>
          </a:p>
        </p:txBody>
      </p:sp>
      <p:sp>
        <p:nvSpPr>
          <p:cNvPr id="16" name="TextBox 15"/>
          <p:cNvSpPr txBox="1"/>
          <p:nvPr/>
        </p:nvSpPr>
        <p:spPr>
          <a:xfrm>
            <a:off x="10082509" y="3665368"/>
            <a:ext cx="360000" cy="461665"/>
          </a:xfrm>
          <a:prstGeom prst="rect">
            <a:avLst/>
          </a:prstGeom>
          <a:noFill/>
          <a:ln>
            <a:solidFill>
              <a:schemeClr val="tx1"/>
            </a:solidFill>
          </a:ln>
        </p:spPr>
        <p:txBody>
          <a:bodyPr wrap="square" rtlCol="0" anchor="ctr">
            <a:spAutoFit/>
          </a:bodyPr>
          <a:lstStyle/>
          <a:p>
            <a:pPr algn="ctr"/>
            <a:r>
              <a:rPr lang="en-IN" sz="2400" dirty="0" smtClean="0"/>
              <a:t>c</a:t>
            </a:r>
            <a:endParaRPr lang="en-IN" dirty="0"/>
          </a:p>
        </p:txBody>
      </p:sp>
      <p:sp>
        <p:nvSpPr>
          <p:cNvPr id="17" name="TextBox 16"/>
          <p:cNvSpPr txBox="1"/>
          <p:nvPr/>
        </p:nvSpPr>
        <p:spPr>
          <a:xfrm>
            <a:off x="5760315" y="4421452"/>
            <a:ext cx="360000" cy="461665"/>
          </a:xfrm>
          <a:prstGeom prst="rect">
            <a:avLst/>
          </a:prstGeom>
          <a:noFill/>
          <a:ln>
            <a:solidFill>
              <a:schemeClr val="tx1"/>
            </a:solidFill>
          </a:ln>
        </p:spPr>
        <p:txBody>
          <a:bodyPr wrap="square" rtlCol="0" anchor="ctr">
            <a:spAutoFit/>
          </a:bodyPr>
          <a:lstStyle/>
          <a:p>
            <a:pPr algn="ctr"/>
            <a:r>
              <a:rPr lang="en-IN" sz="2400" dirty="0" smtClean="0"/>
              <a:t>a</a:t>
            </a:r>
            <a:endParaRPr lang="en-IN" dirty="0"/>
          </a:p>
        </p:txBody>
      </p:sp>
      <p:sp>
        <p:nvSpPr>
          <p:cNvPr id="18" name="TextBox 17"/>
          <p:cNvSpPr txBox="1"/>
          <p:nvPr/>
        </p:nvSpPr>
        <p:spPr>
          <a:xfrm>
            <a:off x="6120315" y="4421452"/>
            <a:ext cx="360000" cy="461665"/>
          </a:xfrm>
          <a:prstGeom prst="rect">
            <a:avLst/>
          </a:prstGeom>
          <a:noFill/>
          <a:ln>
            <a:solidFill>
              <a:schemeClr val="tx1"/>
            </a:solidFill>
          </a:ln>
        </p:spPr>
        <p:txBody>
          <a:bodyPr wrap="square" rtlCol="0" anchor="ctr">
            <a:spAutoFit/>
          </a:bodyPr>
          <a:lstStyle/>
          <a:p>
            <a:pPr algn="ctr"/>
            <a:r>
              <a:rPr lang="en-IN" sz="2400" dirty="0" smtClean="0"/>
              <a:t>b</a:t>
            </a:r>
            <a:endParaRPr lang="en-IN" dirty="0"/>
          </a:p>
        </p:txBody>
      </p:sp>
      <p:sp>
        <p:nvSpPr>
          <p:cNvPr id="19" name="TextBox 18"/>
          <p:cNvSpPr txBox="1"/>
          <p:nvPr/>
        </p:nvSpPr>
        <p:spPr>
          <a:xfrm>
            <a:off x="6480315" y="4421452"/>
            <a:ext cx="360000" cy="461665"/>
          </a:xfrm>
          <a:prstGeom prst="rect">
            <a:avLst/>
          </a:prstGeom>
          <a:noFill/>
          <a:ln>
            <a:solidFill>
              <a:schemeClr val="tx1"/>
            </a:solidFill>
          </a:ln>
        </p:spPr>
        <p:txBody>
          <a:bodyPr wrap="square" rtlCol="0" anchor="ctr">
            <a:spAutoFit/>
          </a:bodyPr>
          <a:lstStyle/>
          <a:p>
            <a:pPr algn="ctr"/>
            <a:r>
              <a:rPr lang="en-IN" sz="2400" dirty="0" smtClean="0"/>
              <a:t>a</a:t>
            </a:r>
            <a:endParaRPr lang="en-IN" dirty="0"/>
          </a:p>
        </p:txBody>
      </p:sp>
      <p:sp>
        <p:nvSpPr>
          <p:cNvPr id="20" name="TextBox 19"/>
          <p:cNvSpPr txBox="1"/>
          <p:nvPr/>
        </p:nvSpPr>
        <p:spPr>
          <a:xfrm>
            <a:off x="6843639" y="4421452"/>
            <a:ext cx="360000" cy="461665"/>
          </a:xfrm>
          <a:prstGeom prst="rect">
            <a:avLst/>
          </a:prstGeom>
          <a:noFill/>
          <a:ln>
            <a:solidFill>
              <a:schemeClr val="tx1"/>
            </a:solidFill>
          </a:ln>
        </p:spPr>
        <p:txBody>
          <a:bodyPr wrap="square" rtlCol="0" anchor="ctr">
            <a:spAutoFit/>
          </a:bodyPr>
          <a:lstStyle/>
          <a:p>
            <a:pPr algn="ctr"/>
            <a:r>
              <a:rPr lang="en-IN" sz="2400" dirty="0"/>
              <a:t>a</a:t>
            </a:r>
            <a:endParaRPr lang="en-IN" dirty="0"/>
          </a:p>
        </p:txBody>
      </p:sp>
      <p:sp>
        <p:nvSpPr>
          <p:cNvPr id="22" name="Rectangle 21"/>
          <p:cNvSpPr/>
          <p:nvPr/>
        </p:nvSpPr>
        <p:spPr>
          <a:xfrm>
            <a:off x="3279243" y="3658981"/>
            <a:ext cx="2016224" cy="46805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rgbClr val="AD1457"/>
                </a:solidFill>
                <a:latin typeface="+mj-lt"/>
                <a:ea typeface="Cambria Math" panose="02040503050406030204" pitchFamily="18" charset="0"/>
              </a:rPr>
              <a:t>Text T[1..13]</a:t>
            </a:r>
            <a:endParaRPr lang="en-IN" sz="2400" dirty="0">
              <a:solidFill>
                <a:srgbClr val="AD1457"/>
              </a:solidFill>
              <a:latin typeface="+mj-lt"/>
            </a:endParaRPr>
          </a:p>
        </p:txBody>
      </p:sp>
      <p:sp>
        <p:nvSpPr>
          <p:cNvPr id="23" name="Rectangle 22"/>
          <p:cNvSpPr/>
          <p:nvPr/>
        </p:nvSpPr>
        <p:spPr>
          <a:xfrm>
            <a:off x="3279243" y="4439454"/>
            <a:ext cx="2016224" cy="46805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rgbClr val="AD1457"/>
                </a:solidFill>
                <a:latin typeface="+mj-lt"/>
                <a:ea typeface="Cambria Math" panose="02040503050406030204" pitchFamily="18" charset="0"/>
              </a:rPr>
              <a:t>Pattern P[1..4]</a:t>
            </a:r>
            <a:endParaRPr lang="en-IN" sz="2400" dirty="0">
              <a:solidFill>
                <a:srgbClr val="AD1457"/>
              </a:solidFill>
              <a:latin typeface="+mj-lt"/>
            </a:endParaRPr>
          </a:p>
        </p:txBody>
      </p:sp>
    </p:spTree>
    <p:extLst>
      <p:ext uri="{BB962C8B-B14F-4D97-AF65-F5344CB8AC3E}">
        <p14:creationId xmlns:p14="http://schemas.microsoft.com/office/powerpoint/2010/main" val="3653738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500"/>
                                        <p:tgtEl>
                                          <p:spTgt spid="1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500"/>
                                        <p:tgtEl>
                                          <p:spTgt spid="1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500"/>
                                        <p:tgtEl>
                                          <p:spTgt spid="22"/>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500"/>
                                        <p:tgtEl>
                                          <p:spTgt spid="1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fade">
                                      <p:cBhvr>
                                        <p:cTn id="74" dur="500"/>
                                        <p:tgtEl>
                                          <p:spTgt spid="1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0"/>
                                        </p:tgtEl>
                                        <p:attrNameLst>
                                          <p:attrName>style.visibility</p:attrName>
                                        </p:attrNameLst>
                                      </p:cBhvr>
                                      <p:to>
                                        <p:strVal val="visible"/>
                                      </p:to>
                                    </p:set>
                                    <p:animEffect transition="in" filter="fade">
                                      <p:cBhvr>
                                        <p:cTn id="80" dur="500"/>
                                        <p:tgtEl>
                                          <p:spTgt spid="2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500"/>
                                        <p:tgtEl>
                                          <p:spTgt spid="23"/>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mph" presetSubtype="2" fill="hold" nodeType="clickEffect">
                                  <p:stCondLst>
                                    <p:cond delay="0"/>
                                  </p:stCondLst>
                                  <p:childTnLst>
                                    <p:animClr clrSpc="rgb" dir="cw">
                                      <p:cBhvr>
                                        <p:cTn id="87" dur="10" fill="hold"/>
                                        <p:tgtEl>
                                          <p:spTgt spid="7"/>
                                        </p:tgtEl>
                                        <p:attrNameLst>
                                          <p:attrName>fillcolor</p:attrName>
                                        </p:attrNameLst>
                                      </p:cBhvr>
                                      <p:to>
                                        <a:schemeClr val="accent2"/>
                                      </p:to>
                                    </p:animClr>
                                    <p:set>
                                      <p:cBhvr>
                                        <p:cTn id="88" dur="10" fill="hold"/>
                                        <p:tgtEl>
                                          <p:spTgt spid="7"/>
                                        </p:tgtEl>
                                        <p:attrNameLst>
                                          <p:attrName>fill.type</p:attrName>
                                        </p:attrNameLst>
                                      </p:cBhvr>
                                      <p:to>
                                        <p:strVal val="solid"/>
                                      </p:to>
                                    </p:set>
                                    <p:set>
                                      <p:cBhvr>
                                        <p:cTn id="89" dur="10" fill="hold"/>
                                        <p:tgtEl>
                                          <p:spTgt spid="7"/>
                                        </p:tgtEl>
                                        <p:attrNameLst>
                                          <p:attrName>fill.on</p:attrName>
                                        </p:attrNameLst>
                                      </p:cBhvr>
                                      <p:to>
                                        <p:strVal val="true"/>
                                      </p:to>
                                    </p:set>
                                  </p:childTnLst>
                                </p:cTn>
                              </p:par>
                              <p:par>
                                <p:cTn id="90" presetID="1" presetClass="emph" presetSubtype="2" fill="hold" nodeType="withEffect">
                                  <p:stCondLst>
                                    <p:cond delay="0"/>
                                  </p:stCondLst>
                                  <p:childTnLst>
                                    <p:animClr clrSpc="rgb" dir="cw">
                                      <p:cBhvr>
                                        <p:cTn id="91" dur="10" fill="hold"/>
                                        <p:tgtEl>
                                          <p:spTgt spid="8"/>
                                        </p:tgtEl>
                                        <p:attrNameLst>
                                          <p:attrName>fillcolor</p:attrName>
                                        </p:attrNameLst>
                                      </p:cBhvr>
                                      <p:to>
                                        <a:schemeClr val="accent2"/>
                                      </p:to>
                                    </p:animClr>
                                    <p:set>
                                      <p:cBhvr>
                                        <p:cTn id="92" dur="10" fill="hold"/>
                                        <p:tgtEl>
                                          <p:spTgt spid="8"/>
                                        </p:tgtEl>
                                        <p:attrNameLst>
                                          <p:attrName>fill.type</p:attrName>
                                        </p:attrNameLst>
                                      </p:cBhvr>
                                      <p:to>
                                        <p:strVal val="solid"/>
                                      </p:to>
                                    </p:set>
                                    <p:set>
                                      <p:cBhvr>
                                        <p:cTn id="93" dur="10" fill="hold"/>
                                        <p:tgtEl>
                                          <p:spTgt spid="8"/>
                                        </p:tgtEl>
                                        <p:attrNameLst>
                                          <p:attrName>fill.on</p:attrName>
                                        </p:attrNameLst>
                                      </p:cBhvr>
                                      <p:to>
                                        <p:strVal val="true"/>
                                      </p:to>
                                    </p:set>
                                  </p:childTnLst>
                                </p:cTn>
                              </p:par>
                              <p:par>
                                <p:cTn id="94" presetID="1" presetClass="emph" presetSubtype="2" fill="hold" nodeType="withEffect">
                                  <p:stCondLst>
                                    <p:cond delay="0"/>
                                  </p:stCondLst>
                                  <p:childTnLst>
                                    <p:animClr clrSpc="rgb" dir="cw">
                                      <p:cBhvr>
                                        <p:cTn id="95" dur="10" fill="hold"/>
                                        <p:tgtEl>
                                          <p:spTgt spid="9"/>
                                        </p:tgtEl>
                                        <p:attrNameLst>
                                          <p:attrName>fillcolor</p:attrName>
                                        </p:attrNameLst>
                                      </p:cBhvr>
                                      <p:to>
                                        <a:schemeClr val="accent2"/>
                                      </p:to>
                                    </p:animClr>
                                    <p:set>
                                      <p:cBhvr>
                                        <p:cTn id="96" dur="10" fill="hold"/>
                                        <p:tgtEl>
                                          <p:spTgt spid="9"/>
                                        </p:tgtEl>
                                        <p:attrNameLst>
                                          <p:attrName>fill.type</p:attrName>
                                        </p:attrNameLst>
                                      </p:cBhvr>
                                      <p:to>
                                        <p:strVal val="solid"/>
                                      </p:to>
                                    </p:set>
                                    <p:set>
                                      <p:cBhvr>
                                        <p:cTn id="97" dur="10" fill="hold"/>
                                        <p:tgtEl>
                                          <p:spTgt spid="9"/>
                                        </p:tgtEl>
                                        <p:attrNameLst>
                                          <p:attrName>fill.on</p:attrName>
                                        </p:attrNameLst>
                                      </p:cBhvr>
                                      <p:to>
                                        <p:strVal val="true"/>
                                      </p:to>
                                    </p:set>
                                  </p:childTnLst>
                                </p:cTn>
                              </p:par>
                              <p:par>
                                <p:cTn id="98" presetID="1" presetClass="emph" presetSubtype="2" fill="hold" nodeType="withEffect">
                                  <p:stCondLst>
                                    <p:cond delay="0"/>
                                  </p:stCondLst>
                                  <p:childTnLst>
                                    <p:animClr clrSpc="rgb" dir="cw">
                                      <p:cBhvr>
                                        <p:cTn id="99" dur="10" fill="hold"/>
                                        <p:tgtEl>
                                          <p:spTgt spid="10"/>
                                        </p:tgtEl>
                                        <p:attrNameLst>
                                          <p:attrName>fillcolor</p:attrName>
                                        </p:attrNameLst>
                                      </p:cBhvr>
                                      <p:to>
                                        <a:schemeClr val="accent2"/>
                                      </p:to>
                                    </p:animClr>
                                    <p:set>
                                      <p:cBhvr>
                                        <p:cTn id="100" dur="10" fill="hold"/>
                                        <p:tgtEl>
                                          <p:spTgt spid="10"/>
                                        </p:tgtEl>
                                        <p:attrNameLst>
                                          <p:attrName>fill.type</p:attrName>
                                        </p:attrNameLst>
                                      </p:cBhvr>
                                      <p:to>
                                        <p:strVal val="solid"/>
                                      </p:to>
                                    </p:set>
                                    <p:set>
                                      <p:cBhvr>
                                        <p:cTn id="101" dur="10" fill="hold"/>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2" grpId="0" animBg="1"/>
      <p:bldP spid="2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Naive String Matching </a:t>
            </a:r>
            <a:r>
              <a:rPr lang="en-US" dirty="0" smtClean="0"/>
              <a:t>Algorithm </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924012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Naive String Matching - Example</a:t>
            </a:r>
            <a:endParaRPr lang="en-US" dirty="0"/>
          </a:p>
        </p:txBody>
      </p:sp>
      <p:sp>
        <p:nvSpPr>
          <p:cNvPr id="3" name="Content Placeholder 2"/>
          <p:cNvSpPr>
            <a:spLocks noGrp="1"/>
          </p:cNvSpPr>
          <p:nvPr>
            <p:ph idx="1"/>
          </p:nvPr>
        </p:nvSpPr>
        <p:spPr/>
        <p:txBody>
          <a:bodyPr/>
          <a:lstStyle/>
          <a:p>
            <a:r>
              <a:rPr lang="en-US" dirty="0"/>
              <a:t>The naive algorithm finds all valid shifts using a loop that checks the condition </a:t>
            </a:r>
            <a:r>
              <a:rPr lang="en-US" b="1" dirty="0">
                <a:solidFill>
                  <a:srgbClr val="AD1457"/>
                </a:solidFill>
              </a:rPr>
              <a:t>P[1..m] = T[s+1..s+m]</a:t>
            </a:r>
          </a:p>
          <a:p>
            <a:endParaRPr lang="en-US" dirty="0"/>
          </a:p>
          <a:p>
            <a:endParaRPr lang="en-US" dirty="0"/>
          </a:p>
        </p:txBody>
      </p:sp>
      <p:sp>
        <p:nvSpPr>
          <p:cNvPr id="26" name="TextBox 25"/>
          <p:cNvSpPr txBox="1"/>
          <p:nvPr/>
        </p:nvSpPr>
        <p:spPr>
          <a:xfrm>
            <a:off x="1695072" y="1887633"/>
            <a:ext cx="360000" cy="461665"/>
          </a:xfrm>
          <a:prstGeom prst="rect">
            <a:avLst/>
          </a:prstGeom>
          <a:noFill/>
          <a:ln>
            <a:solidFill>
              <a:schemeClr val="tx1"/>
            </a:solidFill>
          </a:ln>
        </p:spPr>
        <p:txBody>
          <a:bodyPr wrap="square" rtlCol="0" anchor="ctr">
            <a:spAutoFit/>
          </a:bodyPr>
          <a:lstStyle/>
          <a:p>
            <a:pPr algn="ctr"/>
            <a:r>
              <a:rPr lang="en-IN" sz="2400" dirty="0" smtClean="0"/>
              <a:t>a</a:t>
            </a:r>
            <a:endParaRPr lang="en-IN" dirty="0"/>
          </a:p>
        </p:txBody>
      </p:sp>
      <p:sp>
        <p:nvSpPr>
          <p:cNvPr id="27" name="TextBox 26"/>
          <p:cNvSpPr txBox="1"/>
          <p:nvPr/>
        </p:nvSpPr>
        <p:spPr>
          <a:xfrm>
            <a:off x="2055072" y="1887633"/>
            <a:ext cx="360000" cy="461665"/>
          </a:xfrm>
          <a:prstGeom prst="rect">
            <a:avLst/>
          </a:prstGeom>
          <a:noFill/>
          <a:ln>
            <a:solidFill>
              <a:schemeClr val="tx1"/>
            </a:solidFill>
          </a:ln>
        </p:spPr>
        <p:txBody>
          <a:bodyPr wrap="square" rtlCol="0" anchor="ctr">
            <a:spAutoFit/>
          </a:bodyPr>
          <a:lstStyle/>
          <a:p>
            <a:pPr algn="ctr"/>
            <a:r>
              <a:rPr lang="en-IN" sz="2400" dirty="0" smtClean="0"/>
              <a:t>c</a:t>
            </a:r>
            <a:endParaRPr lang="en-IN" dirty="0"/>
          </a:p>
        </p:txBody>
      </p:sp>
      <p:sp>
        <p:nvSpPr>
          <p:cNvPr id="28" name="TextBox 27"/>
          <p:cNvSpPr txBox="1"/>
          <p:nvPr/>
        </p:nvSpPr>
        <p:spPr>
          <a:xfrm>
            <a:off x="2415072" y="1887633"/>
            <a:ext cx="360000" cy="461665"/>
          </a:xfrm>
          <a:prstGeom prst="rect">
            <a:avLst/>
          </a:prstGeom>
          <a:noFill/>
          <a:ln>
            <a:solidFill>
              <a:schemeClr val="tx1"/>
            </a:solidFill>
          </a:ln>
        </p:spPr>
        <p:txBody>
          <a:bodyPr wrap="square" rtlCol="0" anchor="ctr">
            <a:spAutoFit/>
          </a:bodyPr>
          <a:lstStyle/>
          <a:p>
            <a:pPr algn="ctr"/>
            <a:r>
              <a:rPr lang="en-IN" sz="2400" dirty="0" smtClean="0"/>
              <a:t>a</a:t>
            </a:r>
            <a:endParaRPr lang="en-IN" dirty="0"/>
          </a:p>
        </p:txBody>
      </p:sp>
      <p:sp>
        <p:nvSpPr>
          <p:cNvPr id="29" name="TextBox 28"/>
          <p:cNvSpPr txBox="1"/>
          <p:nvPr/>
        </p:nvSpPr>
        <p:spPr>
          <a:xfrm>
            <a:off x="2775072" y="1887633"/>
            <a:ext cx="360000" cy="461665"/>
          </a:xfrm>
          <a:prstGeom prst="rect">
            <a:avLst/>
          </a:prstGeom>
          <a:noFill/>
          <a:ln>
            <a:solidFill>
              <a:schemeClr val="tx1"/>
            </a:solidFill>
          </a:ln>
        </p:spPr>
        <p:txBody>
          <a:bodyPr wrap="square" rtlCol="0" anchor="ctr">
            <a:spAutoFit/>
          </a:bodyPr>
          <a:lstStyle/>
          <a:p>
            <a:pPr algn="ctr"/>
            <a:r>
              <a:rPr lang="en-IN" sz="2400" dirty="0" smtClean="0"/>
              <a:t>a</a:t>
            </a:r>
            <a:endParaRPr lang="en-IN" dirty="0"/>
          </a:p>
        </p:txBody>
      </p:sp>
      <p:sp>
        <p:nvSpPr>
          <p:cNvPr id="30" name="TextBox 29"/>
          <p:cNvSpPr txBox="1"/>
          <p:nvPr/>
        </p:nvSpPr>
        <p:spPr>
          <a:xfrm>
            <a:off x="3133942" y="1887633"/>
            <a:ext cx="360000" cy="461665"/>
          </a:xfrm>
          <a:prstGeom prst="rect">
            <a:avLst/>
          </a:prstGeom>
          <a:noFill/>
          <a:ln>
            <a:solidFill>
              <a:schemeClr val="tx1"/>
            </a:solidFill>
          </a:ln>
        </p:spPr>
        <p:txBody>
          <a:bodyPr wrap="square" rtlCol="0" anchor="ctr">
            <a:spAutoFit/>
          </a:bodyPr>
          <a:lstStyle/>
          <a:p>
            <a:pPr algn="ctr"/>
            <a:r>
              <a:rPr lang="en-IN" sz="2400" dirty="0" smtClean="0"/>
              <a:t>b</a:t>
            </a:r>
            <a:endParaRPr lang="en-IN" dirty="0"/>
          </a:p>
        </p:txBody>
      </p:sp>
      <p:sp>
        <p:nvSpPr>
          <p:cNvPr id="31" name="TextBox 30"/>
          <p:cNvSpPr txBox="1"/>
          <p:nvPr/>
        </p:nvSpPr>
        <p:spPr>
          <a:xfrm>
            <a:off x="1695072" y="2751729"/>
            <a:ext cx="360000" cy="461665"/>
          </a:xfrm>
          <a:prstGeom prst="rect">
            <a:avLst/>
          </a:prstGeom>
          <a:noFill/>
          <a:ln>
            <a:solidFill>
              <a:schemeClr val="tx1"/>
            </a:solidFill>
          </a:ln>
        </p:spPr>
        <p:txBody>
          <a:bodyPr wrap="square" rtlCol="0" anchor="ctr">
            <a:spAutoFit/>
          </a:bodyPr>
          <a:lstStyle/>
          <a:p>
            <a:pPr algn="ctr"/>
            <a:r>
              <a:rPr lang="en-IN" sz="2400" dirty="0" smtClean="0"/>
              <a:t>a</a:t>
            </a:r>
            <a:endParaRPr lang="en-IN" dirty="0"/>
          </a:p>
        </p:txBody>
      </p:sp>
      <p:sp>
        <p:nvSpPr>
          <p:cNvPr id="32" name="TextBox 31"/>
          <p:cNvSpPr txBox="1"/>
          <p:nvPr/>
        </p:nvSpPr>
        <p:spPr>
          <a:xfrm>
            <a:off x="2055072" y="2751729"/>
            <a:ext cx="360000" cy="461665"/>
          </a:xfrm>
          <a:prstGeom prst="rect">
            <a:avLst/>
          </a:prstGeom>
          <a:noFill/>
          <a:ln>
            <a:solidFill>
              <a:schemeClr val="tx1"/>
            </a:solidFill>
          </a:ln>
        </p:spPr>
        <p:txBody>
          <a:bodyPr wrap="square" rtlCol="0" anchor="ctr">
            <a:spAutoFit/>
          </a:bodyPr>
          <a:lstStyle/>
          <a:p>
            <a:pPr algn="ctr"/>
            <a:r>
              <a:rPr lang="en-IN" sz="2400" dirty="0" smtClean="0"/>
              <a:t>a</a:t>
            </a:r>
            <a:endParaRPr lang="en-IN" dirty="0"/>
          </a:p>
        </p:txBody>
      </p:sp>
      <p:sp>
        <p:nvSpPr>
          <p:cNvPr id="33" name="TextBox 32"/>
          <p:cNvSpPr txBox="1"/>
          <p:nvPr/>
        </p:nvSpPr>
        <p:spPr>
          <a:xfrm>
            <a:off x="2415072" y="2751729"/>
            <a:ext cx="360000" cy="461665"/>
          </a:xfrm>
          <a:prstGeom prst="rect">
            <a:avLst/>
          </a:prstGeom>
          <a:noFill/>
          <a:ln>
            <a:solidFill>
              <a:schemeClr val="tx1"/>
            </a:solidFill>
          </a:ln>
        </p:spPr>
        <p:txBody>
          <a:bodyPr wrap="square" rtlCol="0" anchor="ctr">
            <a:spAutoFit/>
          </a:bodyPr>
          <a:lstStyle/>
          <a:p>
            <a:pPr algn="ctr"/>
            <a:r>
              <a:rPr lang="en-IN" sz="2400" dirty="0" smtClean="0"/>
              <a:t>b</a:t>
            </a:r>
            <a:endParaRPr lang="en-IN" dirty="0"/>
          </a:p>
        </p:txBody>
      </p:sp>
      <p:cxnSp>
        <p:nvCxnSpPr>
          <p:cNvPr id="34" name="Straight Connector 33"/>
          <p:cNvCxnSpPr>
            <a:stCxn id="26" idx="2"/>
            <a:endCxn id="31" idx="0"/>
          </p:cNvCxnSpPr>
          <p:nvPr/>
        </p:nvCxnSpPr>
        <p:spPr>
          <a:xfrm>
            <a:off x="1875072" y="2349298"/>
            <a:ext cx="0" cy="402431"/>
          </a:xfrm>
          <a:prstGeom prst="line">
            <a:avLst/>
          </a:prstGeom>
        </p:spPr>
        <p:style>
          <a:lnRef idx="1">
            <a:schemeClr val="dk1"/>
          </a:lnRef>
          <a:fillRef idx="0">
            <a:schemeClr val="dk1"/>
          </a:fillRef>
          <a:effectRef idx="0">
            <a:schemeClr val="dk1"/>
          </a:effectRef>
          <a:fontRef idx="minor">
            <a:schemeClr val="tx1"/>
          </a:fontRef>
        </p:style>
      </p:cxnSp>
      <p:sp>
        <p:nvSpPr>
          <p:cNvPr id="35" name="Freeform 34"/>
          <p:cNvSpPr/>
          <p:nvPr/>
        </p:nvSpPr>
        <p:spPr>
          <a:xfrm>
            <a:off x="2127686" y="2347293"/>
            <a:ext cx="173736" cy="399288"/>
          </a:xfrm>
          <a:custGeom>
            <a:avLst/>
            <a:gdLst>
              <a:gd name="connsiteX0" fmla="*/ 109728 w 173736"/>
              <a:gd name="connsiteY0" fmla="*/ 0 h 399288"/>
              <a:gd name="connsiteX1" fmla="*/ 0 w 173736"/>
              <a:gd name="connsiteY1" fmla="*/ 198120 h 399288"/>
              <a:gd name="connsiteX2" fmla="*/ 173736 w 173736"/>
              <a:gd name="connsiteY2" fmla="*/ 198120 h 399288"/>
              <a:gd name="connsiteX3" fmla="*/ 109728 w 173736"/>
              <a:gd name="connsiteY3" fmla="*/ 399288 h 399288"/>
            </a:gdLst>
            <a:ahLst/>
            <a:cxnLst>
              <a:cxn ang="0">
                <a:pos x="connsiteX0" y="connsiteY0"/>
              </a:cxn>
              <a:cxn ang="0">
                <a:pos x="connsiteX1" y="connsiteY1"/>
              </a:cxn>
              <a:cxn ang="0">
                <a:pos x="connsiteX2" y="connsiteY2"/>
              </a:cxn>
              <a:cxn ang="0">
                <a:pos x="connsiteX3" y="connsiteY3"/>
              </a:cxn>
            </a:cxnLst>
            <a:rect l="l" t="t" r="r" b="b"/>
            <a:pathLst>
              <a:path w="173736" h="399288">
                <a:moveTo>
                  <a:pt x="109728" y="0"/>
                </a:moveTo>
                <a:lnTo>
                  <a:pt x="0" y="198120"/>
                </a:lnTo>
                <a:lnTo>
                  <a:pt x="173736" y="198120"/>
                </a:lnTo>
                <a:lnTo>
                  <a:pt x="109728" y="399288"/>
                </a:lnTo>
              </a:path>
            </a:pathLst>
          </a:custGeom>
          <a:noFill/>
          <a:ln>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36" name="Rectangle 35"/>
          <p:cNvSpPr/>
          <p:nvPr/>
        </p:nvSpPr>
        <p:spPr>
          <a:xfrm>
            <a:off x="2459602" y="3376674"/>
            <a:ext cx="832238" cy="3657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ea typeface="Cambria Math" panose="02040503050406030204" pitchFamily="18" charset="0"/>
              </a:rPr>
              <a:t>s = 0</a:t>
            </a:r>
            <a:endParaRPr lang="en-IN" sz="2400" dirty="0">
              <a:solidFill>
                <a:schemeClr val="tx1"/>
              </a:solidFill>
              <a:latin typeface="+mj-lt"/>
            </a:endParaRPr>
          </a:p>
        </p:txBody>
      </p:sp>
      <p:sp>
        <p:nvSpPr>
          <p:cNvPr id="37" name="TextBox 36"/>
          <p:cNvSpPr txBox="1"/>
          <p:nvPr/>
        </p:nvSpPr>
        <p:spPr>
          <a:xfrm>
            <a:off x="3492812" y="1887632"/>
            <a:ext cx="360000" cy="461665"/>
          </a:xfrm>
          <a:prstGeom prst="rect">
            <a:avLst/>
          </a:prstGeom>
          <a:noFill/>
          <a:ln>
            <a:solidFill>
              <a:schemeClr val="tx1"/>
            </a:solidFill>
          </a:ln>
        </p:spPr>
        <p:txBody>
          <a:bodyPr wrap="square" rtlCol="0" anchor="ctr">
            <a:spAutoFit/>
          </a:bodyPr>
          <a:lstStyle/>
          <a:p>
            <a:pPr algn="ctr"/>
            <a:r>
              <a:rPr lang="en-IN" sz="2400" dirty="0" smtClean="0"/>
              <a:t>c</a:t>
            </a:r>
            <a:endParaRPr lang="en-IN" dirty="0"/>
          </a:p>
        </p:txBody>
      </p:sp>
      <p:sp>
        <p:nvSpPr>
          <p:cNvPr id="38" name="TextBox 37"/>
          <p:cNvSpPr txBox="1"/>
          <p:nvPr/>
        </p:nvSpPr>
        <p:spPr>
          <a:xfrm>
            <a:off x="4418759" y="1882462"/>
            <a:ext cx="360000" cy="461665"/>
          </a:xfrm>
          <a:prstGeom prst="rect">
            <a:avLst/>
          </a:prstGeom>
          <a:noFill/>
          <a:ln>
            <a:solidFill>
              <a:schemeClr val="tx1"/>
            </a:solidFill>
          </a:ln>
        </p:spPr>
        <p:txBody>
          <a:bodyPr wrap="square" rtlCol="0" anchor="ctr">
            <a:spAutoFit/>
          </a:bodyPr>
          <a:lstStyle/>
          <a:p>
            <a:pPr algn="ctr"/>
            <a:r>
              <a:rPr lang="en-IN" sz="2400" dirty="0" smtClean="0"/>
              <a:t>a</a:t>
            </a:r>
            <a:endParaRPr lang="en-IN" dirty="0"/>
          </a:p>
        </p:txBody>
      </p:sp>
      <p:sp>
        <p:nvSpPr>
          <p:cNvPr id="39" name="TextBox 38"/>
          <p:cNvSpPr txBox="1"/>
          <p:nvPr/>
        </p:nvSpPr>
        <p:spPr>
          <a:xfrm>
            <a:off x="4778759" y="1882462"/>
            <a:ext cx="360000" cy="461665"/>
          </a:xfrm>
          <a:prstGeom prst="rect">
            <a:avLst/>
          </a:prstGeom>
          <a:noFill/>
          <a:ln>
            <a:solidFill>
              <a:schemeClr val="tx1"/>
            </a:solidFill>
          </a:ln>
        </p:spPr>
        <p:txBody>
          <a:bodyPr wrap="square" rtlCol="0" anchor="ctr">
            <a:spAutoFit/>
          </a:bodyPr>
          <a:lstStyle/>
          <a:p>
            <a:pPr algn="ctr"/>
            <a:r>
              <a:rPr lang="en-IN" sz="2400" dirty="0" smtClean="0"/>
              <a:t>c</a:t>
            </a:r>
            <a:endParaRPr lang="en-IN" dirty="0"/>
          </a:p>
        </p:txBody>
      </p:sp>
      <p:sp>
        <p:nvSpPr>
          <p:cNvPr id="40" name="TextBox 39"/>
          <p:cNvSpPr txBox="1"/>
          <p:nvPr/>
        </p:nvSpPr>
        <p:spPr>
          <a:xfrm>
            <a:off x="5138759" y="1882462"/>
            <a:ext cx="360000" cy="461665"/>
          </a:xfrm>
          <a:prstGeom prst="rect">
            <a:avLst/>
          </a:prstGeom>
          <a:noFill/>
          <a:ln>
            <a:solidFill>
              <a:schemeClr val="tx1"/>
            </a:solidFill>
          </a:ln>
        </p:spPr>
        <p:txBody>
          <a:bodyPr wrap="square" rtlCol="0" anchor="ctr">
            <a:spAutoFit/>
          </a:bodyPr>
          <a:lstStyle/>
          <a:p>
            <a:pPr algn="ctr"/>
            <a:r>
              <a:rPr lang="en-IN" sz="2400" dirty="0" smtClean="0"/>
              <a:t>a</a:t>
            </a:r>
            <a:endParaRPr lang="en-IN" dirty="0"/>
          </a:p>
        </p:txBody>
      </p:sp>
      <p:sp>
        <p:nvSpPr>
          <p:cNvPr id="41" name="TextBox 40"/>
          <p:cNvSpPr txBox="1"/>
          <p:nvPr/>
        </p:nvSpPr>
        <p:spPr>
          <a:xfrm>
            <a:off x="5498759" y="1882462"/>
            <a:ext cx="360000" cy="461665"/>
          </a:xfrm>
          <a:prstGeom prst="rect">
            <a:avLst/>
          </a:prstGeom>
          <a:noFill/>
          <a:ln>
            <a:solidFill>
              <a:schemeClr val="tx1"/>
            </a:solidFill>
          </a:ln>
        </p:spPr>
        <p:txBody>
          <a:bodyPr wrap="square" rtlCol="0" anchor="ctr">
            <a:spAutoFit/>
          </a:bodyPr>
          <a:lstStyle/>
          <a:p>
            <a:pPr algn="ctr"/>
            <a:r>
              <a:rPr lang="en-IN" sz="2400" dirty="0" smtClean="0"/>
              <a:t>a</a:t>
            </a:r>
            <a:endParaRPr lang="en-IN" dirty="0"/>
          </a:p>
        </p:txBody>
      </p:sp>
      <p:sp>
        <p:nvSpPr>
          <p:cNvPr id="42" name="TextBox 41"/>
          <p:cNvSpPr txBox="1"/>
          <p:nvPr/>
        </p:nvSpPr>
        <p:spPr>
          <a:xfrm>
            <a:off x="5857629" y="1882462"/>
            <a:ext cx="360000" cy="461665"/>
          </a:xfrm>
          <a:prstGeom prst="rect">
            <a:avLst/>
          </a:prstGeom>
          <a:noFill/>
          <a:ln>
            <a:solidFill>
              <a:schemeClr val="tx1"/>
            </a:solidFill>
          </a:ln>
        </p:spPr>
        <p:txBody>
          <a:bodyPr wrap="square" rtlCol="0" anchor="ctr">
            <a:spAutoFit/>
          </a:bodyPr>
          <a:lstStyle/>
          <a:p>
            <a:pPr algn="ctr"/>
            <a:r>
              <a:rPr lang="en-IN" sz="2400" dirty="0" smtClean="0"/>
              <a:t>b</a:t>
            </a:r>
            <a:endParaRPr lang="en-IN" dirty="0"/>
          </a:p>
        </p:txBody>
      </p:sp>
      <p:sp>
        <p:nvSpPr>
          <p:cNvPr id="43" name="TextBox 42"/>
          <p:cNvSpPr txBox="1"/>
          <p:nvPr/>
        </p:nvSpPr>
        <p:spPr>
          <a:xfrm>
            <a:off x="4778759" y="2746581"/>
            <a:ext cx="360000" cy="461665"/>
          </a:xfrm>
          <a:prstGeom prst="rect">
            <a:avLst/>
          </a:prstGeom>
          <a:noFill/>
          <a:ln>
            <a:solidFill>
              <a:schemeClr val="tx1"/>
            </a:solidFill>
          </a:ln>
        </p:spPr>
        <p:txBody>
          <a:bodyPr wrap="square" rtlCol="0" anchor="ctr">
            <a:spAutoFit/>
          </a:bodyPr>
          <a:lstStyle/>
          <a:p>
            <a:pPr algn="ctr"/>
            <a:r>
              <a:rPr lang="en-IN" sz="2400" dirty="0" smtClean="0"/>
              <a:t>a</a:t>
            </a:r>
            <a:endParaRPr lang="en-IN" dirty="0"/>
          </a:p>
        </p:txBody>
      </p:sp>
      <p:sp>
        <p:nvSpPr>
          <p:cNvPr id="44" name="TextBox 43"/>
          <p:cNvSpPr txBox="1"/>
          <p:nvPr/>
        </p:nvSpPr>
        <p:spPr>
          <a:xfrm>
            <a:off x="5138759" y="2746581"/>
            <a:ext cx="360000" cy="461665"/>
          </a:xfrm>
          <a:prstGeom prst="rect">
            <a:avLst/>
          </a:prstGeom>
          <a:noFill/>
          <a:ln>
            <a:solidFill>
              <a:schemeClr val="tx1"/>
            </a:solidFill>
          </a:ln>
        </p:spPr>
        <p:txBody>
          <a:bodyPr wrap="square" rtlCol="0" anchor="ctr">
            <a:spAutoFit/>
          </a:bodyPr>
          <a:lstStyle/>
          <a:p>
            <a:pPr algn="ctr"/>
            <a:r>
              <a:rPr lang="en-IN" sz="2400" dirty="0" smtClean="0"/>
              <a:t>a</a:t>
            </a:r>
            <a:endParaRPr lang="en-IN" dirty="0"/>
          </a:p>
        </p:txBody>
      </p:sp>
      <p:sp>
        <p:nvSpPr>
          <p:cNvPr id="45" name="TextBox 44"/>
          <p:cNvSpPr txBox="1"/>
          <p:nvPr/>
        </p:nvSpPr>
        <p:spPr>
          <a:xfrm>
            <a:off x="5498759" y="2746581"/>
            <a:ext cx="360000" cy="461665"/>
          </a:xfrm>
          <a:prstGeom prst="rect">
            <a:avLst/>
          </a:prstGeom>
          <a:noFill/>
          <a:ln>
            <a:solidFill>
              <a:schemeClr val="tx1"/>
            </a:solidFill>
          </a:ln>
        </p:spPr>
        <p:txBody>
          <a:bodyPr wrap="square" rtlCol="0" anchor="ctr">
            <a:spAutoFit/>
          </a:bodyPr>
          <a:lstStyle/>
          <a:p>
            <a:pPr algn="ctr"/>
            <a:r>
              <a:rPr lang="en-IN" sz="2400" dirty="0" smtClean="0"/>
              <a:t>b</a:t>
            </a:r>
            <a:endParaRPr lang="en-IN" dirty="0"/>
          </a:p>
        </p:txBody>
      </p:sp>
      <p:sp>
        <p:nvSpPr>
          <p:cNvPr id="46" name="Freeform 45"/>
          <p:cNvSpPr/>
          <p:nvPr/>
        </p:nvSpPr>
        <p:spPr>
          <a:xfrm>
            <a:off x="4851373" y="2342122"/>
            <a:ext cx="173736" cy="399288"/>
          </a:xfrm>
          <a:custGeom>
            <a:avLst/>
            <a:gdLst>
              <a:gd name="connsiteX0" fmla="*/ 109728 w 173736"/>
              <a:gd name="connsiteY0" fmla="*/ 0 h 399288"/>
              <a:gd name="connsiteX1" fmla="*/ 0 w 173736"/>
              <a:gd name="connsiteY1" fmla="*/ 198120 h 399288"/>
              <a:gd name="connsiteX2" fmla="*/ 173736 w 173736"/>
              <a:gd name="connsiteY2" fmla="*/ 198120 h 399288"/>
              <a:gd name="connsiteX3" fmla="*/ 109728 w 173736"/>
              <a:gd name="connsiteY3" fmla="*/ 399288 h 399288"/>
            </a:gdLst>
            <a:ahLst/>
            <a:cxnLst>
              <a:cxn ang="0">
                <a:pos x="connsiteX0" y="connsiteY0"/>
              </a:cxn>
              <a:cxn ang="0">
                <a:pos x="connsiteX1" y="connsiteY1"/>
              </a:cxn>
              <a:cxn ang="0">
                <a:pos x="connsiteX2" y="connsiteY2"/>
              </a:cxn>
              <a:cxn ang="0">
                <a:pos x="connsiteX3" y="connsiteY3"/>
              </a:cxn>
            </a:cxnLst>
            <a:rect l="l" t="t" r="r" b="b"/>
            <a:pathLst>
              <a:path w="173736" h="399288">
                <a:moveTo>
                  <a:pt x="109728" y="0"/>
                </a:moveTo>
                <a:lnTo>
                  <a:pt x="0" y="198120"/>
                </a:lnTo>
                <a:lnTo>
                  <a:pt x="173736" y="198120"/>
                </a:lnTo>
                <a:lnTo>
                  <a:pt x="109728" y="399288"/>
                </a:lnTo>
              </a:path>
            </a:pathLst>
          </a:custGeom>
          <a:noFill/>
          <a:ln>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47" name="Rectangle 46"/>
          <p:cNvSpPr/>
          <p:nvPr/>
        </p:nvSpPr>
        <p:spPr>
          <a:xfrm>
            <a:off x="5298065" y="3376674"/>
            <a:ext cx="758584" cy="3657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ea typeface="Cambria Math" panose="02040503050406030204" pitchFamily="18" charset="0"/>
              </a:rPr>
              <a:t>s = 1</a:t>
            </a:r>
            <a:endParaRPr lang="en-IN" sz="2400" dirty="0">
              <a:solidFill>
                <a:schemeClr val="tx1"/>
              </a:solidFill>
              <a:latin typeface="+mj-lt"/>
            </a:endParaRPr>
          </a:p>
        </p:txBody>
      </p:sp>
      <p:sp>
        <p:nvSpPr>
          <p:cNvPr id="48" name="TextBox 47"/>
          <p:cNvSpPr txBox="1"/>
          <p:nvPr/>
        </p:nvSpPr>
        <p:spPr>
          <a:xfrm>
            <a:off x="6216499" y="1882461"/>
            <a:ext cx="360000" cy="461665"/>
          </a:xfrm>
          <a:prstGeom prst="rect">
            <a:avLst/>
          </a:prstGeom>
          <a:noFill/>
          <a:ln>
            <a:solidFill>
              <a:schemeClr val="tx1"/>
            </a:solidFill>
          </a:ln>
        </p:spPr>
        <p:txBody>
          <a:bodyPr wrap="square" rtlCol="0" anchor="ctr">
            <a:spAutoFit/>
          </a:bodyPr>
          <a:lstStyle/>
          <a:p>
            <a:pPr algn="ctr"/>
            <a:r>
              <a:rPr lang="en-IN" sz="2400" dirty="0" smtClean="0"/>
              <a:t>c</a:t>
            </a:r>
            <a:endParaRPr lang="en-IN" dirty="0"/>
          </a:p>
        </p:txBody>
      </p:sp>
      <p:sp>
        <p:nvSpPr>
          <p:cNvPr id="49" name="TextBox 48"/>
          <p:cNvSpPr txBox="1"/>
          <p:nvPr/>
        </p:nvSpPr>
        <p:spPr>
          <a:xfrm>
            <a:off x="7259942" y="1867687"/>
            <a:ext cx="360000" cy="461665"/>
          </a:xfrm>
          <a:prstGeom prst="rect">
            <a:avLst/>
          </a:prstGeom>
          <a:noFill/>
          <a:ln>
            <a:solidFill>
              <a:schemeClr val="tx1"/>
            </a:solidFill>
          </a:ln>
        </p:spPr>
        <p:txBody>
          <a:bodyPr wrap="square" rtlCol="0" anchor="ctr">
            <a:spAutoFit/>
          </a:bodyPr>
          <a:lstStyle/>
          <a:p>
            <a:pPr algn="ctr"/>
            <a:r>
              <a:rPr lang="en-IN" sz="2400" dirty="0" smtClean="0"/>
              <a:t>a</a:t>
            </a:r>
            <a:endParaRPr lang="en-IN" dirty="0"/>
          </a:p>
        </p:txBody>
      </p:sp>
      <p:sp>
        <p:nvSpPr>
          <p:cNvPr id="50" name="TextBox 49"/>
          <p:cNvSpPr txBox="1"/>
          <p:nvPr/>
        </p:nvSpPr>
        <p:spPr>
          <a:xfrm>
            <a:off x="7619942" y="1867687"/>
            <a:ext cx="360000" cy="461665"/>
          </a:xfrm>
          <a:prstGeom prst="rect">
            <a:avLst/>
          </a:prstGeom>
          <a:noFill/>
          <a:ln>
            <a:solidFill>
              <a:schemeClr val="tx1"/>
            </a:solidFill>
          </a:ln>
        </p:spPr>
        <p:txBody>
          <a:bodyPr wrap="square" rtlCol="0" anchor="ctr">
            <a:spAutoFit/>
          </a:bodyPr>
          <a:lstStyle/>
          <a:p>
            <a:pPr algn="ctr"/>
            <a:r>
              <a:rPr lang="en-IN" sz="2400" dirty="0" smtClean="0"/>
              <a:t>c</a:t>
            </a:r>
            <a:endParaRPr lang="en-IN" dirty="0"/>
          </a:p>
        </p:txBody>
      </p:sp>
      <p:sp>
        <p:nvSpPr>
          <p:cNvPr id="51" name="TextBox 50"/>
          <p:cNvSpPr txBox="1"/>
          <p:nvPr/>
        </p:nvSpPr>
        <p:spPr>
          <a:xfrm>
            <a:off x="7979942" y="1867687"/>
            <a:ext cx="360000" cy="461665"/>
          </a:xfrm>
          <a:prstGeom prst="rect">
            <a:avLst/>
          </a:prstGeom>
          <a:noFill/>
          <a:ln>
            <a:solidFill>
              <a:schemeClr val="tx1"/>
            </a:solidFill>
          </a:ln>
        </p:spPr>
        <p:txBody>
          <a:bodyPr wrap="square" rtlCol="0" anchor="ctr">
            <a:spAutoFit/>
          </a:bodyPr>
          <a:lstStyle/>
          <a:p>
            <a:pPr algn="ctr"/>
            <a:r>
              <a:rPr lang="en-IN" sz="2400" dirty="0" smtClean="0"/>
              <a:t>a</a:t>
            </a:r>
            <a:endParaRPr lang="en-IN" dirty="0"/>
          </a:p>
        </p:txBody>
      </p:sp>
      <p:sp>
        <p:nvSpPr>
          <p:cNvPr id="52" name="TextBox 51"/>
          <p:cNvSpPr txBox="1"/>
          <p:nvPr/>
        </p:nvSpPr>
        <p:spPr>
          <a:xfrm>
            <a:off x="8339942" y="1867687"/>
            <a:ext cx="360000" cy="461665"/>
          </a:xfrm>
          <a:prstGeom prst="rect">
            <a:avLst/>
          </a:prstGeom>
          <a:noFill/>
          <a:ln>
            <a:solidFill>
              <a:schemeClr val="tx1"/>
            </a:solidFill>
          </a:ln>
        </p:spPr>
        <p:txBody>
          <a:bodyPr wrap="square" rtlCol="0" anchor="ctr">
            <a:spAutoFit/>
          </a:bodyPr>
          <a:lstStyle/>
          <a:p>
            <a:pPr algn="ctr"/>
            <a:r>
              <a:rPr lang="en-IN" sz="2400" dirty="0" smtClean="0"/>
              <a:t>a</a:t>
            </a:r>
            <a:endParaRPr lang="en-IN" dirty="0"/>
          </a:p>
        </p:txBody>
      </p:sp>
      <p:sp>
        <p:nvSpPr>
          <p:cNvPr id="53" name="TextBox 52"/>
          <p:cNvSpPr txBox="1"/>
          <p:nvPr/>
        </p:nvSpPr>
        <p:spPr>
          <a:xfrm>
            <a:off x="8698812" y="1867687"/>
            <a:ext cx="360000" cy="461665"/>
          </a:xfrm>
          <a:prstGeom prst="rect">
            <a:avLst/>
          </a:prstGeom>
          <a:noFill/>
          <a:ln>
            <a:solidFill>
              <a:schemeClr val="tx1"/>
            </a:solidFill>
          </a:ln>
        </p:spPr>
        <p:txBody>
          <a:bodyPr wrap="square" rtlCol="0" anchor="ctr">
            <a:spAutoFit/>
          </a:bodyPr>
          <a:lstStyle/>
          <a:p>
            <a:pPr algn="ctr"/>
            <a:r>
              <a:rPr lang="en-IN" sz="2400" dirty="0" smtClean="0"/>
              <a:t>b</a:t>
            </a:r>
            <a:endParaRPr lang="en-IN" dirty="0"/>
          </a:p>
        </p:txBody>
      </p:sp>
      <p:sp>
        <p:nvSpPr>
          <p:cNvPr id="54" name="TextBox 53"/>
          <p:cNvSpPr txBox="1"/>
          <p:nvPr/>
        </p:nvSpPr>
        <p:spPr>
          <a:xfrm>
            <a:off x="7979942" y="2709724"/>
            <a:ext cx="360000" cy="461665"/>
          </a:xfrm>
          <a:prstGeom prst="rect">
            <a:avLst/>
          </a:prstGeom>
          <a:noFill/>
          <a:ln>
            <a:solidFill>
              <a:schemeClr val="tx1"/>
            </a:solidFill>
          </a:ln>
        </p:spPr>
        <p:txBody>
          <a:bodyPr wrap="square" rtlCol="0" anchor="ctr">
            <a:spAutoFit/>
          </a:bodyPr>
          <a:lstStyle/>
          <a:p>
            <a:pPr algn="ctr"/>
            <a:r>
              <a:rPr lang="en-IN" sz="2400" dirty="0" smtClean="0"/>
              <a:t>a</a:t>
            </a:r>
            <a:endParaRPr lang="en-IN" dirty="0"/>
          </a:p>
        </p:txBody>
      </p:sp>
      <p:sp>
        <p:nvSpPr>
          <p:cNvPr id="55" name="TextBox 54"/>
          <p:cNvSpPr txBox="1"/>
          <p:nvPr/>
        </p:nvSpPr>
        <p:spPr>
          <a:xfrm>
            <a:off x="8339942" y="2709724"/>
            <a:ext cx="360000" cy="461665"/>
          </a:xfrm>
          <a:prstGeom prst="rect">
            <a:avLst/>
          </a:prstGeom>
          <a:noFill/>
          <a:ln>
            <a:solidFill>
              <a:schemeClr val="tx1"/>
            </a:solidFill>
          </a:ln>
        </p:spPr>
        <p:txBody>
          <a:bodyPr wrap="square" rtlCol="0" anchor="ctr">
            <a:spAutoFit/>
          </a:bodyPr>
          <a:lstStyle/>
          <a:p>
            <a:pPr algn="ctr"/>
            <a:r>
              <a:rPr lang="en-IN" sz="2400" dirty="0" smtClean="0"/>
              <a:t>a</a:t>
            </a:r>
            <a:endParaRPr lang="en-IN" dirty="0"/>
          </a:p>
        </p:txBody>
      </p:sp>
      <p:sp>
        <p:nvSpPr>
          <p:cNvPr id="56" name="TextBox 55"/>
          <p:cNvSpPr txBox="1"/>
          <p:nvPr/>
        </p:nvSpPr>
        <p:spPr>
          <a:xfrm>
            <a:off x="8699942" y="2709724"/>
            <a:ext cx="360000" cy="461665"/>
          </a:xfrm>
          <a:prstGeom prst="rect">
            <a:avLst/>
          </a:prstGeom>
          <a:noFill/>
          <a:ln>
            <a:solidFill>
              <a:schemeClr val="tx1"/>
            </a:solidFill>
          </a:ln>
        </p:spPr>
        <p:txBody>
          <a:bodyPr wrap="square" rtlCol="0" anchor="ctr">
            <a:spAutoFit/>
          </a:bodyPr>
          <a:lstStyle/>
          <a:p>
            <a:pPr algn="ctr"/>
            <a:r>
              <a:rPr lang="en-IN" sz="2400" dirty="0" smtClean="0"/>
              <a:t>b</a:t>
            </a:r>
            <a:endParaRPr lang="en-IN" dirty="0"/>
          </a:p>
        </p:txBody>
      </p:sp>
      <p:sp>
        <p:nvSpPr>
          <p:cNvPr id="57" name="Rectangle 56"/>
          <p:cNvSpPr/>
          <p:nvPr/>
        </p:nvSpPr>
        <p:spPr>
          <a:xfrm>
            <a:off x="8062874" y="3376674"/>
            <a:ext cx="758584" cy="3657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ea typeface="Cambria Math" panose="02040503050406030204" pitchFamily="18" charset="0"/>
              </a:rPr>
              <a:t>s = 2</a:t>
            </a:r>
            <a:endParaRPr lang="en-IN" sz="2400" dirty="0">
              <a:solidFill>
                <a:schemeClr val="tx1"/>
              </a:solidFill>
              <a:latin typeface="+mj-lt"/>
            </a:endParaRPr>
          </a:p>
        </p:txBody>
      </p:sp>
      <p:sp>
        <p:nvSpPr>
          <p:cNvPr id="58" name="TextBox 57"/>
          <p:cNvSpPr txBox="1"/>
          <p:nvPr/>
        </p:nvSpPr>
        <p:spPr>
          <a:xfrm>
            <a:off x="9057682" y="1867686"/>
            <a:ext cx="360000" cy="461665"/>
          </a:xfrm>
          <a:prstGeom prst="rect">
            <a:avLst/>
          </a:prstGeom>
          <a:noFill/>
          <a:ln>
            <a:solidFill>
              <a:schemeClr val="tx1"/>
            </a:solidFill>
          </a:ln>
        </p:spPr>
        <p:txBody>
          <a:bodyPr wrap="square" rtlCol="0" anchor="ctr">
            <a:spAutoFit/>
          </a:bodyPr>
          <a:lstStyle/>
          <a:p>
            <a:pPr algn="ctr"/>
            <a:r>
              <a:rPr lang="en-IN" sz="2400" dirty="0" smtClean="0"/>
              <a:t>c</a:t>
            </a:r>
            <a:endParaRPr lang="en-IN" dirty="0"/>
          </a:p>
        </p:txBody>
      </p:sp>
      <p:sp>
        <p:nvSpPr>
          <p:cNvPr id="59" name="TextBox 58"/>
          <p:cNvSpPr txBox="1"/>
          <p:nvPr/>
        </p:nvSpPr>
        <p:spPr>
          <a:xfrm>
            <a:off x="1693942" y="4261552"/>
            <a:ext cx="360000" cy="461665"/>
          </a:xfrm>
          <a:prstGeom prst="rect">
            <a:avLst/>
          </a:prstGeom>
          <a:noFill/>
          <a:ln>
            <a:solidFill>
              <a:schemeClr val="tx1"/>
            </a:solidFill>
          </a:ln>
        </p:spPr>
        <p:txBody>
          <a:bodyPr wrap="square" rtlCol="0" anchor="ctr">
            <a:spAutoFit/>
          </a:bodyPr>
          <a:lstStyle/>
          <a:p>
            <a:pPr algn="ctr"/>
            <a:r>
              <a:rPr lang="en-IN" sz="2400" dirty="0" smtClean="0"/>
              <a:t>a</a:t>
            </a:r>
            <a:endParaRPr lang="en-IN" dirty="0"/>
          </a:p>
        </p:txBody>
      </p:sp>
      <p:sp>
        <p:nvSpPr>
          <p:cNvPr id="60" name="TextBox 59"/>
          <p:cNvSpPr txBox="1"/>
          <p:nvPr/>
        </p:nvSpPr>
        <p:spPr>
          <a:xfrm>
            <a:off x="2053942" y="4261552"/>
            <a:ext cx="360000" cy="461665"/>
          </a:xfrm>
          <a:prstGeom prst="rect">
            <a:avLst/>
          </a:prstGeom>
          <a:noFill/>
          <a:ln>
            <a:solidFill>
              <a:schemeClr val="tx1"/>
            </a:solidFill>
          </a:ln>
        </p:spPr>
        <p:txBody>
          <a:bodyPr wrap="square" rtlCol="0" anchor="ctr">
            <a:spAutoFit/>
          </a:bodyPr>
          <a:lstStyle/>
          <a:p>
            <a:pPr algn="ctr"/>
            <a:r>
              <a:rPr lang="en-IN" sz="2400" dirty="0" smtClean="0"/>
              <a:t>c</a:t>
            </a:r>
            <a:endParaRPr lang="en-IN" dirty="0"/>
          </a:p>
        </p:txBody>
      </p:sp>
      <p:sp>
        <p:nvSpPr>
          <p:cNvPr id="61" name="TextBox 60"/>
          <p:cNvSpPr txBox="1"/>
          <p:nvPr/>
        </p:nvSpPr>
        <p:spPr>
          <a:xfrm>
            <a:off x="2413942" y="4261552"/>
            <a:ext cx="360000" cy="461665"/>
          </a:xfrm>
          <a:prstGeom prst="rect">
            <a:avLst/>
          </a:prstGeom>
          <a:noFill/>
          <a:ln>
            <a:solidFill>
              <a:schemeClr val="tx1"/>
            </a:solidFill>
          </a:ln>
        </p:spPr>
        <p:txBody>
          <a:bodyPr wrap="square" rtlCol="0" anchor="ctr">
            <a:spAutoFit/>
          </a:bodyPr>
          <a:lstStyle/>
          <a:p>
            <a:pPr algn="ctr"/>
            <a:r>
              <a:rPr lang="en-IN" sz="2400" dirty="0" smtClean="0"/>
              <a:t>a</a:t>
            </a:r>
            <a:endParaRPr lang="en-IN" dirty="0"/>
          </a:p>
        </p:txBody>
      </p:sp>
      <p:sp>
        <p:nvSpPr>
          <p:cNvPr id="62" name="TextBox 61"/>
          <p:cNvSpPr txBox="1"/>
          <p:nvPr/>
        </p:nvSpPr>
        <p:spPr>
          <a:xfrm>
            <a:off x="2773942" y="4261552"/>
            <a:ext cx="360000" cy="461665"/>
          </a:xfrm>
          <a:prstGeom prst="rect">
            <a:avLst/>
          </a:prstGeom>
          <a:noFill/>
          <a:ln>
            <a:solidFill>
              <a:schemeClr val="tx1"/>
            </a:solidFill>
          </a:ln>
        </p:spPr>
        <p:txBody>
          <a:bodyPr wrap="square" rtlCol="0" anchor="ctr">
            <a:spAutoFit/>
          </a:bodyPr>
          <a:lstStyle/>
          <a:p>
            <a:pPr algn="ctr"/>
            <a:r>
              <a:rPr lang="en-IN" sz="2400" dirty="0" smtClean="0"/>
              <a:t>a</a:t>
            </a:r>
            <a:endParaRPr lang="en-IN" dirty="0"/>
          </a:p>
        </p:txBody>
      </p:sp>
      <p:sp>
        <p:nvSpPr>
          <p:cNvPr id="63" name="TextBox 62"/>
          <p:cNvSpPr txBox="1"/>
          <p:nvPr/>
        </p:nvSpPr>
        <p:spPr>
          <a:xfrm>
            <a:off x="3132812" y="4261552"/>
            <a:ext cx="360000" cy="461665"/>
          </a:xfrm>
          <a:prstGeom prst="rect">
            <a:avLst/>
          </a:prstGeom>
          <a:noFill/>
          <a:ln>
            <a:solidFill>
              <a:schemeClr val="tx1"/>
            </a:solidFill>
          </a:ln>
        </p:spPr>
        <p:txBody>
          <a:bodyPr wrap="square" rtlCol="0" anchor="ctr">
            <a:spAutoFit/>
          </a:bodyPr>
          <a:lstStyle/>
          <a:p>
            <a:pPr algn="ctr"/>
            <a:r>
              <a:rPr lang="en-IN" sz="2400" dirty="0" smtClean="0"/>
              <a:t>b</a:t>
            </a:r>
            <a:endParaRPr lang="en-IN" dirty="0"/>
          </a:p>
        </p:txBody>
      </p:sp>
      <p:sp>
        <p:nvSpPr>
          <p:cNvPr id="64" name="TextBox 63"/>
          <p:cNvSpPr txBox="1"/>
          <p:nvPr/>
        </p:nvSpPr>
        <p:spPr>
          <a:xfrm>
            <a:off x="2772812" y="5114753"/>
            <a:ext cx="360000" cy="461665"/>
          </a:xfrm>
          <a:prstGeom prst="rect">
            <a:avLst/>
          </a:prstGeom>
          <a:noFill/>
          <a:ln>
            <a:solidFill>
              <a:schemeClr val="tx1"/>
            </a:solidFill>
          </a:ln>
        </p:spPr>
        <p:txBody>
          <a:bodyPr wrap="square" rtlCol="0" anchor="ctr">
            <a:spAutoFit/>
          </a:bodyPr>
          <a:lstStyle/>
          <a:p>
            <a:pPr algn="ctr"/>
            <a:r>
              <a:rPr lang="en-IN" sz="2400" dirty="0" smtClean="0"/>
              <a:t>a</a:t>
            </a:r>
            <a:endParaRPr lang="en-IN" dirty="0"/>
          </a:p>
        </p:txBody>
      </p:sp>
      <p:sp>
        <p:nvSpPr>
          <p:cNvPr id="65" name="TextBox 64"/>
          <p:cNvSpPr txBox="1"/>
          <p:nvPr/>
        </p:nvSpPr>
        <p:spPr>
          <a:xfrm>
            <a:off x="3132812" y="5114753"/>
            <a:ext cx="360000" cy="461665"/>
          </a:xfrm>
          <a:prstGeom prst="rect">
            <a:avLst/>
          </a:prstGeom>
          <a:noFill/>
          <a:ln>
            <a:solidFill>
              <a:schemeClr val="tx1"/>
            </a:solidFill>
          </a:ln>
        </p:spPr>
        <p:txBody>
          <a:bodyPr wrap="square" rtlCol="0" anchor="ctr">
            <a:spAutoFit/>
          </a:bodyPr>
          <a:lstStyle/>
          <a:p>
            <a:pPr algn="ctr"/>
            <a:r>
              <a:rPr lang="en-IN" sz="2400" dirty="0" smtClean="0"/>
              <a:t>a</a:t>
            </a:r>
            <a:endParaRPr lang="en-IN" dirty="0"/>
          </a:p>
        </p:txBody>
      </p:sp>
      <p:sp>
        <p:nvSpPr>
          <p:cNvPr id="66" name="TextBox 65"/>
          <p:cNvSpPr txBox="1"/>
          <p:nvPr/>
        </p:nvSpPr>
        <p:spPr>
          <a:xfrm>
            <a:off x="3492812" y="5114753"/>
            <a:ext cx="360000" cy="461665"/>
          </a:xfrm>
          <a:prstGeom prst="rect">
            <a:avLst/>
          </a:prstGeom>
          <a:noFill/>
          <a:ln>
            <a:solidFill>
              <a:schemeClr val="tx1"/>
            </a:solidFill>
          </a:ln>
        </p:spPr>
        <p:txBody>
          <a:bodyPr wrap="square" rtlCol="0" anchor="ctr">
            <a:spAutoFit/>
          </a:bodyPr>
          <a:lstStyle/>
          <a:p>
            <a:pPr algn="ctr"/>
            <a:r>
              <a:rPr lang="en-IN" sz="2400" dirty="0" smtClean="0"/>
              <a:t>b</a:t>
            </a:r>
            <a:endParaRPr lang="en-IN" dirty="0"/>
          </a:p>
        </p:txBody>
      </p:sp>
      <p:sp>
        <p:nvSpPr>
          <p:cNvPr id="67" name="Rectangle 66"/>
          <p:cNvSpPr/>
          <p:nvPr/>
        </p:nvSpPr>
        <p:spPr>
          <a:xfrm>
            <a:off x="2457102" y="5730579"/>
            <a:ext cx="758584" cy="3657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ea typeface="Cambria Math" panose="02040503050406030204" pitchFamily="18" charset="0"/>
              </a:rPr>
              <a:t>s = 3</a:t>
            </a:r>
            <a:endParaRPr lang="en-IN" sz="2400" dirty="0">
              <a:solidFill>
                <a:schemeClr val="tx1"/>
              </a:solidFill>
              <a:latin typeface="+mj-lt"/>
            </a:endParaRPr>
          </a:p>
        </p:txBody>
      </p:sp>
      <p:sp>
        <p:nvSpPr>
          <p:cNvPr id="68" name="TextBox 67"/>
          <p:cNvSpPr txBox="1"/>
          <p:nvPr/>
        </p:nvSpPr>
        <p:spPr>
          <a:xfrm>
            <a:off x="3491682" y="4261551"/>
            <a:ext cx="360000" cy="461665"/>
          </a:xfrm>
          <a:prstGeom prst="rect">
            <a:avLst/>
          </a:prstGeom>
          <a:noFill/>
          <a:ln>
            <a:solidFill>
              <a:schemeClr val="tx1"/>
            </a:solidFill>
          </a:ln>
        </p:spPr>
        <p:txBody>
          <a:bodyPr wrap="square" rtlCol="0" anchor="ctr">
            <a:spAutoFit/>
          </a:bodyPr>
          <a:lstStyle/>
          <a:p>
            <a:pPr algn="ctr"/>
            <a:r>
              <a:rPr lang="en-IN" sz="2400" dirty="0" smtClean="0"/>
              <a:t>c</a:t>
            </a:r>
            <a:endParaRPr lang="en-IN" dirty="0"/>
          </a:p>
        </p:txBody>
      </p:sp>
      <p:cxnSp>
        <p:nvCxnSpPr>
          <p:cNvPr id="69" name="Straight Connector 68"/>
          <p:cNvCxnSpPr>
            <a:stCxn id="51" idx="2"/>
            <a:endCxn id="54" idx="0"/>
          </p:cNvCxnSpPr>
          <p:nvPr/>
        </p:nvCxnSpPr>
        <p:spPr>
          <a:xfrm>
            <a:off x="8159942" y="2329352"/>
            <a:ext cx="0" cy="380372"/>
          </a:xfrm>
          <a:prstGeom prst="line">
            <a:avLst/>
          </a:prstGeom>
        </p:spPr>
        <p:style>
          <a:lnRef idx="1">
            <a:schemeClr val="dk1"/>
          </a:lnRef>
          <a:fillRef idx="0">
            <a:schemeClr val="dk1"/>
          </a:fillRef>
          <a:effectRef idx="0">
            <a:schemeClr val="dk1"/>
          </a:effectRef>
          <a:fontRef idx="minor">
            <a:schemeClr val="tx1"/>
          </a:fontRef>
        </p:style>
      </p:cxnSp>
      <p:cxnSp>
        <p:nvCxnSpPr>
          <p:cNvPr id="70" name="Straight Connector 69"/>
          <p:cNvCxnSpPr>
            <a:stCxn id="52" idx="2"/>
            <a:endCxn id="55" idx="0"/>
          </p:cNvCxnSpPr>
          <p:nvPr/>
        </p:nvCxnSpPr>
        <p:spPr>
          <a:xfrm>
            <a:off x="8519942" y="2329352"/>
            <a:ext cx="0" cy="380372"/>
          </a:xfrm>
          <a:prstGeom prst="line">
            <a:avLst/>
          </a:prstGeom>
        </p:spPr>
        <p:style>
          <a:lnRef idx="1">
            <a:schemeClr val="dk1"/>
          </a:lnRef>
          <a:fillRef idx="0">
            <a:schemeClr val="dk1"/>
          </a:fillRef>
          <a:effectRef idx="0">
            <a:schemeClr val="dk1"/>
          </a:effectRef>
          <a:fontRef idx="minor">
            <a:schemeClr val="tx1"/>
          </a:fontRef>
        </p:style>
      </p:cxnSp>
      <p:cxnSp>
        <p:nvCxnSpPr>
          <p:cNvPr id="71" name="Straight Connector 70"/>
          <p:cNvCxnSpPr>
            <a:stCxn id="53" idx="2"/>
            <a:endCxn id="56" idx="0"/>
          </p:cNvCxnSpPr>
          <p:nvPr/>
        </p:nvCxnSpPr>
        <p:spPr>
          <a:xfrm>
            <a:off x="8878812" y="2329352"/>
            <a:ext cx="1130" cy="380372"/>
          </a:xfrm>
          <a:prstGeom prst="line">
            <a:avLst/>
          </a:prstGeom>
        </p:spPr>
        <p:style>
          <a:lnRef idx="1">
            <a:schemeClr val="dk1"/>
          </a:lnRef>
          <a:fillRef idx="0">
            <a:schemeClr val="dk1"/>
          </a:fillRef>
          <a:effectRef idx="0">
            <a:schemeClr val="dk1"/>
          </a:effectRef>
          <a:fontRef idx="minor">
            <a:schemeClr val="tx1"/>
          </a:fontRef>
        </p:style>
      </p:cxnSp>
      <p:cxnSp>
        <p:nvCxnSpPr>
          <p:cNvPr id="72" name="Straight Connector 71"/>
          <p:cNvCxnSpPr>
            <a:stCxn id="62" idx="2"/>
            <a:endCxn id="64" idx="0"/>
          </p:cNvCxnSpPr>
          <p:nvPr/>
        </p:nvCxnSpPr>
        <p:spPr>
          <a:xfrm flipH="1">
            <a:off x="2952812" y="4723217"/>
            <a:ext cx="1130" cy="391536"/>
          </a:xfrm>
          <a:prstGeom prst="line">
            <a:avLst/>
          </a:prstGeom>
        </p:spPr>
        <p:style>
          <a:lnRef idx="1">
            <a:schemeClr val="dk1"/>
          </a:lnRef>
          <a:fillRef idx="0">
            <a:schemeClr val="dk1"/>
          </a:fillRef>
          <a:effectRef idx="0">
            <a:schemeClr val="dk1"/>
          </a:effectRef>
          <a:fontRef idx="minor">
            <a:schemeClr val="tx1"/>
          </a:fontRef>
        </p:style>
      </p:cxnSp>
      <p:sp>
        <p:nvSpPr>
          <p:cNvPr id="73" name="Freeform 72"/>
          <p:cNvSpPr/>
          <p:nvPr/>
        </p:nvSpPr>
        <p:spPr>
          <a:xfrm>
            <a:off x="3222485" y="4723216"/>
            <a:ext cx="173736" cy="399288"/>
          </a:xfrm>
          <a:custGeom>
            <a:avLst/>
            <a:gdLst>
              <a:gd name="connsiteX0" fmla="*/ 109728 w 173736"/>
              <a:gd name="connsiteY0" fmla="*/ 0 h 399288"/>
              <a:gd name="connsiteX1" fmla="*/ 0 w 173736"/>
              <a:gd name="connsiteY1" fmla="*/ 198120 h 399288"/>
              <a:gd name="connsiteX2" fmla="*/ 173736 w 173736"/>
              <a:gd name="connsiteY2" fmla="*/ 198120 h 399288"/>
              <a:gd name="connsiteX3" fmla="*/ 109728 w 173736"/>
              <a:gd name="connsiteY3" fmla="*/ 399288 h 399288"/>
            </a:gdLst>
            <a:ahLst/>
            <a:cxnLst>
              <a:cxn ang="0">
                <a:pos x="connsiteX0" y="connsiteY0"/>
              </a:cxn>
              <a:cxn ang="0">
                <a:pos x="connsiteX1" y="connsiteY1"/>
              </a:cxn>
              <a:cxn ang="0">
                <a:pos x="connsiteX2" y="connsiteY2"/>
              </a:cxn>
              <a:cxn ang="0">
                <a:pos x="connsiteX3" y="connsiteY3"/>
              </a:cxn>
            </a:cxnLst>
            <a:rect l="l" t="t" r="r" b="b"/>
            <a:pathLst>
              <a:path w="173736" h="399288">
                <a:moveTo>
                  <a:pt x="109728" y="0"/>
                </a:moveTo>
                <a:lnTo>
                  <a:pt x="0" y="198120"/>
                </a:lnTo>
                <a:lnTo>
                  <a:pt x="173736" y="198120"/>
                </a:lnTo>
                <a:lnTo>
                  <a:pt x="109728" y="399288"/>
                </a:lnTo>
              </a:path>
            </a:pathLst>
          </a:custGeom>
          <a:noFill/>
          <a:ln>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cxnSp>
        <p:nvCxnSpPr>
          <p:cNvPr id="74" name="Straight Connector 73"/>
          <p:cNvCxnSpPr/>
          <p:nvPr/>
        </p:nvCxnSpPr>
        <p:spPr>
          <a:xfrm>
            <a:off x="4093055" y="1743617"/>
            <a:ext cx="0" cy="2179919"/>
          </a:xfrm>
          <a:prstGeom prst="line">
            <a:avLst/>
          </a:prstGeom>
        </p:spPr>
        <p:style>
          <a:lnRef idx="3">
            <a:schemeClr val="accent1"/>
          </a:lnRef>
          <a:fillRef idx="0">
            <a:schemeClr val="accent1"/>
          </a:fillRef>
          <a:effectRef idx="2">
            <a:schemeClr val="accent1"/>
          </a:effectRef>
          <a:fontRef idx="minor">
            <a:schemeClr val="tx1"/>
          </a:fontRef>
        </p:style>
      </p:cxnSp>
      <p:cxnSp>
        <p:nvCxnSpPr>
          <p:cNvPr id="75" name="Straight Connector 74"/>
          <p:cNvCxnSpPr/>
          <p:nvPr/>
        </p:nvCxnSpPr>
        <p:spPr>
          <a:xfrm>
            <a:off x="6960816" y="1743617"/>
            <a:ext cx="0" cy="2179919"/>
          </a:xfrm>
          <a:prstGeom prst="line">
            <a:avLst/>
          </a:prstGeom>
        </p:spPr>
        <p:style>
          <a:lnRef idx="3">
            <a:schemeClr val="accent1"/>
          </a:lnRef>
          <a:fillRef idx="0">
            <a:schemeClr val="accent1"/>
          </a:fillRef>
          <a:effectRef idx="2">
            <a:schemeClr val="accent1"/>
          </a:effectRef>
          <a:fontRef idx="minor">
            <a:schemeClr val="tx1"/>
          </a:fontRef>
        </p:style>
      </p:cxnSp>
      <p:cxnSp>
        <p:nvCxnSpPr>
          <p:cNvPr id="76" name="Straight Connector 75"/>
          <p:cNvCxnSpPr/>
          <p:nvPr/>
        </p:nvCxnSpPr>
        <p:spPr>
          <a:xfrm>
            <a:off x="1535200" y="4070314"/>
            <a:ext cx="8763000" cy="0"/>
          </a:xfrm>
          <a:prstGeom prst="line">
            <a:avLst/>
          </a:prstGeom>
        </p:spPr>
        <p:style>
          <a:lnRef idx="3">
            <a:schemeClr val="accent1"/>
          </a:lnRef>
          <a:fillRef idx="0">
            <a:schemeClr val="accent1"/>
          </a:fillRef>
          <a:effectRef idx="2">
            <a:schemeClr val="accent1"/>
          </a:effectRef>
          <a:fontRef idx="minor">
            <a:schemeClr val="tx1"/>
          </a:fontRef>
        </p:style>
      </p:cxnSp>
      <p:sp>
        <p:nvSpPr>
          <p:cNvPr id="77" name="Rounded Rectangular Callout 76"/>
          <p:cNvSpPr/>
          <p:nvPr/>
        </p:nvSpPr>
        <p:spPr>
          <a:xfrm>
            <a:off x="6216499" y="4707644"/>
            <a:ext cx="3984677" cy="972108"/>
          </a:xfrm>
          <a:prstGeom prst="wedgeRoundRectCallout">
            <a:avLst>
              <a:gd name="adj1" fmla="val 9388"/>
              <a:gd name="adj2" fmla="val -13401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rgbClr val="AD1457"/>
                </a:solidFill>
              </a:rPr>
              <a:t>Pattern matched with shift 2</a:t>
            </a:r>
          </a:p>
          <a:p>
            <a:pPr algn="ctr"/>
            <a:r>
              <a:rPr lang="en-IN" sz="2400" dirty="0">
                <a:solidFill>
                  <a:srgbClr val="AD1457"/>
                </a:solidFill>
                <a:latin typeface="Consolas" panose="020B0609020204030204" pitchFamily="49" charset="0"/>
                <a:ea typeface="Cambria Math" panose="02040503050406030204" pitchFamily="18" charset="0"/>
              </a:rPr>
              <a:t>P[1..m</a:t>
            </a:r>
            <a:r>
              <a:rPr lang="en-IN" sz="2400" dirty="0" smtClean="0">
                <a:solidFill>
                  <a:srgbClr val="AD1457"/>
                </a:solidFill>
                <a:latin typeface="Consolas" panose="020B0609020204030204" pitchFamily="49" charset="0"/>
                <a:ea typeface="Cambria Math" panose="02040503050406030204" pitchFamily="18" charset="0"/>
              </a:rPr>
              <a:t>] = T[s+1..s+m]</a:t>
            </a:r>
            <a:endParaRPr lang="en-IN" sz="2400" dirty="0">
              <a:solidFill>
                <a:srgbClr val="AD1457"/>
              </a:solidFill>
              <a:latin typeface="Consolas" panose="020B0609020204030204" pitchFamily="49" charset="0"/>
              <a:ea typeface="Cambria Math" panose="02040503050406030204" pitchFamily="18" charset="0"/>
            </a:endParaRPr>
          </a:p>
        </p:txBody>
      </p:sp>
    </p:spTree>
    <p:extLst>
      <p:ext uri="{BB962C8B-B14F-4D97-AF65-F5344CB8AC3E}">
        <p14:creationId xmlns:p14="http://schemas.microsoft.com/office/powerpoint/2010/main" val="934893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500"/>
                                        <p:tgtEl>
                                          <p:spTgt spid="36"/>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mph" presetSubtype="2" fill="hold" nodeType="clickEffect">
                                  <p:stCondLst>
                                    <p:cond delay="0"/>
                                  </p:stCondLst>
                                  <p:childTnLst>
                                    <p:animClr clrSpc="rgb" dir="cw">
                                      <p:cBhvr>
                                        <p:cTn id="40" dur="10" fill="hold"/>
                                        <p:tgtEl>
                                          <p:spTgt spid="26"/>
                                        </p:tgtEl>
                                        <p:attrNameLst>
                                          <p:attrName>fillcolor</p:attrName>
                                        </p:attrNameLst>
                                      </p:cBhvr>
                                      <p:to>
                                        <a:srgbClr val="BFBFBF"/>
                                      </p:to>
                                    </p:animClr>
                                    <p:set>
                                      <p:cBhvr>
                                        <p:cTn id="41" dur="10" fill="hold"/>
                                        <p:tgtEl>
                                          <p:spTgt spid="26"/>
                                        </p:tgtEl>
                                        <p:attrNameLst>
                                          <p:attrName>fill.type</p:attrName>
                                        </p:attrNameLst>
                                      </p:cBhvr>
                                      <p:to>
                                        <p:strVal val="solid"/>
                                      </p:to>
                                    </p:set>
                                    <p:set>
                                      <p:cBhvr>
                                        <p:cTn id="42" dur="10" fill="hold"/>
                                        <p:tgtEl>
                                          <p:spTgt spid="26"/>
                                        </p:tgtEl>
                                        <p:attrNameLst>
                                          <p:attrName>fill.on</p:attrName>
                                        </p:attrNameLst>
                                      </p:cBhvr>
                                      <p:to>
                                        <p:strVal val="true"/>
                                      </p:to>
                                    </p:set>
                                  </p:childTnLst>
                                </p:cTn>
                              </p:par>
                              <p:par>
                                <p:cTn id="43" presetID="1" presetClass="emph" presetSubtype="2" fill="hold" nodeType="withEffect">
                                  <p:stCondLst>
                                    <p:cond delay="0"/>
                                  </p:stCondLst>
                                  <p:childTnLst>
                                    <p:animClr clrSpc="rgb" dir="cw">
                                      <p:cBhvr>
                                        <p:cTn id="44" dur="10" fill="hold"/>
                                        <p:tgtEl>
                                          <p:spTgt spid="31"/>
                                        </p:tgtEl>
                                        <p:attrNameLst>
                                          <p:attrName>fillcolor</p:attrName>
                                        </p:attrNameLst>
                                      </p:cBhvr>
                                      <p:to>
                                        <a:srgbClr val="BFBFBF"/>
                                      </p:to>
                                    </p:animClr>
                                    <p:set>
                                      <p:cBhvr>
                                        <p:cTn id="45" dur="10" fill="hold"/>
                                        <p:tgtEl>
                                          <p:spTgt spid="31"/>
                                        </p:tgtEl>
                                        <p:attrNameLst>
                                          <p:attrName>fill.type</p:attrName>
                                        </p:attrNameLst>
                                      </p:cBhvr>
                                      <p:to>
                                        <p:strVal val="solid"/>
                                      </p:to>
                                    </p:set>
                                    <p:set>
                                      <p:cBhvr>
                                        <p:cTn id="46" dur="10" fill="hold"/>
                                        <p:tgtEl>
                                          <p:spTgt spid="31"/>
                                        </p:tgtEl>
                                        <p:attrNameLst>
                                          <p:attrName>fill.on</p:attrName>
                                        </p:attrNameLst>
                                      </p:cBhvr>
                                      <p:to>
                                        <p:strVal val="true"/>
                                      </p:to>
                                    </p:set>
                                  </p:childTnLst>
                                </p:cTn>
                              </p:par>
                              <p:par>
                                <p:cTn id="47" presetID="1"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500"/>
                                        <p:tgtEl>
                                          <p:spTgt spid="3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500"/>
                                        <p:tgtEl>
                                          <p:spTgt spid="4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fade">
                                      <p:cBhvr>
                                        <p:cTn id="70" dur="500"/>
                                        <p:tgtEl>
                                          <p:spTgt spid="42"/>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fade">
                                      <p:cBhvr>
                                        <p:cTn id="76" dur="500"/>
                                        <p:tgtEl>
                                          <p:spTgt spid="4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4"/>
                                        </p:tgtEl>
                                        <p:attrNameLst>
                                          <p:attrName>style.visibility</p:attrName>
                                        </p:attrNameLst>
                                      </p:cBhvr>
                                      <p:to>
                                        <p:strVal val="visible"/>
                                      </p:to>
                                    </p:set>
                                    <p:animEffect transition="in" filter="fade">
                                      <p:cBhvr>
                                        <p:cTn id="79" dur="500"/>
                                        <p:tgtEl>
                                          <p:spTgt spid="4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10" presetClass="entr" presetSubtype="0" fill="hold" nodeType="withEffect">
                                  <p:stCondLst>
                                    <p:cond delay="0"/>
                                  </p:stCondLst>
                                  <p:childTnLst>
                                    <p:set>
                                      <p:cBhvr>
                                        <p:cTn id="84" dur="1" fill="hold">
                                          <p:stCondLst>
                                            <p:cond delay="0"/>
                                          </p:stCondLst>
                                        </p:cTn>
                                        <p:tgtEl>
                                          <p:spTgt spid="74"/>
                                        </p:tgtEl>
                                        <p:attrNameLst>
                                          <p:attrName>style.visibility</p:attrName>
                                        </p:attrNameLst>
                                      </p:cBhvr>
                                      <p:to>
                                        <p:strVal val="visible"/>
                                      </p:to>
                                    </p:set>
                                    <p:animEffect transition="in" filter="fade">
                                      <p:cBhvr>
                                        <p:cTn id="85" dur="500"/>
                                        <p:tgtEl>
                                          <p:spTgt spid="74"/>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47"/>
                                        </p:tgtEl>
                                        <p:attrNameLst>
                                          <p:attrName>style.visibility</p:attrName>
                                        </p:attrNameLst>
                                      </p:cBhvr>
                                      <p:to>
                                        <p:strVal val="visible"/>
                                      </p:to>
                                    </p:set>
                                    <p:animEffect transition="in" filter="fade">
                                      <p:cBhvr>
                                        <p:cTn id="90" dur="500"/>
                                        <p:tgtEl>
                                          <p:spTgt spid="47"/>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46"/>
                                        </p:tgtEl>
                                        <p:attrNameLst>
                                          <p:attrName>style.visibility</p:attrName>
                                        </p:attrNameLst>
                                      </p:cBhvr>
                                      <p:to>
                                        <p:strVal val="visible"/>
                                      </p:to>
                                    </p:set>
                                    <p:animEffect transition="in" filter="fade">
                                      <p:cBhvr>
                                        <p:cTn id="95" dur="500"/>
                                        <p:tgtEl>
                                          <p:spTgt spid="46"/>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49"/>
                                        </p:tgtEl>
                                        <p:attrNameLst>
                                          <p:attrName>style.visibility</p:attrName>
                                        </p:attrNameLst>
                                      </p:cBhvr>
                                      <p:to>
                                        <p:strVal val="visible"/>
                                      </p:to>
                                    </p:set>
                                    <p:animEffect transition="in" filter="fade">
                                      <p:cBhvr>
                                        <p:cTn id="100" dur="500"/>
                                        <p:tgtEl>
                                          <p:spTgt spid="49"/>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50"/>
                                        </p:tgtEl>
                                        <p:attrNameLst>
                                          <p:attrName>style.visibility</p:attrName>
                                        </p:attrNameLst>
                                      </p:cBhvr>
                                      <p:to>
                                        <p:strVal val="visible"/>
                                      </p:to>
                                    </p:set>
                                    <p:animEffect transition="in" filter="fade">
                                      <p:cBhvr>
                                        <p:cTn id="103" dur="500"/>
                                        <p:tgtEl>
                                          <p:spTgt spid="50"/>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51"/>
                                        </p:tgtEl>
                                        <p:attrNameLst>
                                          <p:attrName>style.visibility</p:attrName>
                                        </p:attrNameLst>
                                      </p:cBhvr>
                                      <p:to>
                                        <p:strVal val="visible"/>
                                      </p:to>
                                    </p:set>
                                    <p:animEffect transition="in" filter="fade">
                                      <p:cBhvr>
                                        <p:cTn id="106" dur="500"/>
                                        <p:tgtEl>
                                          <p:spTgt spid="51"/>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52"/>
                                        </p:tgtEl>
                                        <p:attrNameLst>
                                          <p:attrName>style.visibility</p:attrName>
                                        </p:attrNameLst>
                                      </p:cBhvr>
                                      <p:to>
                                        <p:strVal val="visible"/>
                                      </p:to>
                                    </p:set>
                                    <p:animEffect transition="in" filter="fade">
                                      <p:cBhvr>
                                        <p:cTn id="109" dur="500"/>
                                        <p:tgtEl>
                                          <p:spTgt spid="5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53"/>
                                        </p:tgtEl>
                                        <p:attrNameLst>
                                          <p:attrName>style.visibility</p:attrName>
                                        </p:attrNameLst>
                                      </p:cBhvr>
                                      <p:to>
                                        <p:strVal val="visible"/>
                                      </p:to>
                                    </p:set>
                                    <p:animEffect transition="in" filter="fade">
                                      <p:cBhvr>
                                        <p:cTn id="112" dur="500"/>
                                        <p:tgtEl>
                                          <p:spTgt spid="53"/>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58"/>
                                        </p:tgtEl>
                                        <p:attrNameLst>
                                          <p:attrName>style.visibility</p:attrName>
                                        </p:attrNameLst>
                                      </p:cBhvr>
                                      <p:to>
                                        <p:strVal val="visible"/>
                                      </p:to>
                                    </p:set>
                                    <p:animEffect transition="in" filter="fade">
                                      <p:cBhvr>
                                        <p:cTn id="115" dur="500"/>
                                        <p:tgtEl>
                                          <p:spTgt spid="58"/>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54"/>
                                        </p:tgtEl>
                                        <p:attrNameLst>
                                          <p:attrName>style.visibility</p:attrName>
                                        </p:attrNameLst>
                                      </p:cBhvr>
                                      <p:to>
                                        <p:strVal val="visible"/>
                                      </p:to>
                                    </p:set>
                                    <p:animEffect transition="in" filter="fade">
                                      <p:cBhvr>
                                        <p:cTn id="118" dur="500"/>
                                        <p:tgtEl>
                                          <p:spTgt spid="54"/>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55"/>
                                        </p:tgtEl>
                                        <p:attrNameLst>
                                          <p:attrName>style.visibility</p:attrName>
                                        </p:attrNameLst>
                                      </p:cBhvr>
                                      <p:to>
                                        <p:strVal val="visible"/>
                                      </p:to>
                                    </p:set>
                                    <p:animEffect transition="in" filter="fade">
                                      <p:cBhvr>
                                        <p:cTn id="121" dur="500"/>
                                        <p:tgtEl>
                                          <p:spTgt spid="55"/>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56"/>
                                        </p:tgtEl>
                                        <p:attrNameLst>
                                          <p:attrName>style.visibility</p:attrName>
                                        </p:attrNameLst>
                                      </p:cBhvr>
                                      <p:to>
                                        <p:strVal val="visible"/>
                                      </p:to>
                                    </p:set>
                                    <p:animEffect transition="in" filter="fade">
                                      <p:cBhvr>
                                        <p:cTn id="124" dur="500"/>
                                        <p:tgtEl>
                                          <p:spTgt spid="56"/>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57"/>
                                        </p:tgtEl>
                                        <p:attrNameLst>
                                          <p:attrName>style.visibility</p:attrName>
                                        </p:attrNameLst>
                                      </p:cBhvr>
                                      <p:to>
                                        <p:strVal val="visible"/>
                                      </p:to>
                                    </p:set>
                                    <p:animEffect transition="in" filter="fade">
                                      <p:cBhvr>
                                        <p:cTn id="127" dur="500"/>
                                        <p:tgtEl>
                                          <p:spTgt spid="57"/>
                                        </p:tgtEl>
                                      </p:cBhvr>
                                    </p:animEffect>
                                  </p:childTnLst>
                                </p:cTn>
                              </p:par>
                              <p:par>
                                <p:cTn id="128" presetID="10" presetClass="entr" presetSubtype="0" fill="hold" nodeType="withEffect">
                                  <p:stCondLst>
                                    <p:cond delay="0"/>
                                  </p:stCondLst>
                                  <p:childTnLst>
                                    <p:set>
                                      <p:cBhvr>
                                        <p:cTn id="129" dur="1" fill="hold">
                                          <p:stCondLst>
                                            <p:cond delay="0"/>
                                          </p:stCondLst>
                                        </p:cTn>
                                        <p:tgtEl>
                                          <p:spTgt spid="75"/>
                                        </p:tgtEl>
                                        <p:attrNameLst>
                                          <p:attrName>style.visibility</p:attrName>
                                        </p:attrNameLst>
                                      </p:cBhvr>
                                      <p:to>
                                        <p:strVal val="visible"/>
                                      </p:to>
                                    </p:set>
                                    <p:animEffect transition="in" filter="fade">
                                      <p:cBhvr>
                                        <p:cTn id="130" dur="500"/>
                                        <p:tgtEl>
                                          <p:spTgt spid="75"/>
                                        </p:tgtEl>
                                      </p:cBhvr>
                                    </p:animEffect>
                                  </p:childTnLst>
                                </p:cTn>
                              </p:par>
                            </p:childTnLst>
                          </p:cTn>
                        </p:par>
                      </p:childTnLst>
                    </p:cTn>
                  </p:par>
                  <p:par>
                    <p:cTn id="131" fill="hold">
                      <p:stCondLst>
                        <p:cond delay="indefinite"/>
                      </p:stCondLst>
                      <p:childTnLst>
                        <p:par>
                          <p:cTn id="132" fill="hold">
                            <p:stCondLst>
                              <p:cond delay="0"/>
                            </p:stCondLst>
                            <p:childTnLst>
                              <p:par>
                                <p:cTn id="133" presetID="1" presetClass="emph" presetSubtype="2" fill="hold" nodeType="clickEffect">
                                  <p:stCondLst>
                                    <p:cond delay="0"/>
                                  </p:stCondLst>
                                  <p:childTnLst>
                                    <p:animClr clrSpc="rgb" dir="cw">
                                      <p:cBhvr>
                                        <p:cTn id="134" dur="10" fill="hold"/>
                                        <p:tgtEl>
                                          <p:spTgt spid="51"/>
                                        </p:tgtEl>
                                        <p:attrNameLst>
                                          <p:attrName>fillcolor</p:attrName>
                                        </p:attrNameLst>
                                      </p:cBhvr>
                                      <p:to>
                                        <a:srgbClr val="BFBFBF"/>
                                      </p:to>
                                    </p:animClr>
                                    <p:set>
                                      <p:cBhvr>
                                        <p:cTn id="135" dur="10" fill="hold"/>
                                        <p:tgtEl>
                                          <p:spTgt spid="51"/>
                                        </p:tgtEl>
                                        <p:attrNameLst>
                                          <p:attrName>fill.type</p:attrName>
                                        </p:attrNameLst>
                                      </p:cBhvr>
                                      <p:to>
                                        <p:strVal val="solid"/>
                                      </p:to>
                                    </p:set>
                                    <p:set>
                                      <p:cBhvr>
                                        <p:cTn id="136" dur="10" fill="hold"/>
                                        <p:tgtEl>
                                          <p:spTgt spid="51"/>
                                        </p:tgtEl>
                                        <p:attrNameLst>
                                          <p:attrName>fill.on</p:attrName>
                                        </p:attrNameLst>
                                      </p:cBhvr>
                                      <p:to>
                                        <p:strVal val="true"/>
                                      </p:to>
                                    </p:set>
                                  </p:childTnLst>
                                </p:cTn>
                              </p:par>
                              <p:par>
                                <p:cTn id="137" presetID="1" presetClass="emph" presetSubtype="2" fill="hold" nodeType="withEffect">
                                  <p:stCondLst>
                                    <p:cond delay="0"/>
                                  </p:stCondLst>
                                  <p:childTnLst>
                                    <p:animClr clrSpc="rgb" dir="cw">
                                      <p:cBhvr>
                                        <p:cTn id="138" dur="10" fill="hold"/>
                                        <p:tgtEl>
                                          <p:spTgt spid="54"/>
                                        </p:tgtEl>
                                        <p:attrNameLst>
                                          <p:attrName>fillcolor</p:attrName>
                                        </p:attrNameLst>
                                      </p:cBhvr>
                                      <p:to>
                                        <a:srgbClr val="BFBFBF"/>
                                      </p:to>
                                    </p:animClr>
                                    <p:set>
                                      <p:cBhvr>
                                        <p:cTn id="139" dur="10" fill="hold"/>
                                        <p:tgtEl>
                                          <p:spTgt spid="54"/>
                                        </p:tgtEl>
                                        <p:attrNameLst>
                                          <p:attrName>fill.type</p:attrName>
                                        </p:attrNameLst>
                                      </p:cBhvr>
                                      <p:to>
                                        <p:strVal val="solid"/>
                                      </p:to>
                                    </p:set>
                                    <p:set>
                                      <p:cBhvr>
                                        <p:cTn id="140" dur="10" fill="hold"/>
                                        <p:tgtEl>
                                          <p:spTgt spid="54"/>
                                        </p:tgtEl>
                                        <p:attrNameLst>
                                          <p:attrName>fill.on</p:attrName>
                                        </p:attrNameLst>
                                      </p:cBhvr>
                                      <p:to>
                                        <p:strVal val="true"/>
                                      </p:to>
                                    </p:set>
                                  </p:childTnLst>
                                </p:cTn>
                              </p:par>
                              <p:par>
                                <p:cTn id="141" presetID="10" presetClass="entr" presetSubtype="0" fill="hold" nodeType="withEffect">
                                  <p:stCondLst>
                                    <p:cond delay="0"/>
                                  </p:stCondLst>
                                  <p:childTnLst>
                                    <p:set>
                                      <p:cBhvr>
                                        <p:cTn id="142" dur="1" fill="hold">
                                          <p:stCondLst>
                                            <p:cond delay="0"/>
                                          </p:stCondLst>
                                        </p:cTn>
                                        <p:tgtEl>
                                          <p:spTgt spid="69"/>
                                        </p:tgtEl>
                                        <p:attrNameLst>
                                          <p:attrName>style.visibility</p:attrName>
                                        </p:attrNameLst>
                                      </p:cBhvr>
                                      <p:to>
                                        <p:strVal val="visible"/>
                                      </p:to>
                                    </p:set>
                                    <p:animEffect transition="in" filter="fade">
                                      <p:cBhvr>
                                        <p:cTn id="143" dur="500"/>
                                        <p:tgtEl>
                                          <p:spTgt spid="69"/>
                                        </p:tgtEl>
                                      </p:cBhvr>
                                    </p:animEffect>
                                  </p:childTnLst>
                                </p:cTn>
                              </p:par>
                            </p:childTnLst>
                          </p:cTn>
                        </p:par>
                      </p:childTnLst>
                    </p:cTn>
                  </p:par>
                  <p:par>
                    <p:cTn id="144" fill="hold">
                      <p:stCondLst>
                        <p:cond delay="indefinite"/>
                      </p:stCondLst>
                      <p:childTnLst>
                        <p:par>
                          <p:cTn id="145" fill="hold">
                            <p:stCondLst>
                              <p:cond delay="0"/>
                            </p:stCondLst>
                            <p:childTnLst>
                              <p:par>
                                <p:cTn id="146" presetID="1" presetClass="emph" presetSubtype="2" fill="hold" nodeType="clickEffect">
                                  <p:stCondLst>
                                    <p:cond delay="0"/>
                                  </p:stCondLst>
                                  <p:childTnLst>
                                    <p:animClr clrSpc="rgb" dir="cw">
                                      <p:cBhvr>
                                        <p:cTn id="147" dur="10" fill="hold"/>
                                        <p:tgtEl>
                                          <p:spTgt spid="52"/>
                                        </p:tgtEl>
                                        <p:attrNameLst>
                                          <p:attrName>fillcolor</p:attrName>
                                        </p:attrNameLst>
                                      </p:cBhvr>
                                      <p:to>
                                        <a:srgbClr val="BFBFBF"/>
                                      </p:to>
                                    </p:animClr>
                                    <p:set>
                                      <p:cBhvr>
                                        <p:cTn id="148" dur="10" fill="hold"/>
                                        <p:tgtEl>
                                          <p:spTgt spid="52"/>
                                        </p:tgtEl>
                                        <p:attrNameLst>
                                          <p:attrName>fill.type</p:attrName>
                                        </p:attrNameLst>
                                      </p:cBhvr>
                                      <p:to>
                                        <p:strVal val="solid"/>
                                      </p:to>
                                    </p:set>
                                    <p:set>
                                      <p:cBhvr>
                                        <p:cTn id="149" dur="10" fill="hold"/>
                                        <p:tgtEl>
                                          <p:spTgt spid="52"/>
                                        </p:tgtEl>
                                        <p:attrNameLst>
                                          <p:attrName>fill.on</p:attrName>
                                        </p:attrNameLst>
                                      </p:cBhvr>
                                      <p:to>
                                        <p:strVal val="true"/>
                                      </p:to>
                                    </p:set>
                                  </p:childTnLst>
                                </p:cTn>
                              </p:par>
                              <p:par>
                                <p:cTn id="150" presetID="1" presetClass="emph" presetSubtype="2" fill="hold" nodeType="withEffect">
                                  <p:stCondLst>
                                    <p:cond delay="0"/>
                                  </p:stCondLst>
                                  <p:childTnLst>
                                    <p:animClr clrSpc="rgb" dir="cw">
                                      <p:cBhvr>
                                        <p:cTn id="151" dur="10" fill="hold"/>
                                        <p:tgtEl>
                                          <p:spTgt spid="55"/>
                                        </p:tgtEl>
                                        <p:attrNameLst>
                                          <p:attrName>fillcolor</p:attrName>
                                        </p:attrNameLst>
                                      </p:cBhvr>
                                      <p:to>
                                        <a:srgbClr val="BFBFBF"/>
                                      </p:to>
                                    </p:animClr>
                                    <p:set>
                                      <p:cBhvr>
                                        <p:cTn id="152" dur="10" fill="hold"/>
                                        <p:tgtEl>
                                          <p:spTgt spid="55"/>
                                        </p:tgtEl>
                                        <p:attrNameLst>
                                          <p:attrName>fill.type</p:attrName>
                                        </p:attrNameLst>
                                      </p:cBhvr>
                                      <p:to>
                                        <p:strVal val="solid"/>
                                      </p:to>
                                    </p:set>
                                    <p:set>
                                      <p:cBhvr>
                                        <p:cTn id="153" dur="10" fill="hold"/>
                                        <p:tgtEl>
                                          <p:spTgt spid="55"/>
                                        </p:tgtEl>
                                        <p:attrNameLst>
                                          <p:attrName>fill.on</p:attrName>
                                        </p:attrNameLst>
                                      </p:cBhvr>
                                      <p:to>
                                        <p:strVal val="true"/>
                                      </p:to>
                                    </p:set>
                                  </p:childTnLst>
                                </p:cTn>
                              </p:par>
                              <p:par>
                                <p:cTn id="154" presetID="10" presetClass="entr" presetSubtype="0" fill="hold" nodeType="withEffect">
                                  <p:stCondLst>
                                    <p:cond delay="0"/>
                                  </p:stCondLst>
                                  <p:childTnLst>
                                    <p:set>
                                      <p:cBhvr>
                                        <p:cTn id="155" dur="1" fill="hold">
                                          <p:stCondLst>
                                            <p:cond delay="0"/>
                                          </p:stCondLst>
                                        </p:cTn>
                                        <p:tgtEl>
                                          <p:spTgt spid="70"/>
                                        </p:tgtEl>
                                        <p:attrNameLst>
                                          <p:attrName>style.visibility</p:attrName>
                                        </p:attrNameLst>
                                      </p:cBhvr>
                                      <p:to>
                                        <p:strVal val="visible"/>
                                      </p:to>
                                    </p:set>
                                    <p:animEffect transition="in" filter="fade">
                                      <p:cBhvr>
                                        <p:cTn id="156" dur="500"/>
                                        <p:tgtEl>
                                          <p:spTgt spid="70"/>
                                        </p:tgtEl>
                                      </p:cBhvr>
                                    </p:animEffect>
                                  </p:childTnLst>
                                </p:cTn>
                              </p:par>
                            </p:childTnLst>
                          </p:cTn>
                        </p:par>
                      </p:childTnLst>
                    </p:cTn>
                  </p:par>
                  <p:par>
                    <p:cTn id="157" fill="hold">
                      <p:stCondLst>
                        <p:cond delay="indefinite"/>
                      </p:stCondLst>
                      <p:childTnLst>
                        <p:par>
                          <p:cTn id="158" fill="hold">
                            <p:stCondLst>
                              <p:cond delay="0"/>
                            </p:stCondLst>
                            <p:childTnLst>
                              <p:par>
                                <p:cTn id="159" presetID="1" presetClass="emph" presetSubtype="2" fill="hold" nodeType="clickEffect">
                                  <p:stCondLst>
                                    <p:cond delay="0"/>
                                  </p:stCondLst>
                                  <p:childTnLst>
                                    <p:animClr clrSpc="rgb" dir="cw">
                                      <p:cBhvr>
                                        <p:cTn id="160" dur="10" fill="hold"/>
                                        <p:tgtEl>
                                          <p:spTgt spid="53"/>
                                        </p:tgtEl>
                                        <p:attrNameLst>
                                          <p:attrName>fillcolor</p:attrName>
                                        </p:attrNameLst>
                                      </p:cBhvr>
                                      <p:to>
                                        <a:srgbClr val="BFBFBF"/>
                                      </p:to>
                                    </p:animClr>
                                    <p:set>
                                      <p:cBhvr>
                                        <p:cTn id="161" dur="10" fill="hold"/>
                                        <p:tgtEl>
                                          <p:spTgt spid="53"/>
                                        </p:tgtEl>
                                        <p:attrNameLst>
                                          <p:attrName>fill.type</p:attrName>
                                        </p:attrNameLst>
                                      </p:cBhvr>
                                      <p:to>
                                        <p:strVal val="solid"/>
                                      </p:to>
                                    </p:set>
                                    <p:set>
                                      <p:cBhvr>
                                        <p:cTn id="162" dur="10" fill="hold"/>
                                        <p:tgtEl>
                                          <p:spTgt spid="53"/>
                                        </p:tgtEl>
                                        <p:attrNameLst>
                                          <p:attrName>fill.on</p:attrName>
                                        </p:attrNameLst>
                                      </p:cBhvr>
                                      <p:to>
                                        <p:strVal val="true"/>
                                      </p:to>
                                    </p:set>
                                  </p:childTnLst>
                                </p:cTn>
                              </p:par>
                              <p:par>
                                <p:cTn id="163" presetID="1" presetClass="emph" presetSubtype="2" fill="hold" nodeType="withEffect">
                                  <p:stCondLst>
                                    <p:cond delay="0"/>
                                  </p:stCondLst>
                                  <p:childTnLst>
                                    <p:animClr clrSpc="rgb" dir="cw">
                                      <p:cBhvr>
                                        <p:cTn id="164" dur="10" fill="hold"/>
                                        <p:tgtEl>
                                          <p:spTgt spid="56"/>
                                        </p:tgtEl>
                                        <p:attrNameLst>
                                          <p:attrName>fillcolor</p:attrName>
                                        </p:attrNameLst>
                                      </p:cBhvr>
                                      <p:to>
                                        <a:srgbClr val="BFBFBF"/>
                                      </p:to>
                                    </p:animClr>
                                    <p:set>
                                      <p:cBhvr>
                                        <p:cTn id="165" dur="10" fill="hold"/>
                                        <p:tgtEl>
                                          <p:spTgt spid="56"/>
                                        </p:tgtEl>
                                        <p:attrNameLst>
                                          <p:attrName>fill.type</p:attrName>
                                        </p:attrNameLst>
                                      </p:cBhvr>
                                      <p:to>
                                        <p:strVal val="solid"/>
                                      </p:to>
                                    </p:set>
                                    <p:set>
                                      <p:cBhvr>
                                        <p:cTn id="166" dur="10" fill="hold"/>
                                        <p:tgtEl>
                                          <p:spTgt spid="56"/>
                                        </p:tgtEl>
                                        <p:attrNameLst>
                                          <p:attrName>fill.on</p:attrName>
                                        </p:attrNameLst>
                                      </p:cBhvr>
                                      <p:to>
                                        <p:strVal val="true"/>
                                      </p:to>
                                    </p:set>
                                  </p:childTnLst>
                                </p:cTn>
                              </p:par>
                              <p:par>
                                <p:cTn id="167" presetID="10" presetClass="entr" presetSubtype="0" fill="hold" nodeType="withEffect">
                                  <p:stCondLst>
                                    <p:cond delay="0"/>
                                  </p:stCondLst>
                                  <p:childTnLst>
                                    <p:set>
                                      <p:cBhvr>
                                        <p:cTn id="168" dur="1" fill="hold">
                                          <p:stCondLst>
                                            <p:cond delay="0"/>
                                          </p:stCondLst>
                                        </p:cTn>
                                        <p:tgtEl>
                                          <p:spTgt spid="71"/>
                                        </p:tgtEl>
                                        <p:attrNameLst>
                                          <p:attrName>style.visibility</p:attrName>
                                        </p:attrNameLst>
                                      </p:cBhvr>
                                      <p:to>
                                        <p:strVal val="visible"/>
                                      </p:to>
                                    </p:set>
                                    <p:animEffect transition="in" filter="fade">
                                      <p:cBhvr>
                                        <p:cTn id="169" dur="500"/>
                                        <p:tgtEl>
                                          <p:spTgt spid="71"/>
                                        </p:tgtEl>
                                      </p:cBhvr>
                                    </p:animEffect>
                                  </p:childTnLst>
                                </p:cTn>
                              </p:par>
                            </p:childTnLst>
                          </p:cTn>
                        </p:par>
                      </p:childTnLst>
                    </p:cTn>
                  </p:par>
                  <p:par>
                    <p:cTn id="170" fill="hold">
                      <p:stCondLst>
                        <p:cond delay="indefinite"/>
                      </p:stCondLst>
                      <p:childTnLst>
                        <p:par>
                          <p:cTn id="171" fill="hold">
                            <p:stCondLst>
                              <p:cond delay="0"/>
                            </p:stCondLst>
                            <p:childTnLst>
                              <p:par>
                                <p:cTn id="172" presetID="10" presetClass="entr" presetSubtype="0" fill="hold" grpId="0" nodeType="clickEffect">
                                  <p:stCondLst>
                                    <p:cond delay="0"/>
                                  </p:stCondLst>
                                  <p:childTnLst>
                                    <p:set>
                                      <p:cBhvr>
                                        <p:cTn id="173" dur="1" fill="hold">
                                          <p:stCondLst>
                                            <p:cond delay="0"/>
                                          </p:stCondLst>
                                        </p:cTn>
                                        <p:tgtEl>
                                          <p:spTgt spid="77"/>
                                        </p:tgtEl>
                                        <p:attrNameLst>
                                          <p:attrName>style.visibility</p:attrName>
                                        </p:attrNameLst>
                                      </p:cBhvr>
                                      <p:to>
                                        <p:strVal val="visible"/>
                                      </p:to>
                                    </p:set>
                                    <p:animEffect transition="in" filter="fade">
                                      <p:cBhvr>
                                        <p:cTn id="174" dur="500"/>
                                        <p:tgtEl>
                                          <p:spTgt spid="77"/>
                                        </p:tgtEl>
                                      </p:cBhvr>
                                    </p:animEffect>
                                  </p:childTnLst>
                                </p:cTn>
                              </p:par>
                            </p:childTnLst>
                          </p:cTn>
                        </p:par>
                      </p:childTnLst>
                    </p:cTn>
                  </p:par>
                  <p:par>
                    <p:cTn id="175" fill="hold">
                      <p:stCondLst>
                        <p:cond delay="indefinite"/>
                      </p:stCondLst>
                      <p:childTnLst>
                        <p:par>
                          <p:cTn id="176" fill="hold">
                            <p:stCondLst>
                              <p:cond delay="0"/>
                            </p:stCondLst>
                            <p:childTnLst>
                              <p:par>
                                <p:cTn id="177" presetID="10" presetClass="entr" presetSubtype="0" fill="hold" nodeType="clickEffect">
                                  <p:stCondLst>
                                    <p:cond delay="0"/>
                                  </p:stCondLst>
                                  <p:childTnLst>
                                    <p:set>
                                      <p:cBhvr>
                                        <p:cTn id="178" dur="1" fill="hold">
                                          <p:stCondLst>
                                            <p:cond delay="0"/>
                                          </p:stCondLst>
                                        </p:cTn>
                                        <p:tgtEl>
                                          <p:spTgt spid="76"/>
                                        </p:tgtEl>
                                        <p:attrNameLst>
                                          <p:attrName>style.visibility</p:attrName>
                                        </p:attrNameLst>
                                      </p:cBhvr>
                                      <p:to>
                                        <p:strVal val="visible"/>
                                      </p:to>
                                    </p:set>
                                    <p:animEffect transition="in" filter="fade">
                                      <p:cBhvr>
                                        <p:cTn id="179" dur="500"/>
                                        <p:tgtEl>
                                          <p:spTgt spid="76"/>
                                        </p:tgtEl>
                                      </p:cBhvr>
                                    </p:animEffect>
                                  </p:childTnLst>
                                </p:cTn>
                              </p:par>
                            </p:childTnLst>
                          </p:cTn>
                        </p:par>
                      </p:childTnLst>
                    </p:cTn>
                  </p:par>
                  <p:par>
                    <p:cTn id="180" fill="hold">
                      <p:stCondLst>
                        <p:cond delay="indefinite"/>
                      </p:stCondLst>
                      <p:childTnLst>
                        <p:par>
                          <p:cTn id="181" fill="hold">
                            <p:stCondLst>
                              <p:cond delay="0"/>
                            </p:stCondLst>
                            <p:childTnLst>
                              <p:par>
                                <p:cTn id="182" presetID="10" presetClass="entr" presetSubtype="0" fill="hold" grpId="0" nodeType="clickEffect">
                                  <p:stCondLst>
                                    <p:cond delay="0"/>
                                  </p:stCondLst>
                                  <p:childTnLst>
                                    <p:set>
                                      <p:cBhvr>
                                        <p:cTn id="183" dur="1" fill="hold">
                                          <p:stCondLst>
                                            <p:cond delay="0"/>
                                          </p:stCondLst>
                                        </p:cTn>
                                        <p:tgtEl>
                                          <p:spTgt spid="59"/>
                                        </p:tgtEl>
                                        <p:attrNameLst>
                                          <p:attrName>style.visibility</p:attrName>
                                        </p:attrNameLst>
                                      </p:cBhvr>
                                      <p:to>
                                        <p:strVal val="visible"/>
                                      </p:to>
                                    </p:set>
                                    <p:animEffect transition="in" filter="fade">
                                      <p:cBhvr>
                                        <p:cTn id="184" dur="500"/>
                                        <p:tgtEl>
                                          <p:spTgt spid="59"/>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60"/>
                                        </p:tgtEl>
                                        <p:attrNameLst>
                                          <p:attrName>style.visibility</p:attrName>
                                        </p:attrNameLst>
                                      </p:cBhvr>
                                      <p:to>
                                        <p:strVal val="visible"/>
                                      </p:to>
                                    </p:set>
                                    <p:animEffect transition="in" filter="fade">
                                      <p:cBhvr>
                                        <p:cTn id="187" dur="500"/>
                                        <p:tgtEl>
                                          <p:spTgt spid="60"/>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61"/>
                                        </p:tgtEl>
                                        <p:attrNameLst>
                                          <p:attrName>style.visibility</p:attrName>
                                        </p:attrNameLst>
                                      </p:cBhvr>
                                      <p:to>
                                        <p:strVal val="visible"/>
                                      </p:to>
                                    </p:set>
                                    <p:animEffect transition="in" filter="fade">
                                      <p:cBhvr>
                                        <p:cTn id="190" dur="500"/>
                                        <p:tgtEl>
                                          <p:spTgt spid="61"/>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62"/>
                                        </p:tgtEl>
                                        <p:attrNameLst>
                                          <p:attrName>style.visibility</p:attrName>
                                        </p:attrNameLst>
                                      </p:cBhvr>
                                      <p:to>
                                        <p:strVal val="visible"/>
                                      </p:to>
                                    </p:set>
                                    <p:animEffect transition="in" filter="fade">
                                      <p:cBhvr>
                                        <p:cTn id="193" dur="500"/>
                                        <p:tgtEl>
                                          <p:spTgt spid="62"/>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63"/>
                                        </p:tgtEl>
                                        <p:attrNameLst>
                                          <p:attrName>style.visibility</p:attrName>
                                        </p:attrNameLst>
                                      </p:cBhvr>
                                      <p:to>
                                        <p:strVal val="visible"/>
                                      </p:to>
                                    </p:set>
                                    <p:animEffect transition="in" filter="fade">
                                      <p:cBhvr>
                                        <p:cTn id="196" dur="500"/>
                                        <p:tgtEl>
                                          <p:spTgt spid="63"/>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68"/>
                                        </p:tgtEl>
                                        <p:attrNameLst>
                                          <p:attrName>style.visibility</p:attrName>
                                        </p:attrNameLst>
                                      </p:cBhvr>
                                      <p:to>
                                        <p:strVal val="visible"/>
                                      </p:to>
                                    </p:set>
                                    <p:animEffect transition="in" filter="fade">
                                      <p:cBhvr>
                                        <p:cTn id="199" dur="500"/>
                                        <p:tgtEl>
                                          <p:spTgt spid="68"/>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64"/>
                                        </p:tgtEl>
                                        <p:attrNameLst>
                                          <p:attrName>style.visibility</p:attrName>
                                        </p:attrNameLst>
                                      </p:cBhvr>
                                      <p:to>
                                        <p:strVal val="visible"/>
                                      </p:to>
                                    </p:set>
                                    <p:animEffect transition="in" filter="fade">
                                      <p:cBhvr>
                                        <p:cTn id="202" dur="500"/>
                                        <p:tgtEl>
                                          <p:spTgt spid="64"/>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65"/>
                                        </p:tgtEl>
                                        <p:attrNameLst>
                                          <p:attrName>style.visibility</p:attrName>
                                        </p:attrNameLst>
                                      </p:cBhvr>
                                      <p:to>
                                        <p:strVal val="visible"/>
                                      </p:to>
                                    </p:set>
                                    <p:animEffect transition="in" filter="fade">
                                      <p:cBhvr>
                                        <p:cTn id="205" dur="500"/>
                                        <p:tgtEl>
                                          <p:spTgt spid="65"/>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66"/>
                                        </p:tgtEl>
                                        <p:attrNameLst>
                                          <p:attrName>style.visibility</p:attrName>
                                        </p:attrNameLst>
                                      </p:cBhvr>
                                      <p:to>
                                        <p:strVal val="visible"/>
                                      </p:to>
                                    </p:set>
                                    <p:animEffect transition="in" filter="fade">
                                      <p:cBhvr>
                                        <p:cTn id="208" dur="500"/>
                                        <p:tgtEl>
                                          <p:spTgt spid="66"/>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67"/>
                                        </p:tgtEl>
                                        <p:attrNameLst>
                                          <p:attrName>style.visibility</p:attrName>
                                        </p:attrNameLst>
                                      </p:cBhvr>
                                      <p:to>
                                        <p:strVal val="visible"/>
                                      </p:to>
                                    </p:set>
                                    <p:animEffect transition="in" filter="fade">
                                      <p:cBhvr>
                                        <p:cTn id="211" dur="500"/>
                                        <p:tgtEl>
                                          <p:spTgt spid="67"/>
                                        </p:tgtEl>
                                      </p:cBhvr>
                                    </p:animEffect>
                                  </p:childTnLst>
                                </p:cTn>
                              </p:par>
                            </p:childTnLst>
                          </p:cTn>
                        </p:par>
                      </p:childTnLst>
                    </p:cTn>
                  </p:par>
                  <p:par>
                    <p:cTn id="212" fill="hold">
                      <p:stCondLst>
                        <p:cond delay="indefinite"/>
                      </p:stCondLst>
                      <p:childTnLst>
                        <p:par>
                          <p:cTn id="213" fill="hold">
                            <p:stCondLst>
                              <p:cond delay="0"/>
                            </p:stCondLst>
                            <p:childTnLst>
                              <p:par>
                                <p:cTn id="214" presetID="1" presetClass="emph" presetSubtype="2" fill="hold" nodeType="clickEffect">
                                  <p:stCondLst>
                                    <p:cond delay="0"/>
                                  </p:stCondLst>
                                  <p:childTnLst>
                                    <p:animClr clrSpc="rgb" dir="cw">
                                      <p:cBhvr>
                                        <p:cTn id="215" dur="10" fill="hold"/>
                                        <p:tgtEl>
                                          <p:spTgt spid="62"/>
                                        </p:tgtEl>
                                        <p:attrNameLst>
                                          <p:attrName>fillcolor</p:attrName>
                                        </p:attrNameLst>
                                      </p:cBhvr>
                                      <p:to>
                                        <a:srgbClr val="BFBFBF"/>
                                      </p:to>
                                    </p:animClr>
                                    <p:set>
                                      <p:cBhvr>
                                        <p:cTn id="216" dur="10" fill="hold"/>
                                        <p:tgtEl>
                                          <p:spTgt spid="62"/>
                                        </p:tgtEl>
                                        <p:attrNameLst>
                                          <p:attrName>fill.type</p:attrName>
                                        </p:attrNameLst>
                                      </p:cBhvr>
                                      <p:to>
                                        <p:strVal val="solid"/>
                                      </p:to>
                                    </p:set>
                                    <p:set>
                                      <p:cBhvr>
                                        <p:cTn id="217" dur="10" fill="hold"/>
                                        <p:tgtEl>
                                          <p:spTgt spid="62"/>
                                        </p:tgtEl>
                                        <p:attrNameLst>
                                          <p:attrName>fill.on</p:attrName>
                                        </p:attrNameLst>
                                      </p:cBhvr>
                                      <p:to>
                                        <p:strVal val="true"/>
                                      </p:to>
                                    </p:set>
                                  </p:childTnLst>
                                </p:cTn>
                              </p:par>
                              <p:par>
                                <p:cTn id="218" presetID="1" presetClass="emph" presetSubtype="2" fill="hold" nodeType="withEffect">
                                  <p:stCondLst>
                                    <p:cond delay="0"/>
                                  </p:stCondLst>
                                  <p:childTnLst>
                                    <p:animClr clrSpc="rgb" dir="cw">
                                      <p:cBhvr>
                                        <p:cTn id="219" dur="10" fill="hold"/>
                                        <p:tgtEl>
                                          <p:spTgt spid="64"/>
                                        </p:tgtEl>
                                        <p:attrNameLst>
                                          <p:attrName>fillcolor</p:attrName>
                                        </p:attrNameLst>
                                      </p:cBhvr>
                                      <p:to>
                                        <a:srgbClr val="BFBFBF"/>
                                      </p:to>
                                    </p:animClr>
                                    <p:set>
                                      <p:cBhvr>
                                        <p:cTn id="220" dur="10" fill="hold"/>
                                        <p:tgtEl>
                                          <p:spTgt spid="64"/>
                                        </p:tgtEl>
                                        <p:attrNameLst>
                                          <p:attrName>fill.type</p:attrName>
                                        </p:attrNameLst>
                                      </p:cBhvr>
                                      <p:to>
                                        <p:strVal val="solid"/>
                                      </p:to>
                                    </p:set>
                                    <p:set>
                                      <p:cBhvr>
                                        <p:cTn id="221" dur="10" fill="hold"/>
                                        <p:tgtEl>
                                          <p:spTgt spid="64"/>
                                        </p:tgtEl>
                                        <p:attrNameLst>
                                          <p:attrName>fill.on</p:attrName>
                                        </p:attrNameLst>
                                      </p:cBhvr>
                                      <p:to>
                                        <p:strVal val="true"/>
                                      </p:to>
                                    </p:set>
                                  </p:childTnLst>
                                </p:cTn>
                              </p:par>
                              <p:par>
                                <p:cTn id="222" presetID="10" presetClass="entr" presetSubtype="0" fill="hold" nodeType="withEffect">
                                  <p:stCondLst>
                                    <p:cond delay="0"/>
                                  </p:stCondLst>
                                  <p:childTnLst>
                                    <p:set>
                                      <p:cBhvr>
                                        <p:cTn id="223" dur="1" fill="hold">
                                          <p:stCondLst>
                                            <p:cond delay="0"/>
                                          </p:stCondLst>
                                        </p:cTn>
                                        <p:tgtEl>
                                          <p:spTgt spid="72"/>
                                        </p:tgtEl>
                                        <p:attrNameLst>
                                          <p:attrName>style.visibility</p:attrName>
                                        </p:attrNameLst>
                                      </p:cBhvr>
                                      <p:to>
                                        <p:strVal val="visible"/>
                                      </p:to>
                                    </p:set>
                                    <p:animEffect transition="in" filter="fade">
                                      <p:cBhvr>
                                        <p:cTn id="224" dur="500"/>
                                        <p:tgtEl>
                                          <p:spTgt spid="72"/>
                                        </p:tgtEl>
                                      </p:cBhvr>
                                    </p:animEffect>
                                  </p:childTnLst>
                                </p:cTn>
                              </p:par>
                            </p:childTnLst>
                          </p:cTn>
                        </p:par>
                      </p:childTnLst>
                    </p:cTn>
                  </p:par>
                  <p:par>
                    <p:cTn id="225" fill="hold">
                      <p:stCondLst>
                        <p:cond delay="indefinite"/>
                      </p:stCondLst>
                      <p:childTnLst>
                        <p:par>
                          <p:cTn id="226" fill="hold">
                            <p:stCondLst>
                              <p:cond delay="0"/>
                            </p:stCondLst>
                            <p:childTnLst>
                              <p:par>
                                <p:cTn id="227" presetID="10" presetClass="entr" presetSubtype="0" fill="hold" grpId="0" nodeType="clickEffect">
                                  <p:stCondLst>
                                    <p:cond delay="0"/>
                                  </p:stCondLst>
                                  <p:childTnLst>
                                    <p:set>
                                      <p:cBhvr>
                                        <p:cTn id="228" dur="1" fill="hold">
                                          <p:stCondLst>
                                            <p:cond delay="0"/>
                                          </p:stCondLst>
                                        </p:cTn>
                                        <p:tgtEl>
                                          <p:spTgt spid="73"/>
                                        </p:tgtEl>
                                        <p:attrNameLst>
                                          <p:attrName>style.visibility</p:attrName>
                                        </p:attrNameLst>
                                      </p:cBhvr>
                                      <p:to>
                                        <p:strVal val="visible"/>
                                      </p:to>
                                    </p:set>
                                    <p:animEffect transition="in" filter="fade">
                                      <p:cBhvr>
                                        <p:cTn id="229"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32" grpId="0" animBg="1"/>
      <p:bldP spid="33"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73" grpId="0" animBg="1"/>
      <p:bldP spid="7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Naive String Matching - Algorithm</a:t>
            </a:r>
          </a:p>
        </p:txBody>
      </p:sp>
      <p:sp>
        <p:nvSpPr>
          <p:cNvPr id="3" name="Content Placeholder 2"/>
          <p:cNvSpPr>
            <a:spLocks noGrp="1"/>
          </p:cNvSpPr>
          <p:nvPr>
            <p:ph idx="1"/>
          </p:nvPr>
        </p:nvSpPr>
        <p:spPr>
          <a:xfrm>
            <a:off x="131180" y="863444"/>
            <a:ext cx="7706534" cy="5590565"/>
          </a:xfrm>
          <a:solidFill>
            <a:srgbClr val="424242"/>
          </a:solidFill>
        </p:spPr>
        <p:txBody>
          <a:bodyPr/>
          <a:lstStyle/>
          <a:p>
            <a:pPr marL="0" indent="0">
              <a:buNone/>
            </a:pPr>
            <a:r>
              <a:rPr lang="en-IN" dirty="0">
                <a:solidFill>
                  <a:srgbClr val="00B0F0"/>
                </a:solidFill>
                <a:latin typeface="Consolas" panose="020B0609020204030204" pitchFamily="49" charset="0"/>
              </a:rPr>
              <a:t>NAIVE-STRING MATCHER (T,P)</a:t>
            </a:r>
          </a:p>
          <a:p>
            <a:pPr marL="457200" indent="-457200">
              <a:buAutoNum type="arabicPeriod"/>
            </a:pPr>
            <a:r>
              <a:rPr lang="en-IN" dirty="0">
                <a:solidFill>
                  <a:srgbClr val="F9C5D7"/>
                </a:solidFill>
                <a:latin typeface="Consolas" panose="020B0609020204030204" pitchFamily="49" charset="0"/>
              </a:rPr>
              <a:t>n = </a:t>
            </a:r>
            <a:r>
              <a:rPr lang="en-IN" dirty="0" err="1">
                <a:solidFill>
                  <a:srgbClr val="F9C5D7"/>
                </a:solidFill>
                <a:latin typeface="Consolas" panose="020B0609020204030204" pitchFamily="49" charset="0"/>
              </a:rPr>
              <a:t>T.length</a:t>
            </a:r>
            <a:endParaRPr lang="en-IN" dirty="0">
              <a:solidFill>
                <a:srgbClr val="F9C5D7"/>
              </a:solidFill>
              <a:latin typeface="Consolas" panose="020B0609020204030204" pitchFamily="49" charset="0"/>
            </a:endParaRPr>
          </a:p>
          <a:p>
            <a:pPr marL="457200" indent="-457200">
              <a:buAutoNum type="arabicPeriod"/>
            </a:pPr>
            <a:r>
              <a:rPr lang="en-IN" dirty="0">
                <a:solidFill>
                  <a:srgbClr val="F9C5D7"/>
                </a:solidFill>
                <a:latin typeface="Consolas" panose="020B0609020204030204" pitchFamily="49" charset="0"/>
              </a:rPr>
              <a:t>m = </a:t>
            </a:r>
            <a:r>
              <a:rPr lang="en-IN" dirty="0" err="1">
                <a:solidFill>
                  <a:srgbClr val="F9C5D7"/>
                </a:solidFill>
                <a:latin typeface="Consolas" panose="020B0609020204030204" pitchFamily="49" charset="0"/>
              </a:rPr>
              <a:t>P.length</a:t>
            </a:r>
            <a:endParaRPr lang="en-IN" dirty="0">
              <a:solidFill>
                <a:srgbClr val="F9C5D7"/>
              </a:solidFill>
              <a:latin typeface="Consolas" panose="020B0609020204030204" pitchFamily="49" charset="0"/>
            </a:endParaRPr>
          </a:p>
          <a:p>
            <a:pPr marL="457200" indent="-457200">
              <a:buAutoNum type="arabicPeriod"/>
            </a:pPr>
            <a:r>
              <a:rPr lang="en-IN" dirty="0">
                <a:solidFill>
                  <a:srgbClr val="F9C5D7"/>
                </a:solidFill>
                <a:latin typeface="Consolas" panose="020B0609020204030204" pitchFamily="49" charset="0"/>
              </a:rPr>
              <a:t>for </a:t>
            </a:r>
            <a:r>
              <a:rPr lang="en-IN" dirty="0" smtClean="0">
                <a:solidFill>
                  <a:srgbClr val="F9C5D7"/>
                </a:solidFill>
                <a:latin typeface="Consolas" panose="020B0609020204030204" pitchFamily="49" charset="0"/>
              </a:rPr>
              <a:t>s = 0 </a:t>
            </a:r>
            <a:r>
              <a:rPr lang="en-IN" dirty="0">
                <a:solidFill>
                  <a:srgbClr val="F9C5D7"/>
                </a:solidFill>
                <a:latin typeface="Consolas" panose="020B0609020204030204" pitchFamily="49" charset="0"/>
              </a:rPr>
              <a:t>to n-m</a:t>
            </a:r>
          </a:p>
          <a:p>
            <a:pPr marL="457200" indent="-457200">
              <a:buAutoNum type="arabicPeriod"/>
            </a:pPr>
            <a:r>
              <a:rPr lang="en-IN" dirty="0">
                <a:solidFill>
                  <a:srgbClr val="F9C5D7"/>
                </a:solidFill>
                <a:latin typeface="Consolas" panose="020B0609020204030204" pitchFamily="49" charset="0"/>
              </a:rPr>
              <a:t>    if   p[1..m] == T[s+1..s+m]</a:t>
            </a:r>
          </a:p>
          <a:p>
            <a:pPr marL="457200" indent="-457200">
              <a:buAutoNum type="arabicPeriod"/>
            </a:pPr>
            <a:r>
              <a:rPr lang="en-IN" dirty="0">
                <a:solidFill>
                  <a:srgbClr val="F9C5D7"/>
                </a:solidFill>
                <a:latin typeface="Consolas" panose="020B0609020204030204" pitchFamily="49" charset="0"/>
              </a:rPr>
              <a:t>         print “Pattern </a:t>
            </a:r>
            <a:r>
              <a:rPr lang="en-IN" dirty="0" smtClean="0">
                <a:solidFill>
                  <a:srgbClr val="F9C5D7"/>
                </a:solidFill>
                <a:latin typeface="Consolas" panose="020B0609020204030204" pitchFamily="49" charset="0"/>
              </a:rPr>
              <a:t>occurs with                    			shift</a:t>
            </a:r>
            <a:r>
              <a:rPr lang="en-IN" dirty="0">
                <a:solidFill>
                  <a:srgbClr val="F9C5D7"/>
                </a:solidFill>
                <a:latin typeface="Consolas" panose="020B0609020204030204" pitchFamily="49" charset="0"/>
              </a:rPr>
              <a:t>” s</a:t>
            </a:r>
          </a:p>
          <a:p>
            <a:endParaRPr lang="en-US" dirty="0"/>
          </a:p>
        </p:txBody>
      </p:sp>
      <p:sp>
        <p:nvSpPr>
          <p:cNvPr id="4" name="TextBox 3"/>
          <p:cNvSpPr txBox="1"/>
          <p:nvPr/>
        </p:nvSpPr>
        <p:spPr>
          <a:xfrm>
            <a:off x="9630446" y="1647143"/>
            <a:ext cx="360000" cy="461665"/>
          </a:xfrm>
          <a:prstGeom prst="rect">
            <a:avLst/>
          </a:prstGeom>
          <a:noFill/>
          <a:ln>
            <a:solidFill>
              <a:schemeClr val="tx1"/>
            </a:solidFill>
          </a:ln>
        </p:spPr>
        <p:txBody>
          <a:bodyPr wrap="square" rtlCol="0" anchor="ctr">
            <a:spAutoFit/>
          </a:bodyPr>
          <a:lstStyle/>
          <a:p>
            <a:pPr algn="ctr"/>
            <a:r>
              <a:rPr lang="en-IN" sz="2400" dirty="0" smtClean="0"/>
              <a:t>a</a:t>
            </a:r>
            <a:endParaRPr lang="en-IN" dirty="0"/>
          </a:p>
        </p:txBody>
      </p:sp>
      <p:sp>
        <p:nvSpPr>
          <p:cNvPr id="5" name="TextBox 4"/>
          <p:cNvSpPr txBox="1"/>
          <p:nvPr/>
        </p:nvSpPr>
        <p:spPr>
          <a:xfrm>
            <a:off x="9990446" y="1647143"/>
            <a:ext cx="360000" cy="461665"/>
          </a:xfrm>
          <a:prstGeom prst="rect">
            <a:avLst/>
          </a:prstGeom>
          <a:noFill/>
          <a:ln>
            <a:solidFill>
              <a:schemeClr val="tx1"/>
            </a:solidFill>
          </a:ln>
        </p:spPr>
        <p:txBody>
          <a:bodyPr wrap="square" rtlCol="0" anchor="ctr">
            <a:spAutoFit/>
          </a:bodyPr>
          <a:lstStyle/>
          <a:p>
            <a:pPr algn="ctr"/>
            <a:r>
              <a:rPr lang="en-IN" sz="2400" dirty="0" smtClean="0"/>
              <a:t>c</a:t>
            </a:r>
            <a:endParaRPr lang="en-IN" dirty="0"/>
          </a:p>
        </p:txBody>
      </p:sp>
      <p:sp>
        <p:nvSpPr>
          <p:cNvPr id="6" name="TextBox 5"/>
          <p:cNvSpPr txBox="1"/>
          <p:nvPr/>
        </p:nvSpPr>
        <p:spPr>
          <a:xfrm>
            <a:off x="10350446" y="1647143"/>
            <a:ext cx="360000" cy="461665"/>
          </a:xfrm>
          <a:prstGeom prst="rect">
            <a:avLst/>
          </a:prstGeom>
          <a:noFill/>
          <a:ln>
            <a:solidFill>
              <a:schemeClr val="tx1"/>
            </a:solidFill>
          </a:ln>
        </p:spPr>
        <p:txBody>
          <a:bodyPr wrap="square" rtlCol="0" anchor="ctr">
            <a:spAutoFit/>
          </a:bodyPr>
          <a:lstStyle/>
          <a:p>
            <a:pPr algn="ctr"/>
            <a:r>
              <a:rPr lang="en-IN" sz="2400" dirty="0" smtClean="0"/>
              <a:t>a</a:t>
            </a:r>
            <a:endParaRPr lang="en-IN" dirty="0"/>
          </a:p>
        </p:txBody>
      </p:sp>
      <p:sp>
        <p:nvSpPr>
          <p:cNvPr id="7" name="TextBox 6"/>
          <p:cNvSpPr txBox="1"/>
          <p:nvPr/>
        </p:nvSpPr>
        <p:spPr>
          <a:xfrm>
            <a:off x="10710446" y="1647143"/>
            <a:ext cx="360000" cy="461665"/>
          </a:xfrm>
          <a:prstGeom prst="rect">
            <a:avLst/>
          </a:prstGeom>
          <a:noFill/>
          <a:ln>
            <a:solidFill>
              <a:schemeClr val="tx1"/>
            </a:solidFill>
          </a:ln>
        </p:spPr>
        <p:txBody>
          <a:bodyPr wrap="square" rtlCol="0" anchor="ctr">
            <a:spAutoFit/>
          </a:bodyPr>
          <a:lstStyle/>
          <a:p>
            <a:pPr algn="ctr"/>
            <a:r>
              <a:rPr lang="en-IN" sz="2400" dirty="0" smtClean="0"/>
              <a:t>a</a:t>
            </a:r>
            <a:endParaRPr lang="en-IN" dirty="0"/>
          </a:p>
        </p:txBody>
      </p:sp>
      <p:sp>
        <p:nvSpPr>
          <p:cNvPr id="8" name="TextBox 7"/>
          <p:cNvSpPr txBox="1"/>
          <p:nvPr/>
        </p:nvSpPr>
        <p:spPr>
          <a:xfrm>
            <a:off x="11069316" y="1647143"/>
            <a:ext cx="360000" cy="461665"/>
          </a:xfrm>
          <a:prstGeom prst="rect">
            <a:avLst/>
          </a:prstGeom>
          <a:noFill/>
          <a:ln>
            <a:solidFill>
              <a:schemeClr val="tx1"/>
            </a:solidFill>
          </a:ln>
        </p:spPr>
        <p:txBody>
          <a:bodyPr wrap="square" rtlCol="0" anchor="ctr">
            <a:spAutoFit/>
          </a:bodyPr>
          <a:lstStyle/>
          <a:p>
            <a:pPr algn="ctr"/>
            <a:r>
              <a:rPr lang="en-IN" sz="2400" dirty="0" smtClean="0"/>
              <a:t>b</a:t>
            </a:r>
            <a:endParaRPr lang="en-IN" dirty="0"/>
          </a:p>
        </p:txBody>
      </p:sp>
      <p:sp>
        <p:nvSpPr>
          <p:cNvPr id="9" name="TextBox 8"/>
          <p:cNvSpPr txBox="1"/>
          <p:nvPr/>
        </p:nvSpPr>
        <p:spPr>
          <a:xfrm>
            <a:off x="9630446" y="2489180"/>
            <a:ext cx="360000" cy="461665"/>
          </a:xfrm>
          <a:prstGeom prst="rect">
            <a:avLst/>
          </a:prstGeom>
          <a:noFill/>
          <a:ln>
            <a:solidFill>
              <a:schemeClr val="tx1"/>
            </a:solidFill>
          </a:ln>
        </p:spPr>
        <p:txBody>
          <a:bodyPr wrap="square" rtlCol="0" anchor="ctr">
            <a:spAutoFit/>
          </a:bodyPr>
          <a:lstStyle/>
          <a:p>
            <a:pPr algn="ctr"/>
            <a:r>
              <a:rPr lang="en-IN" sz="2400" dirty="0" smtClean="0"/>
              <a:t>a</a:t>
            </a:r>
            <a:endParaRPr lang="en-IN" dirty="0"/>
          </a:p>
        </p:txBody>
      </p:sp>
      <p:sp>
        <p:nvSpPr>
          <p:cNvPr id="10" name="TextBox 9"/>
          <p:cNvSpPr txBox="1"/>
          <p:nvPr/>
        </p:nvSpPr>
        <p:spPr>
          <a:xfrm>
            <a:off x="9990446" y="2489180"/>
            <a:ext cx="360000" cy="461665"/>
          </a:xfrm>
          <a:prstGeom prst="rect">
            <a:avLst/>
          </a:prstGeom>
          <a:noFill/>
          <a:ln>
            <a:solidFill>
              <a:schemeClr val="tx1"/>
            </a:solidFill>
          </a:ln>
        </p:spPr>
        <p:txBody>
          <a:bodyPr wrap="square" rtlCol="0" anchor="ctr">
            <a:spAutoFit/>
          </a:bodyPr>
          <a:lstStyle/>
          <a:p>
            <a:pPr algn="ctr"/>
            <a:r>
              <a:rPr lang="en-IN" sz="2400" dirty="0" smtClean="0"/>
              <a:t>a</a:t>
            </a:r>
            <a:endParaRPr lang="en-IN" dirty="0"/>
          </a:p>
        </p:txBody>
      </p:sp>
      <p:sp>
        <p:nvSpPr>
          <p:cNvPr id="11" name="TextBox 10"/>
          <p:cNvSpPr txBox="1"/>
          <p:nvPr/>
        </p:nvSpPr>
        <p:spPr>
          <a:xfrm>
            <a:off x="10350446" y="2489180"/>
            <a:ext cx="360000" cy="461665"/>
          </a:xfrm>
          <a:prstGeom prst="rect">
            <a:avLst/>
          </a:prstGeom>
          <a:noFill/>
          <a:ln>
            <a:solidFill>
              <a:schemeClr val="tx1"/>
            </a:solidFill>
          </a:ln>
        </p:spPr>
        <p:txBody>
          <a:bodyPr wrap="square" rtlCol="0" anchor="ctr">
            <a:spAutoFit/>
          </a:bodyPr>
          <a:lstStyle/>
          <a:p>
            <a:pPr algn="ctr"/>
            <a:r>
              <a:rPr lang="en-IN" sz="2400" dirty="0" smtClean="0"/>
              <a:t>b</a:t>
            </a:r>
            <a:endParaRPr lang="en-IN" dirty="0"/>
          </a:p>
        </p:txBody>
      </p:sp>
      <p:sp>
        <p:nvSpPr>
          <p:cNvPr id="12" name="TextBox 11"/>
          <p:cNvSpPr txBox="1"/>
          <p:nvPr/>
        </p:nvSpPr>
        <p:spPr>
          <a:xfrm>
            <a:off x="11428186" y="1647142"/>
            <a:ext cx="360000" cy="461665"/>
          </a:xfrm>
          <a:prstGeom prst="rect">
            <a:avLst/>
          </a:prstGeom>
          <a:noFill/>
          <a:ln>
            <a:solidFill>
              <a:schemeClr val="tx1"/>
            </a:solidFill>
          </a:ln>
        </p:spPr>
        <p:txBody>
          <a:bodyPr wrap="square" rtlCol="0" anchor="ctr">
            <a:spAutoFit/>
          </a:bodyPr>
          <a:lstStyle/>
          <a:p>
            <a:pPr algn="ctr"/>
            <a:r>
              <a:rPr lang="en-IN" sz="2400" dirty="0" smtClean="0"/>
              <a:t>c</a:t>
            </a:r>
            <a:endParaRPr lang="en-IN" dirty="0"/>
          </a:p>
        </p:txBody>
      </p:sp>
      <p:sp>
        <p:nvSpPr>
          <p:cNvPr id="13" name="Rectangle 12"/>
          <p:cNvSpPr/>
          <p:nvPr/>
        </p:nvSpPr>
        <p:spPr>
          <a:xfrm>
            <a:off x="8307194" y="1640755"/>
            <a:ext cx="1062168" cy="468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ea typeface="Cambria Math" panose="02040503050406030204" pitchFamily="18" charset="0"/>
              </a:rPr>
              <a:t>T[1..6]</a:t>
            </a:r>
            <a:endParaRPr lang="en-IN" sz="2400" dirty="0">
              <a:solidFill>
                <a:schemeClr val="tx1"/>
              </a:solidFill>
              <a:latin typeface="+mj-lt"/>
            </a:endParaRPr>
          </a:p>
        </p:txBody>
      </p:sp>
      <p:sp>
        <p:nvSpPr>
          <p:cNvPr id="14" name="Rectangle 13"/>
          <p:cNvSpPr/>
          <p:nvPr/>
        </p:nvSpPr>
        <p:spPr>
          <a:xfrm>
            <a:off x="8307194" y="2482793"/>
            <a:ext cx="1008112" cy="468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ea typeface="Cambria Math" panose="02040503050406030204" pitchFamily="18" charset="0"/>
              </a:rPr>
              <a:t>P[1..3]</a:t>
            </a:r>
            <a:endParaRPr lang="en-IN" sz="2400" dirty="0">
              <a:solidFill>
                <a:schemeClr val="tx1"/>
              </a:solidFill>
              <a:latin typeface="+mj-lt"/>
            </a:endParaRPr>
          </a:p>
        </p:txBody>
      </p:sp>
      <p:sp>
        <p:nvSpPr>
          <p:cNvPr id="15" name="TextBox 14"/>
          <p:cNvSpPr txBox="1"/>
          <p:nvPr/>
        </p:nvSpPr>
        <p:spPr>
          <a:xfrm>
            <a:off x="9989316" y="2489180"/>
            <a:ext cx="360000" cy="461665"/>
          </a:xfrm>
          <a:prstGeom prst="rect">
            <a:avLst/>
          </a:prstGeom>
          <a:noFill/>
          <a:ln>
            <a:solidFill>
              <a:schemeClr val="tx1"/>
            </a:solidFill>
          </a:ln>
        </p:spPr>
        <p:txBody>
          <a:bodyPr wrap="square" rtlCol="0" anchor="ctr">
            <a:spAutoFit/>
          </a:bodyPr>
          <a:lstStyle/>
          <a:p>
            <a:pPr algn="ctr"/>
            <a:r>
              <a:rPr lang="en-IN" sz="2400" dirty="0" smtClean="0"/>
              <a:t>a</a:t>
            </a:r>
            <a:endParaRPr lang="en-IN" dirty="0"/>
          </a:p>
        </p:txBody>
      </p:sp>
      <p:sp>
        <p:nvSpPr>
          <p:cNvPr id="16" name="TextBox 15"/>
          <p:cNvSpPr txBox="1"/>
          <p:nvPr/>
        </p:nvSpPr>
        <p:spPr>
          <a:xfrm>
            <a:off x="10349316" y="2489180"/>
            <a:ext cx="360000" cy="461665"/>
          </a:xfrm>
          <a:prstGeom prst="rect">
            <a:avLst/>
          </a:prstGeom>
          <a:noFill/>
          <a:ln>
            <a:solidFill>
              <a:schemeClr val="tx1"/>
            </a:solidFill>
          </a:ln>
        </p:spPr>
        <p:txBody>
          <a:bodyPr wrap="square" rtlCol="0" anchor="ctr">
            <a:spAutoFit/>
          </a:bodyPr>
          <a:lstStyle/>
          <a:p>
            <a:pPr algn="ctr"/>
            <a:r>
              <a:rPr lang="en-IN" sz="2400" dirty="0" smtClean="0"/>
              <a:t>a</a:t>
            </a:r>
            <a:endParaRPr lang="en-IN" dirty="0"/>
          </a:p>
        </p:txBody>
      </p:sp>
      <p:sp>
        <p:nvSpPr>
          <p:cNvPr id="17" name="TextBox 16"/>
          <p:cNvSpPr txBox="1"/>
          <p:nvPr/>
        </p:nvSpPr>
        <p:spPr>
          <a:xfrm>
            <a:off x="10709316" y="2489180"/>
            <a:ext cx="360000" cy="461665"/>
          </a:xfrm>
          <a:prstGeom prst="rect">
            <a:avLst/>
          </a:prstGeom>
          <a:noFill/>
          <a:ln>
            <a:solidFill>
              <a:schemeClr val="tx1"/>
            </a:solidFill>
          </a:ln>
        </p:spPr>
        <p:txBody>
          <a:bodyPr wrap="square" rtlCol="0" anchor="ctr">
            <a:spAutoFit/>
          </a:bodyPr>
          <a:lstStyle/>
          <a:p>
            <a:pPr algn="ctr"/>
            <a:r>
              <a:rPr lang="en-IN" sz="2400" dirty="0" smtClean="0"/>
              <a:t>b</a:t>
            </a:r>
            <a:endParaRPr lang="en-IN" dirty="0"/>
          </a:p>
        </p:txBody>
      </p:sp>
      <p:sp>
        <p:nvSpPr>
          <p:cNvPr id="18" name="TextBox 17"/>
          <p:cNvSpPr txBox="1"/>
          <p:nvPr/>
        </p:nvSpPr>
        <p:spPr>
          <a:xfrm>
            <a:off x="10348186" y="2489180"/>
            <a:ext cx="360000" cy="461665"/>
          </a:xfrm>
          <a:prstGeom prst="rect">
            <a:avLst/>
          </a:prstGeom>
          <a:noFill/>
          <a:ln>
            <a:solidFill>
              <a:schemeClr val="tx1"/>
            </a:solidFill>
          </a:ln>
        </p:spPr>
        <p:txBody>
          <a:bodyPr wrap="square" rtlCol="0" anchor="ctr">
            <a:spAutoFit/>
          </a:bodyPr>
          <a:lstStyle/>
          <a:p>
            <a:pPr algn="ctr"/>
            <a:r>
              <a:rPr lang="en-IN" sz="2400" dirty="0" smtClean="0"/>
              <a:t>a</a:t>
            </a:r>
            <a:endParaRPr lang="en-IN" dirty="0"/>
          </a:p>
        </p:txBody>
      </p:sp>
      <p:sp>
        <p:nvSpPr>
          <p:cNvPr id="19" name="TextBox 18"/>
          <p:cNvSpPr txBox="1"/>
          <p:nvPr/>
        </p:nvSpPr>
        <p:spPr>
          <a:xfrm>
            <a:off x="10708186" y="2489180"/>
            <a:ext cx="360000" cy="461665"/>
          </a:xfrm>
          <a:prstGeom prst="rect">
            <a:avLst/>
          </a:prstGeom>
          <a:noFill/>
          <a:ln>
            <a:solidFill>
              <a:schemeClr val="tx1"/>
            </a:solidFill>
          </a:ln>
        </p:spPr>
        <p:txBody>
          <a:bodyPr wrap="square" rtlCol="0" anchor="ctr">
            <a:spAutoFit/>
          </a:bodyPr>
          <a:lstStyle/>
          <a:p>
            <a:pPr algn="ctr"/>
            <a:r>
              <a:rPr lang="en-IN" sz="2400" dirty="0" smtClean="0"/>
              <a:t>a</a:t>
            </a:r>
            <a:endParaRPr lang="en-IN" dirty="0"/>
          </a:p>
        </p:txBody>
      </p:sp>
      <p:sp>
        <p:nvSpPr>
          <p:cNvPr id="20" name="TextBox 19"/>
          <p:cNvSpPr txBox="1"/>
          <p:nvPr/>
        </p:nvSpPr>
        <p:spPr>
          <a:xfrm>
            <a:off x="11068186" y="2489180"/>
            <a:ext cx="360000" cy="461665"/>
          </a:xfrm>
          <a:prstGeom prst="rect">
            <a:avLst/>
          </a:prstGeom>
          <a:noFill/>
          <a:ln>
            <a:solidFill>
              <a:schemeClr val="tx1"/>
            </a:solidFill>
          </a:ln>
        </p:spPr>
        <p:txBody>
          <a:bodyPr wrap="square" rtlCol="0" anchor="ctr">
            <a:spAutoFit/>
          </a:bodyPr>
          <a:lstStyle/>
          <a:p>
            <a:pPr algn="ctr"/>
            <a:r>
              <a:rPr lang="en-IN" sz="2400" dirty="0" smtClean="0"/>
              <a:t>b</a:t>
            </a:r>
            <a:endParaRPr lang="en-IN" dirty="0"/>
          </a:p>
        </p:txBody>
      </p:sp>
      <p:sp>
        <p:nvSpPr>
          <p:cNvPr id="21" name="TextBox 20"/>
          <p:cNvSpPr txBox="1"/>
          <p:nvPr/>
        </p:nvSpPr>
        <p:spPr>
          <a:xfrm>
            <a:off x="10708186" y="2489180"/>
            <a:ext cx="360000" cy="461665"/>
          </a:xfrm>
          <a:prstGeom prst="rect">
            <a:avLst/>
          </a:prstGeom>
          <a:noFill/>
          <a:ln>
            <a:solidFill>
              <a:schemeClr val="tx1"/>
            </a:solidFill>
          </a:ln>
        </p:spPr>
        <p:txBody>
          <a:bodyPr wrap="square" rtlCol="0" anchor="ctr">
            <a:spAutoFit/>
          </a:bodyPr>
          <a:lstStyle/>
          <a:p>
            <a:pPr algn="ctr"/>
            <a:r>
              <a:rPr lang="en-IN" sz="2400" dirty="0" smtClean="0"/>
              <a:t>a</a:t>
            </a:r>
            <a:endParaRPr lang="en-IN" dirty="0"/>
          </a:p>
        </p:txBody>
      </p:sp>
      <p:sp>
        <p:nvSpPr>
          <p:cNvPr id="22" name="TextBox 21"/>
          <p:cNvSpPr txBox="1"/>
          <p:nvPr/>
        </p:nvSpPr>
        <p:spPr>
          <a:xfrm>
            <a:off x="11068186" y="2489180"/>
            <a:ext cx="360000" cy="461665"/>
          </a:xfrm>
          <a:prstGeom prst="rect">
            <a:avLst/>
          </a:prstGeom>
          <a:noFill/>
          <a:ln>
            <a:solidFill>
              <a:schemeClr val="tx1"/>
            </a:solidFill>
          </a:ln>
        </p:spPr>
        <p:txBody>
          <a:bodyPr wrap="square" rtlCol="0" anchor="ctr">
            <a:spAutoFit/>
          </a:bodyPr>
          <a:lstStyle/>
          <a:p>
            <a:pPr algn="ctr"/>
            <a:r>
              <a:rPr lang="en-IN" sz="2400" dirty="0" smtClean="0"/>
              <a:t>a</a:t>
            </a:r>
            <a:endParaRPr lang="en-IN" dirty="0"/>
          </a:p>
        </p:txBody>
      </p:sp>
      <p:sp>
        <p:nvSpPr>
          <p:cNvPr id="23" name="TextBox 22"/>
          <p:cNvSpPr txBox="1"/>
          <p:nvPr/>
        </p:nvSpPr>
        <p:spPr>
          <a:xfrm>
            <a:off x="11428186" y="2489180"/>
            <a:ext cx="360000" cy="461665"/>
          </a:xfrm>
          <a:prstGeom prst="rect">
            <a:avLst/>
          </a:prstGeom>
          <a:noFill/>
          <a:ln>
            <a:solidFill>
              <a:schemeClr val="tx1"/>
            </a:solidFill>
          </a:ln>
        </p:spPr>
        <p:txBody>
          <a:bodyPr wrap="square" rtlCol="0" anchor="ctr">
            <a:spAutoFit/>
          </a:bodyPr>
          <a:lstStyle/>
          <a:p>
            <a:pPr algn="ctr"/>
            <a:r>
              <a:rPr lang="en-IN" sz="2400" dirty="0" smtClean="0"/>
              <a:t>b</a:t>
            </a:r>
            <a:endParaRPr lang="en-IN" dirty="0"/>
          </a:p>
        </p:txBody>
      </p:sp>
      <p:sp>
        <p:nvSpPr>
          <p:cNvPr id="24" name="Rectangle 23"/>
          <p:cNvSpPr/>
          <p:nvPr/>
        </p:nvSpPr>
        <p:spPr>
          <a:xfrm>
            <a:off x="9513545" y="3259108"/>
            <a:ext cx="9144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rgbClr val="AD1457"/>
                </a:solidFill>
                <a:latin typeface="+mj-lt"/>
                <a:ea typeface="Cambria Math" panose="02040503050406030204" pitchFamily="18" charset="0"/>
              </a:rPr>
              <a:t>s = 0</a:t>
            </a:r>
            <a:endParaRPr lang="en-IN" sz="2400" b="1" dirty="0">
              <a:solidFill>
                <a:srgbClr val="AD1457"/>
              </a:solidFill>
              <a:latin typeface="+mj-lt"/>
            </a:endParaRPr>
          </a:p>
        </p:txBody>
      </p:sp>
      <p:sp>
        <p:nvSpPr>
          <p:cNvPr id="25" name="Rectangle 24"/>
          <p:cNvSpPr/>
          <p:nvPr/>
        </p:nvSpPr>
        <p:spPr>
          <a:xfrm>
            <a:off x="824332" y="5086197"/>
            <a:ext cx="5892960" cy="461665"/>
          </a:xfrm>
          <a:prstGeom prst="rect">
            <a:avLst/>
          </a:prstGeom>
        </p:spPr>
        <p:txBody>
          <a:bodyPr wrap="none">
            <a:spAutoFit/>
          </a:bodyPr>
          <a:lstStyle/>
          <a:p>
            <a:pPr algn="ctr"/>
            <a:r>
              <a:rPr lang="en-IN" sz="2400" b="1" dirty="0">
                <a:solidFill>
                  <a:schemeClr val="accent5"/>
                </a:solidFill>
              </a:rPr>
              <a:t>Naive String Matcher takes time O((n-m+1)m) </a:t>
            </a:r>
            <a:endParaRPr lang="en-IN" sz="2400" b="1" dirty="0">
              <a:solidFill>
                <a:schemeClr val="accent5"/>
              </a:solidFill>
              <a:latin typeface="Consolas" panose="020B0609020204030204" pitchFamily="49" charset="0"/>
              <a:ea typeface="Cambria Math" panose="02040503050406030204" pitchFamily="18" charset="0"/>
            </a:endParaRPr>
          </a:p>
        </p:txBody>
      </p:sp>
      <p:sp>
        <p:nvSpPr>
          <p:cNvPr id="26" name="Rectangle 25"/>
          <p:cNvSpPr/>
          <p:nvPr/>
        </p:nvSpPr>
        <p:spPr>
          <a:xfrm>
            <a:off x="658906" y="2232212"/>
            <a:ext cx="2770094" cy="389965"/>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10048024" y="2106783"/>
            <a:ext cx="173736" cy="399288"/>
          </a:xfrm>
          <a:custGeom>
            <a:avLst/>
            <a:gdLst>
              <a:gd name="connsiteX0" fmla="*/ 109728 w 173736"/>
              <a:gd name="connsiteY0" fmla="*/ 0 h 399288"/>
              <a:gd name="connsiteX1" fmla="*/ 0 w 173736"/>
              <a:gd name="connsiteY1" fmla="*/ 198120 h 399288"/>
              <a:gd name="connsiteX2" fmla="*/ 173736 w 173736"/>
              <a:gd name="connsiteY2" fmla="*/ 198120 h 399288"/>
              <a:gd name="connsiteX3" fmla="*/ 109728 w 173736"/>
              <a:gd name="connsiteY3" fmla="*/ 399288 h 399288"/>
            </a:gdLst>
            <a:ahLst/>
            <a:cxnLst>
              <a:cxn ang="0">
                <a:pos x="connsiteX0" y="connsiteY0"/>
              </a:cxn>
              <a:cxn ang="0">
                <a:pos x="connsiteX1" y="connsiteY1"/>
              </a:cxn>
              <a:cxn ang="0">
                <a:pos x="connsiteX2" y="connsiteY2"/>
              </a:cxn>
              <a:cxn ang="0">
                <a:pos x="connsiteX3" y="connsiteY3"/>
              </a:cxn>
            </a:cxnLst>
            <a:rect l="l" t="t" r="r" b="b"/>
            <a:pathLst>
              <a:path w="173736" h="399288">
                <a:moveTo>
                  <a:pt x="109728" y="0"/>
                </a:moveTo>
                <a:lnTo>
                  <a:pt x="0" y="198120"/>
                </a:lnTo>
                <a:lnTo>
                  <a:pt x="173736" y="198120"/>
                </a:lnTo>
                <a:lnTo>
                  <a:pt x="109728" y="399288"/>
                </a:lnTo>
              </a:path>
            </a:pathLst>
          </a:custGeom>
          <a:noFill/>
          <a:ln>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28" name="Rectangle 27"/>
          <p:cNvSpPr/>
          <p:nvPr/>
        </p:nvSpPr>
        <p:spPr>
          <a:xfrm>
            <a:off x="10037345" y="3261344"/>
            <a:ext cx="324036" cy="4680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rgbClr val="AD1457"/>
                </a:solidFill>
                <a:latin typeface="+mj-lt"/>
                <a:ea typeface="Cambria Math" panose="02040503050406030204" pitchFamily="18" charset="0"/>
              </a:rPr>
              <a:t>1</a:t>
            </a:r>
            <a:endParaRPr lang="en-IN" sz="2400" b="1" dirty="0">
              <a:solidFill>
                <a:srgbClr val="AD1457"/>
              </a:solidFill>
              <a:latin typeface="+mj-lt"/>
            </a:endParaRPr>
          </a:p>
        </p:txBody>
      </p:sp>
      <p:sp>
        <p:nvSpPr>
          <p:cNvPr id="30" name="Rectangle 29"/>
          <p:cNvSpPr/>
          <p:nvPr/>
        </p:nvSpPr>
        <p:spPr>
          <a:xfrm>
            <a:off x="10068722" y="3238933"/>
            <a:ext cx="324036" cy="4680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rgbClr val="AD1457"/>
                </a:solidFill>
                <a:latin typeface="+mj-lt"/>
                <a:ea typeface="Cambria Math" panose="02040503050406030204" pitchFamily="18" charset="0"/>
              </a:rPr>
              <a:t>2</a:t>
            </a:r>
            <a:endParaRPr lang="en-IN" sz="2400" b="1" dirty="0">
              <a:solidFill>
                <a:srgbClr val="AD1457"/>
              </a:solidFill>
              <a:latin typeface="+mj-lt"/>
            </a:endParaRPr>
          </a:p>
        </p:txBody>
      </p:sp>
      <p:sp>
        <p:nvSpPr>
          <p:cNvPr id="31" name="Freeform 30"/>
          <p:cNvSpPr/>
          <p:nvPr/>
        </p:nvSpPr>
        <p:spPr>
          <a:xfrm>
            <a:off x="11154012" y="2102427"/>
            <a:ext cx="173736" cy="399288"/>
          </a:xfrm>
          <a:custGeom>
            <a:avLst/>
            <a:gdLst>
              <a:gd name="connsiteX0" fmla="*/ 109728 w 173736"/>
              <a:gd name="connsiteY0" fmla="*/ 0 h 399288"/>
              <a:gd name="connsiteX1" fmla="*/ 0 w 173736"/>
              <a:gd name="connsiteY1" fmla="*/ 198120 h 399288"/>
              <a:gd name="connsiteX2" fmla="*/ 173736 w 173736"/>
              <a:gd name="connsiteY2" fmla="*/ 198120 h 399288"/>
              <a:gd name="connsiteX3" fmla="*/ 109728 w 173736"/>
              <a:gd name="connsiteY3" fmla="*/ 399288 h 399288"/>
            </a:gdLst>
            <a:ahLst/>
            <a:cxnLst>
              <a:cxn ang="0">
                <a:pos x="connsiteX0" y="connsiteY0"/>
              </a:cxn>
              <a:cxn ang="0">
                <a:pos x="connsiteX1" y="connsiteY1"/>
              </a:cxn>
              <a:cxn ang="0">
                <a:pos x="connsiteX2" y="connsiteY2"/>
              </a:cxn>
              <a:cxn ang="0">
                <a:pos x="connsiteX3" y="connsiteY3"/>
              </a:cxn>
            </a:cxnLst>
            <a:rect l="l" t="t" r="r" b="b"/>
            <a:pathLst>
              <a:path w="173736" h="399288">
                <a:moveTo>
                  <a:pt x="109728" y="0"/>
                </a:moveTo>
                <a:lnTo>
                  <a:pt x="0" y="198120"/>
                </a:lnTo>
                <a:lnTo>
                  <a:pt x="173736" y="198120"/>
                </a:lnTo>
                <a:lnTo>
                  <a:pt x="109728" y="399288"/>
                </a:lnTo>
              </a:path>
            </a:pathLst>
          </a:custGeom>
          <a:noFill/>
          <a:ln>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32" name="Rectangle 31"/>
          <p:cNvSpPr/>
          <p:nvPr/>
        </p:nvSpPr>
        <p:spPr>
          <a:xfrm>
            <a:off x="10037856" y="3273766"/>
            <a:ext cx="324036" cy="4680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rgbClr val="AD1457"/>
                </a:solidFill>
                <a:latin typeface="+mj-lt"/>
                <a:ea typeface="Cambria Math" panose="02040503050406030204" pitchFamily="18" charset="0"/>
              </a:rPr>
              <a:t>3</a:t>
            </a:r>
            <a:endParaRPr lang="en-IN" sz="2400" b="1" dirty="0">
              <a:solidFill>
                <a:srgbClr val="AD1457"/>
              </a:solidFill>
              <a:latin typeface="+mj-lt"/>
            </a:endParaRPr>
          </a:p>
        </p:txBody>
      </p:sp>
      <p:sp>
        <p:nvSpPr>
          <p:cNvPr id="33" name="Rectangle 32"/>
          <p:cNvSpPr/>
          <p:nvPr/>
        </p:nvSpPr>
        <p:spPr>
          <a:xfrm>
            <a:off x="8262374" y="4024264"/>
            <a:ext cx="3385863" cy="461665"/>
          </a:xfrm>
          <a:prstGeom prst="rect">
            <a:avLst/>
          </a:prstGeom>
        </p:spPr>
        <p:txBody>
          <a:bodyPr wrap="none">
            <a:spAutoFit/>
          </a:bodyPr>
          <a:lstStyle/>
          <a:p>
            <a:pPr algn="ctr"/>
            <a:r>
              <a:rPr lang="en-IN" sz="2400" dirty="0">
                <a:solidFill>
                  <a:srgbClr val="AD1457"/>
                </a:solidFill>
              </a:rPr>
              <a:t>Pattern </a:t>
            </a:r>
            <a:r>
              <a:rPr lang="en-IN" sz="2400" dirty="0" smtClean="0">
                <a:solidFill>
                  <a:srgbClr val="AD1457"/>
                </a:solidFill>
              </a:rPr>
              <a:t>occurs with </a:t>
            </a:r>
            <a:r>
              <a:rPr lang="en-IN" sz="2400" dirty="0">
                <a:solidFill>
                  <a:srgbClr val="AD1457"/>
                </a:solidFill>
              </a:rPr>
              <a:t>shift 2</a:t>
            </a:r>
          </a:p>
        </p:txBody>
      </p:sp>
    </p:spTree>
    <p:extLst>
      <p:ext uri="{BB962C8B-B14F-4D97-AF65-F5344CB8AC3E}">
        <p14:creationId xmlns:p14="http://schemas.microsoft.com/office/powerpoint/2010/main" val="232501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heel(1)">
                                      <p:cBhvr>
                                        <p:cTn id="32" dur="10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500"/>
                                        <p:tgtEl>
                                          <p:spTgt spid="1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500"/>
                                        <p:tgtEl>
                                          <p:spTgt spid="1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500"/>
                                        <p:tgtEl>
                                          <p:spTgt spid="1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childTnLst>
                          </p:cTn>
                        </p:par>
                        <p:par>
                          <p:cTn id="73" fill="hold">
                            <p:stCondLst>
                              <p:cond delay="500"/>
                            </p:stCondLst>
                            <p:childTnLst>
                              <p:par>
                                <p:cTn id="74" presetID="10" presetClass="entr" presetSubtype="0" fill="hold" grpId="0" nodeType="after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fade">
                                      <p:cBhvr>
                                        <p:cTn id="76" dur="500"/>
                                        <p:tgtEl>
                                          <p:spTgt spid="27"/>
                                        </p:tgtEl>
                                      </p:cBhvr>
                                    </p:animEffec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1" nodeType="clickEffect">
                                  <p:stCondLst>
                                    <p:cond delay="0"/>
                                  </p:stCondLst>
                                  <p:childTnLst>
                                    <p:set>
                                      <p:cBhvr>
                                        <p:cTn id="80" dur="1" fill="hold">
                                          <p:stCondLst>
                                            <p:cond delay="0"/>
                                          </p:stCondLst>
                                        </p:cTn>
                                        <p:tgtEl>
                                          <p:spTgt spid="9"/>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10"/>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11"/>
                                        </p:tgtEl>
                                        <p:attrNameLst>
                                          <p:attrName>style.visibility</p:attrName>
                                        </p:attrNameLst>
                                      </p:cBhvr>
                                      <p:to>
                                        <p:strVal val="hidden"/>
                                      </p:to>
                                    </p:set>
                                  </p:childTnLst>
                                </p:cTn>
                              </p:par>
                            </p:childTnLst>
                          </p:cTn>
                        </p:par>
                        <p:par>
                          <p:cTn id="85" fill="hold">
                            <p:stCondLst>
                              <p:cond delay="0"/>
                            </p:stCondLst>
                            <p:childTnLst>
                              <p:par>
                                <p:cTn id="86" presetID="10" presetClass="entr" presetSubtype="0" fill="hold" grpId="0" nodeType="afterEffect">
                                  <p:stCondLst>
                                    <p:cond delay="0"/>
                                  </p:stCondLst>
                                  <p:childTnLst>
                                    <p:set>
                                      <p:cBhvr>
                                        <p:cTn id="87" dur="1" fill="hold">
                                          <p:stCondLst>
                                            <p:cond delay="0"/>
                                          </p:stCondLst>
                                        </p:cTn>
                                        <p:tgtEl>
                                          <p:spTgt spid="28"/>
                                        </p:tgtEl>
                                        <p:attrNameLst>
                                          <p:attrName>style.visibility</p:attrName>
                                        </p:attrNameLst>
                                      </p:cBhvr>
                                      <p:to>
                                        <p:strVal val="visible"/>
                                      </p:to>
                                    </p:set>
                                    <p:animEffect transition="in" filter="fade">
                                      <p:cBhvr>
                                        <p:cTn id="88" dur="500"/>
                                        <p:tgtEl>
                                          <p:spTgt spid="28"/>
                                        </p:tgtEl>
                                      </p:cBhvr>
                                    </p:animEffect>
                                  </p:childTnLst>
                                </p:cTn>
                              </p:par>
                            </p:childTnLst>
                          </p:cTn>
                        </p:par>
                        <p:par>
                          <p:cTn id="89" fill="hold">
                            <p:stCondLst>
                              <p:cond delay="500"/>
                            </p:stCondLst>
                            <p:childTnLst>
                              <p:par>
                                <p:cTn id="90" presetID="10" presetClass="entr" presetSubtype="0" fill="hold" grpId="0" nodeType="afterEffect">
                                  <p:stCondLst>
                                    <p:cond delay="0"/>
                                  </p:stCondLst>
                                  <p:childTnLst>
                                    <p:set>
                                      <p:cBhvr>
                                        <p:cTn id="91" dur="1" fill="hold">
                                          <p:stCondLst>
                                            <p:cond delay="0"/>
                                          </p:stCondLst>
                                        </p:cTn>
                                        <p:tgtEl>
                                          <p:spTgt spid="15"/>
                                        </p:tgtEl>
                                        <p:attrNameLst>
                                          <p:attrName>style.visibility</p:attrName>
                                        </p:attrNameLst>
                                      </p:cBhvr>
                                      <p:to>
                                        <p:strVal val="visible"/>
                                      </p:to>
                                    </p:set>
                                    <p:animEffect transition="in" filter="fade">
                                      <p:cBhvr>
                                        <p:cTn id="92" dur="500"/>
                                        <p:tgtEl>
                                          <p:spTgt spid="15"/>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6"/>
                                        </p:tgtEl>
                                        <p:attrNameLst>
                                          <p:attrName>style.visibility</p:attrName>
                                        </p:attrNameLst>
                                      </p:cBhvr>
                                      <p:to>
                                        <p:strVal val="visible"/>
                                      </p:to>
                                    </p:set>
                                    <p:animEffect transition="in" filter="fade">
                                      <p:cBhvr>
                                        <p:cTn id="95" dur="500"/>
                                        <p:tgtEl>
                                          <p:spTgt spid="16"/>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7"/>
                                        </p:tgtEl>
                                        <p:attrNameLst>
                                          <p:attrName>style.visibility</p:attrName>
                                        </p:attrNameLst>
                                      </p:cBhvr>
                                      <p:to>
                                        <p:strVal val="visible"/>
                                      </p:to>
                                    </p:set>
                                    <p:animEffect transition="in" filter="fade">
                                      <p:cBhvr>
                                        <p:cTn id="98" dur="500"/>
                                        <p:tgtEl>
                                          <p:spTgt spid="17"/>
                                        </p:tgtEl>
                                      </p:cBhvr>
                                    </p:animEffec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15"/>
                                        </p:tgtEl>
                                        <p:attrNameLst>
                                          <p:attrName>style.visibility</p:attrName>
                                        </p:attrNameLst>
                                      </p:cBhvr>
                                      <p:to>
                                        <p:strVal val="hidden"/>
                                      </p:to>
                                    </p:set>
                                  </p:childTnLst>
                                </p:cTn>
                              </p:par>
                              <p:par>
                                <p:cTn id="103" presetID="1" presetClass="exit" presetSubtype="0" fill="hold" grpId="1" nodeType="withEffect">
                                  <p:stCondLst>
                                    <p:cond delay="0"/>
                                  </p:stCondLst>
                                  <p:childTnLst>
                                    <p:set>
                                      <p:cBhvr>
                                        <p:cTn id="104" dur="1" fill="hold">
                                          <p:stCondLst>
                                            <p:cond delay="0"/>
                                          </p:stCondLst>
                                        </p:cTn>
                                        <p:tgtEl>
                                          <p:spTgt spid="16"/>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17"/>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27"/>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30"/>
                                        </p:tgtEl>
                                        <p:attrNameLst>
                                          <p:attrName>style.visibility</p:attrName>
                                        </p:attrNameLst>
                                      </p:cBhvr>
                                      <p:to>
                                        <p:strVal val="visible"/>
                                      </p:to>
                                    </p:set>
                                    <p:animEffect transition="in" filter="fade">
                                      <p:cBhvr>
                                        <p:cTn id="113" dur="500"/>
                                        <p:tgtEl>
                                          <p:spTgt spid="30"/>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18"/>
                                        </p:tgtEl>
                                        <p:attrNameLst>
                                          <p:attrName>style.visibility</p:attrName>
                                        </p:attrNameLst>
                                      </p:cBhvr>
                                      <p:to>
                                        <p:strVal val="visible"/>
                                      </p:to>
                                    </p:set>
                                    <p:animEffect transition="in" filter="fade">
                                      <p:cBhvr>
                                        <p:cTn id="118" dur="500"/>
                                        <p:tgtEl>
                                          <p:spTgt spid="18"/>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9"/>
                                        </p:tgtEl>
                                        <p:attrNameLst>
                                          <p:attrName>style.visibility</p:attrName>
                                        </p:attrNameLst>
                                      </p:cBhvr>
                                      <p:to>
                                        <p:strVal val="visible"/>
                                      </p:to>
                                    </p:set>
                                    <p:animEffect transition="in" filter="fade">
                                      <p:cBhvr>
                                        <p:cTn id="121" dur="500"/>
                                        <p:tgtEl>
                                          <p:spTgt spid="19"/>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20"/>
                                        </p:tgtEl>
                                        <p:attrNameLst>
                                          <p:attrName>style.visibility</p:attrName>
                                        </p:attrNameLst>
                                      </p:cBhvr>
                                      <p:to>
                                        <p:strVal val="visible"/>
                                      </p:to>
                                    </p:set>
                                    <p:animEffect transition="in" filter="fade">
                                      <p:cBhvr>
                                        <p:cTn id="124" dur="500"/>
                                        <p:tgtEl>
                                          <p:spTgt spid="20"/>
                                        </p:tgtEl>
                                      </p:cBhvr>
                                    </p:animEffect>
                                  </p:childTnLst>
                                </p:cTn>
                              </p:par>
                              <p:par>
                                <p:cTn id="125" presetID="1" presetClass="emph" presetSubtype="2" fill="hold" nodeType="withEffect">
                                  <p:stCondLst>
                                    <p:cond delay="0"/>
                                  </p:stCondLst>
                                  <p:childTnLst>
                                    <p:animClr clrSpc="rgb" dir="cw">
                                      <p:cBhvr>
                                        <p:cTn id="126" dur="1000" fill="hold"/>
                                        <p:tgtEl>
                                          <p:spTgt spid="6"/>
                                        </p:tgtEl>
                                        <p:attrNameLst>
                                          <p:attrName>fillcolor</p:attrName>
                                        </p:attrNameLst>
                                      </p:cBhvr>
                                      <p:to>
                                        <a:srgbClr val="94C8EC"/>
                                      </p:to>
                                    </p:animClr>
                                    <p:set>
                                      <p:cBhvr>
                                        <p:cTn id="127" dur="1000" fill="hold"/>
                                        <p:tgtEl>
                                          <p:spTgt spid="6"/>
                                        </p:tgtEl>
                                        <p:attrNameLst>
                                          <p:attrName>fill.type</p:attrName>
                                        </p:attrNameLst>
                                      </p:cBhvr>
                                      <p:to>
                                        <p:strVal val="solid"/>
                                      </p:to>
                                    </p:set>
                                    <p:set>
                                      <p:cBhvr>
                                        <p:cTn id="128" dur="1000" fill="hold"/>
                                        <p:tgtEl>
                                          <p:spTgt spid="6"/>
                                        </p:tgtEl>
                                        <p:attrNameLst>
                                          <p:attrName>fill.on</p:attrName>
                                        </p:attrNameLst>
                                      </p:cBhvr>
                                      <p:to>
                                        <p:strVal val="true"/>
                                      </p:to>
                                    </p:set>
                                  </p:childTnLst>
                                </p:cTn>
                              </p:par>
                              <p:par>
                                <p:cTn id="129" presetID="1" presetClass="emph" presetSubtype="2" fill="hold" nodeType="withEffect">
                                  <p:stCondLst>
                                    <p:cond delay="0"/>
                                  </p:stCondLst>
                                  <p:childTnLst>
                                    <p:animClr clrSpc="rgb" dir="cw">
                                      <p:cBhvr>
                                        <p:cTn id="130" dur="1000" fill="hold"/>
                                        <p:tgtEl>
                                          <p:spTgt spid="7"/>
                                        </p:tgtEl>
                                        <p:attrNameLst>
                                          <p:attrName>fillcolor</p:attrName>
                                        </p:attrNameLst>
                                      </p:cBhvr>
                                      <p:to>
                                        <a:srgbClr val="94C8EC"/>
                                      </p:to>
                                    </p:animClr>
                                    <p:set>
                                      <p:cBhvr>
                                        <p:cTn id="131" dur="1000" fill="hold"/>
                                        <p:tgtEl>
                                          <p:spTgt spid="7"/>
                                        </p:tgtEl>
                                        <p:attrNameLst>
                                          <p:attrName>fill.type</p:attrName>
                                        </p:attrNameLst>
                                      </p:cBhvr>
                                      <p:to>
                                        <p:strVal val="solid"/>
                                      </p:to>
                                    </p:set>
                                    <p:set>
                                      <p:cBhvr>
                                        <p:cTn id="132" dur="1000" fill="hold"/>
                                        <p:tgtEl>
                                          <p:spTgt spid="7"/>
                                        </p:tgtEl>
                                        <p:attrNameLst>
                                          <p:attrName>fill.on</p:attrName>
                                        </p:attrNameLst>
                                      </p:cBhvr>
                                      <p:to>
                                        <p:strVal val="true"/>
                                      </p:to>
                                    </p:set>
                                  </p:childTnLst>
                                </p:cTn>
                              </p:par>
                              <p:par>
                                <p:cTn id="133" presetID="1" presetClass="emph" presetSubtype="2" fill="hold" nodeType="withEffect">
                                  <p:stCondLst>
                                    <p:cond delay="0"/>
                                  </p:stCondLst>
                                  <p:childTnLst>
                                    <p:animClr clrSpc="rgb" dir="cw">
                                      <p:cBhvr>
                                        <p:cTn id="134" dur="1000" fill="hold"/>
                                        <p:tgtEl>
                                          <p:spTgt spid="8"/>
                                        </p:tgtEl>
                                        <p:attrNameLst>
                                          <p:attrName>fillcolor</p:attrName>
                                        </p:attrNameLst>
                                      </p:cBhvr>
                                      <p:to>
                                        <a:srgbClr val="94C8EC"/>
                                      </p:to>
                                    </p:animClr>
                                    <p:set>
                                      <p:cBhvr>
                                        <p:cTn id="135" dur="1000" fill="hold"/>
                                        <p:tgtEl>
                                          <p:spTgt spid="8"/>
                                        </p:tgtEl>
                                        <p:attrNameLst>
                                          <p:attrName>fill.type</p:attrName>
                                        </p:attrNameLst>
                                      </p:cBhvr>
                                      <p:to>
                                        <p:strVal val="solid"/>
                                      </p:to>
                                    </p:set>
                                    <p:set>
                                      <p:cBhvr>
                                        <p:cTn id="136" dur="1000" fill="hold"/>
                                        <p:tgtEl>
                                          <p:spTgt spid="8"/>
                                        </p:tgtEl>
                                        <p:attrNameLst>
                                          <p:attrName>fill.on</p:attrName>
                                        </p:attrNameLst>
                                      </p:cBhvr>
                                      <p:to>
                                        <p:strVal val="true"/>
                                      </p:to>
                                    </p:se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33"/>
                                        </p:tgtEl>
                                        <p:attrNameLst>
                                          <p:attrName>style.visibility</p:attrName>
                                        </p:attrNameLst>
                                      </p:cBhvr>
                                      <p:to>
                                        <p:strVal val="visible"/>
                                      </p:to>
                                    </p:set>
                                    <p:animEffect transition="in" filter="fade">
                                      <p:cBhvr>
                                        <p:cTn id="141" dur="500"/>
                                        <p:tgtEl>
                                          <p:spTgt spid="33"/>
                                        </p:tgtEl>
                                      </p:cBhvr>
                                    </p:animEffect>
                                  </p:childTnLst>
                                </p:cTn>
                              </p:par>
                            </p:childTnLst>
                          </p:cTn>
                        </p:par>
                      </p:childTnLst>
                    </p:cTn>
                  </p:par>
                  <p:par>
                    <p:cTn id="142" fill="hold">
                      <p:stCondLst>
                        <p:cond delay="indefinite"/>
                      </p:stCondLst>
                      <p:childTnLst>
                        <p:par>
                          <p:cTn id="143" fill="hold">
                            <p:stCondLst>
                              <p:cond delay="0"/>
                            </p:stCondLst>
                            <p:childTnLst>
                              <p:par>
                                <p:cTn id="144" presetID="1" presetClass="exit" presetSubtype="0" fill="hold" grpId="1" nodeType="clickEffect">
                                  <p:stCondLst>
                                    <p:cond delay="0"/>
                                  </p:stCondLst>
                                  <p:childTnLst>
                                    <p:set>
                                      <p:cBhvr>
                                        <p:cTn id="145" dur="1" fill="hold">
                                          <p:stCondLst>
                                            <p:cond delay="0"/>
                                          </p:stCondLst>
                                        </p:cTn>
                                        <p:tgtEl>
                                          <p:spTgt spid="18"/>
                                        </p:tgtEl>
                                        <p:attrNameLst>
                                          <p:attrName>style.visibility</p:attrName>
                                        </p:attrNameLst>
                                      </p:cBhvr>
                                      <p:to>
                                        <p:strVal val="hidden"/>
                                      </p:to>
                                    </p:set>
                                  </p:childTnLst>
                                </p:cTn>
                              </p:par>
                              <p:par>
                                <p:cTn id="146" presetID="1" presetClass="exit" presetSubtype="0" fill="hold" grpId="1" nodeType="withEffect">
                                  <p:stCondLst>
                                    <p:cond delay="0"/>
                                  </p:stCondLst>
                                  <p:childTnLst>
                                    <p:set>
                                      <p:cBhvr>
                                        <p:cTn id="147" dur="1" fill="hold">
                                          <p:stCondLst>
                                            <p:cond delay="0"/>
                                          </p:stCondLst>
                                        </p:cTn>
                                        <p:tgtEl>
                                          <p:spTgt spid="19"/>
                                        </p:tgtEl>
                                        <p:attrNameLst>
                                          <p:attrName>style.visibility</p:attrName>
                                        </p:attrNameLst>
                                      </p:cBhvr>
                                      <p:to>
                                        <p:strVal val="hidden"/>
                                      </p:to>
                                    </p:set>
                                  </p:childTnLst>
                                </p:cTn>
                              </p:par>
                              <p:par>
                                <p:cTn id="148" presetID="1" presetClass="exit" presetSubtype="0" fill="hold" grpId="1" nodeType="withEffect">
                                  <p:stCondLst>
                                    <p:cond delay="0"/>
                                  </p:stCondLst>
                                  <p:childTnLst>
                                    <p:set>
                                      <p:cBhvr>
                                        <p:cTn id="149" dur="1" fill="hold">
                                          <p:stCondLst>
                                            <p:cond delay="0"/>
                                          </p:stCondLst>
                                        </p:cTn>
                                        <p:tgtEl>
                                          <p:spTgt spid="20"/>
                                        </p:tgtEl>
                                        <p:attrNameLst>
                                          <p:attrName>style.visibility</p:attrName>
                                        </p:attrNameLst>
                                      </p:cBhvr>
                                      <p:to>
                                        <p:strVal val="hidden"/>
                                      </p:to>
                                    </p:set>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grpId="0" nodeType="clickEffect">
                                  <p:stCondLst>
                                    <p:cond delay="0"/>
                                  </p:stCondLst>
                                  <p:childTnLst>
                                    <p:set>
                                      <p:cBhvr>
                                        <p:cTn id="153" dur="1" fill="hold">
                                          <p:stCondLst>
                                            <p:cond delay="0"/>
                                          </p:stCondLst>
                                        </p:cTn>
                                        <p:tgtEl>
                                          <p:spTgt spid="32"/>
                                        </p:tgtEl>
                                        <p:attrNameLst>
                                          <p:attrName>style.visibility</p:attrName>
                                        </p:attrNameLst>
                                      </p:cBhvr>
                                      <p:to>
                                        <p:strVal val="visible"/>
                                      </p:to>
                                    </p:set>
                                    <p:animEffect transition="in" filter="fade">
                                      <p:cBhvr>
                                        <p:cTn id="154" dur="500"/>
                                        <p:tgtEl>
                                          <p:spTgt spid="32"/>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grpId="0" nodeType="clickEffect">
                                  <p:stCondLst>
                                    <p:cond delay="0"/>
                                  </p:stCondLst>
                                  <p:childTnLst>
                                    <p:set>
                                      <p:cBhvr>
                                        <p:cTn id="158" dur="1" fill="hold">
                                          <p:stCondLst>
                                            <p:cond delay="0"/>
                                          </p:stCondLst>
                                        </p:cTn>
                                        <p:tgtEl>
                                          <p:spTgt spid="21"/>
                                        </p:tgtEl>
                                        <p:attrNameLst>
                                          <p:attrName>style.visibility</p:attrName>
                                        </p:attrNameLst>
                                      </p:cBhvr>
                                      <p:to>
                                        <p:strVal val="visible"/>
                                      </p:to>
                                    </p:set>
                                    <p:animEffect transition="in" filter="fade">
                                      <p:cBhvr>
                                        <p:cTn id="159" dur="500"/>
                                        <p:tgtEl>
                                          <p:spTgt spid="21"/>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22"/>
                                        </p:tgtEl>
                                        <p:attrNameLst>
                                          <p:attrName>style.visibility</p:attrName>
                                        </p:attrNameLst>
                                      </p:cBhvr>
                                      <p:to>
                                        <p:strVal val="visible"/>
                                      </p:to>
                                    </p:set>
                                    <p:animEffect transition="in" filter="fade">
                                      <p:cBhvr>
                                        <p:cTn id="162" dur="500"/>
                                        <p:tgtEl>
                                          <p:spTgt spid="22"/>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23"/>
                                        </p:tgtEl>
                                        <p:attrNameLst>
                                          <p:attrName>style.visibility</p:attrName>
                                        </p:attrNameLst>
                                      </p:cBhvr>
                                      <p:to>
                                        <p:strVal val="visible"/>
                                      </p:to>
                                    </p:set>
                                    <p:animEffect transition="in" filter="fade">
                                      <p:cBhvr>
                                        <p:cTn id="165" dur="500"/>
                                        <p:tgtEl>
                                          <p:spTgt spid="23"/>
                                        </p:tgtEl>
                                      </p:cBhvr>
                                    </p:animEffect>
                                  </p:childTnLst>
                                </p:cTn>
                              </p:par>
                            </p:childTnLst>
                          </p:cTn>
                        </p:par>
                        <p:par>
                          <p:cTn id="166" fill="hold">
                            <p:stCondLst>
                              <p:cond delay="500"/>
                            </p:stCondLst>
                            <p:childTnLst>
                              <p:par>
                                <p:cTn id="167" presetID="10" presetClass="entr" presetSubtype="0" fill="hold" grpId="0" nodeType="afterEffect">
                                  <p:stCondLst>
                                    <p:cond delay="0"/>
                                  </p:stCondLst>
                                  <p:childTnLst>
                                    <p:set>
                                      <p:cBhvr>
                                        <p:cTn id="168" dur="1" fill="hold">
                                          <p:stCondLst>
                                            <p:cond delay="0"/>
                                          </p:stCondLst>
                                        </p:cTn>
                                        <p:tgtEl>
                                          <p:spTgt spid="31"/>
                                        </p:tgtEl>
                                        <p:attrNameLst>
                                          <p:attrName>style.visibility</p:attrName>
                                        </p:attrNameLst>
                                      </p:cBhvr>
                                      <p:to>
                                        <p:strVal val="visible"/>
                                      </p:to>
                                    </p:set>
                                    <p:animEffect transition="in" filter="fade">
                                      <p:cBhvr>
                                        <p:cTn id="169" dur="500"/>
                                        <p:tgtEl>
                                          <p:spTgt spid="31"/>
                                        </p:tgtEl>
                                      </p:cBhvr>
                                    </p:animEffect>
                                  </p:childTnLst>
                                </p:cTn>
                              </p:par>
                            </p:childTnLst>
                          </p:cTn>
                        </p:par>
                      </p:childTnLst>
                    </p:cTn>
                  </p:par>
                  <p:par>
                    <p:cTn id="170" fill="hold">
                      <p:stCondLst>
                        <p:cond delay="indefinite"/>
                      </p:stCondLst>
                      <p:childTnLst>
                        <p:par>
                          <p:cTn id="171" fill="hold">
                            <p:stCondLst>
                              <p:cond delay="0"/>
                            </p:stCondLst>
                            <p:childTnLst>
                              <p:par>
                                <p:cTn id="172" presetID="10" presetClass="entr" presetSubtype="0" fill="hold" grpId="0" nodeType="clickEffect">
                                  <p:stCondLst>
                                    <p:cond delay="0"/>
                                  </p:stCondLst>
                                  <p:childTnLst>
                                    <p:set>
                                      <p:cBhvr>
                                        <p:cTn id="173" dur="1" fill="hold">
                                          <p:stCondLst>
                                            <p:cond delay="0"/>
                                          </p:stCondLst>
                                        </p:cTn>
                                        <p:tgtEl>
                                          <p:spTgt spid="25"/>
                                        </p:tgtEl>
                                        <p:attrNameLst>
                                          <p:attrName>style.visibility</p:attrName>
                                        </p:attrNameLst>
                                      </p:cBhvr>
                                      <p:to>
                                        <p:strVal val="visible"/>
                                      </p:to>
                                    </p:set>
                                    <p:animEffect transition="in" filter="fade">
                                      <p:cBhvr>
                                        <p:cTn id="17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9" grpId="1" animBg="1"/>
      <p:bldP spid="10" grpId="0" animBg="1"/>
      <p:bldP spid="10" grpId="1" animBg="1"/>
      <p:bldP spid="11" grpId="0" animBg="1"/>
      <p:bldP spid="11" grpId="1" animBg="1"/>
      <p:bldP spid="12" grpId="0" animBg="1"/>
      <p:bldP spid="13" grpId="0" animBg="1"/>
      <p:bldP spid="14" grpId="0"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2" grpId="0" animBg="1"/>
      <p:bldP spid="23" grpId="0" animBg="1"/>
      <p:bldP spid="24" grpId="0"/>
      <p:bldP spid="25" grpId="0"/>
      <p:bldP spid="26" grpId="0" animBg="1"/>
      <p:bldP spid="27" grpId="0" animBg="1"/>
      <p:bldP spid="27" grpId="1" animBg="1"/>
      <p:bldP spid="28" grpId="0" animBg="1"/>
      <p:bldP spid="30" grpId="0" animBg="1"/>
      <p:bldP spid="31" grpId="0" animBg="1"/>
      <p:bldP spid="32" grpId="0" animBg="1"/>
      <p:bldP spid="3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Rabin-Karp Algorithm</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248871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1897962" y="341892"/>
          <a:ext cx="3529262" cy="457200"/>
        </p:xfrm>
        <a:graphic>
          <a:graphicData uri="http://schemas.openxmlformats.org/drawingml/2006/table">
            <a:tbl>
              <a:tblPr firstRow="1" bandRow="1">
                <a:tableStyleId>{5940675A-B579-460E-94D1-54222C63F5DA}</a:tableStyleId>
              </a:tblPr>
              <a:tblGrid>
                <a:gridCol w="320842">
                  <a:extLst>
                    <a:ext uri="{9D8B030D-6E8A-4147-A177-3AD203B41FA5}">
                      <a16:colId xmlns:a16="http://schemas.microsoft.com/office/drawing/2014/main" val="3584346046"/>
                    </a:ext>
                  </a:extLst>
                </a:gridCol>
                <a:gridCol w="320842">
                  <a:extLst>
                    <a:ext uri="{9D8B030D-6E8A-4147-A177-3AD203B41FA5}">
                      <a16:colId xmlns:a16="http://schemas.microsoft.com/office/drawing/2014/main" val="379684916"/>
                    </a:ext>
                  </a:extLst>
                </a:gridCol>
                <a:gridCol w="320842">
                  <a:extLst>
                    <a:ext uri="{9D8B030D-6E8A-4147-A177-3AD203B41FA5}">
                      <a16:colId xmlns:a16="http://schemas.microsoft.com/office/drawing/2014/main" val="1457192630"/>
                    </a:ext>
                  </a:extLst>
                </a:gridCol>
                <a:gridCol w="320842">
                  <a:extLst>
                    <a:ext uri="{9D8B030D-6E8A-4147-A177-3AD203B41FA5}">
                      <a16:colId xmlns:a16="http://schemas.microsoft.com/office/drawing/2014/main" val="3314813978"/>
                    </a:ext>
                  </a:extLst>
                </a:gridCol>
                <a:gridCol w="320842">
                  <a:extLst>
                    <a:ext uri="{9D8B030D-6E8A-4147-A177-3AD203B41FA5}">
                      <a16:colId xmlns:a16="http://schemas.microsoft.com/office/drawing/2014/main" val="2444222467"/>
                    </a:ext>
                  </a:extLst>
                </a:gridCol>
                <a:gridCol w="320842">
                  <a:extLst>
                    <a:ext uri="{9D8B030D-6E8A-4147-A177-3AD203B41FA5}">
                      <a16:colId xmlns:a16="http://schemas.microsoft.com/office/drawing/2014/main" val="4021103195"/>
                    </a:ext>
                  </a:extLst>
                </a:gridCol>
                <a:gridCol w="320842">
                  <a:extLst>
                    <a:ext uri="{9D8B030D-6E8A-4147-A177-3AD203B41FA5}">
                      <a16:colId xmlns:a16="http://schemas.microsoft.com/office/drawing/2014/main" val="2504161438"/>
                    </a:ext>
                  </a:extLst>
                </a:gridCol>
                <a:gridCol w="320842">
                  <a:extLst>
                    <a:ext uri="{9D8B030D-6E8A-4147-A177-3AD203B41FA5}">
                      <a16:colId xmlns:a16="http://schemas.microsoft.com/office/drawing/2014/main" val="3943242449"/>
                    </a:ext>
                  </a:extLst>
                </a:gridCol>
                <a:gridCol w="320842">
                  <a:extLst>
                    <a:ext uri="{9D8B030D-6E8A-4147-A177-3AD203B41FA5}">
                      <a16:colId xmlns:a16="http://schemas.microsoft.com/office/drawing/2014/main" val="896549800"/>
                    </a:ext>
                  </a:extLst>
                </a:gridCol>
                <a:gridCol w="320842">
                  <a:extLst>
                    <a:ext uri="{9D8B030D-6E8A-4147-A177-3AD203B41FA5}">
                      <a16:colId xmlns:a16="http://schemas.microsoft.com/office/drawing/2014/main" val="2393244396"/>
                    </a:ext>
                  </a:extLst>
                </a:gridCol>
                <a:gridCol w="320842">
                  <a:extLst>
                    <a:ext uri="{9D8B030D-6E8A-4147-A177-3AD203B41FA5}">
                      <a16:colId xmlns:a16="http://schemas.microsoft.com/office/drawing/2014/main" val="1916693527"/>
                    </a:ext>
                  </a:extLst>
                </a:gridCol>
              </a:tblGrid>
              <a:tr h="370840">
                <a:tc>
                  <a:txBody>
                    <a:bodyPr/>
                    <a:lstStyle/>
                    <a:p>
                      <a:r>
                        <a:rPr lang="en-IN" sz="2400" dirty="0" smtClean="0"/>
                        <a:t>3</a:t>
                      </a:r>
                      <a:endParaRPr lang="en-IN" sz="2400" dirty="0"/>
                    </a:p>
                  </a:txBody>
                  <a:tcPr anchor="ctr">
                    <a:solidFill>
                      <a:schemeClr val="bg1">
                        <a:lumMod val="95000"/>
                      </a:schemeClr>
                    </a:solidFill>
                  </a:tcPr>
                </a:tc>
                <a:tc>
                  <a:txBody>
                    <a:bodyPr/>
                    <a:lstStyle/>
                    <a:p>
                      <a:r>
                        <a:rPr lang="en-IN" sz="2400" dirty="0" smtClean="0"/>
                        <a:t>1</a:t>
                      </a:r>
                      <a:endParaRPr lang="en-IN" sz="2400" dirty="0"/>
                    </a:p>
                  </a:txBody>
                  <a:tcPr anchor="ctr">
                    <a:solidFill>
                      <a:schemeClr val="bg1">
                        <a:lumMod val="95000"/>
                      </a:schemeClr>
                    </a:solidFill>
                  </a:tcPr>
                </a:tc>
                <a:tc>
                  <a:txBody>
                    <a:bodyPr/>
                    <a:lstStyle/>
                    <a:p>
                      <a:r>
                        <a:rPr lang="en-IN" sz="2400" dirty="0" smtClean="0"/>
                        <a:t>4</a:t>
                      </a:r>
                      <a:endParaRPr lang="en-IN" sz="2400" dirty="0"/>
                    </a:p>
                  </a:txBody>
                  <a:tcPr anchor="ctr">
                    <a:solidFill>
                      <a:schemeClr val="bg1">
                        <a:lumMod val="95000"/>
                      </a:schemeClr>
                    </a:solidFill>
                  </a:tcPr>
                </a:tc>
                <a:tc>
                  <a:txBody>
                    <a:bodyPr/>
                    <a:lstStyle/>
                    <a:p>
                      <a:r>
                        <a:rPr lang="en-IN" sz="2400" dirty="0" smtClean="0"/>
                        <a:t>1</a:t>
                      </a:r>
                      <a:endParaRPr lang="en-IN" sz="2400" dirty="0"/>
                    </a:p>
                  </a:txBody>
                  <a:tcPr anchor="ctr">
                    <a:solidFill>
                      <a:schemeClr val="bg1">
                        <a:lumMod val="95000"/>
                      </a:schemeClr>
                    </a:solidFill>
                  </a:tcPr>
                </a:tc>
                <a:tc>
                  <a:txBody>
                    <a:bodyPr/>
                    <a:lstStyle/>
                    <a:p>
                      <a:r>
                        <a:rPr lang="en-IN" sz="2400" dirty="0" smtClean="0"/>
                        <a:t>5</a:t>
                      </a:r>
                      <a:endParaRPr lang="en-IN" sz="2400" dirty="0"/>
                    </a:p>
                  </a:txBody>
                  <a:tcPr anchor="ctr">
                    <a:solidFill>
                      <a:schemeClr val="bg1">
                        <a:lumMod val="95000"/>
                      </a:schemeClr>
                    </a:solidFill>
                  </a:tcPr>
                </a:tc>
                <a:tc>
                  <a:txBody>
                    <a:bodyPr/>
                    <a:lstStyle/>
                    <a:p>
                      <a:r>
                        <a:rPr lang="en-IN" sz="2400" dirty="0" smtClean="0"/>
                        <a:t>9</a:t>
                      </a:r>
                      <a:endParaRPr lang="en-IN" sz="2400" dirty="0"/>
                    </a:p>
                  </a:txBody>
                  <a:tcPr anchor="ctr">
                    <a:solidFill>
                      <a:schemeClr val="bg1">
                        <a:lumMod val="95000"/>
                      </a:schemeClr>
                    </a:solidFill>
                  </a:tcPr>
                </a:tc>
                <a:tc>
                  <a:txBody>
                    <a:bodyPr/>
                    <a:lstStyle/>
                    <a:p>
                      <a:r>
                        <a:rPr lang="en-IN" sz="2400" dirty="0" smtClean="0"/>
                        <a:t>2</a:t>
                      </a:r>
                      <a:endParaRPr lang="en-IN" sz="2400" dirty="0"/>
                    </a:p>
                  </a:txBody>
                  <a:tcPr anchor="ctr">
                    <a:solidFill>
                      <a:schemeClr val="bg1">
                        <a:lumMod val="95000"/>
                      </a:schemeClr>
                    </a:solidFill>
                  </a:tcPr>
                </a:tc>
                <a:tc>
                  <a:txBody>
                    <a:bodyPr/>
                    <a:lstStyle/>
                    <a:p>
                      <a:r>
                        <a:rPr lang="en-IN" sz="2400" dirty="0" smtClean="0"/>
                        <a:t>6</a:t>
                      </a:r>
                      <a:endParaRPr lang="en-IN" sz="2400" dirty="0"/>
                    </a:p>
                  </a:txBody>
                  <a:tcPr anchor="ctr">
                    <a:solidFill>
                      <a:schemeClr val="bg1">
                        <a:lumMod val="95000"/>
                      </a:schemeClr>
                    </a:solidFill>
                  </a:tcPr>
                </a:tc>
                <a:tc>
                  <a:txBody>
                    <a:bodyPr/>
                    <a:lstStyle/>
                    <a:p>
                      <a:r>
                        <a:rPr lang="en-IN" sz="2400" dirty="0" smtClean="0"/>
                        <a:t>5</a:t>
                      </a:r>
                      <a:endParaRPr lang="en-IN" sz="2400" dirty="0"/>
                    </a:p>
                  </a:txBody>
                  <a:tcPr anchor="ctr">
                    <a:solidFill>
                      <a:schemeClr val="bg1">
                        <a:lumMod val="95000"/>
                      </a:schemeClr>
                    </a:solidFill>
                  </a:tcPr>
                </a:tc>
                <a:tc>
                  <a:txBody>
                    <a:bodyPr/>
                    <a:lstStyle/>
                    <a:p>
                      <a:r>
                        <a:rPr lang="en-IN" sz="2400" dirty="0" smtClean="0"/>
                        <a:t>3</a:t>
                      </a:r>
                      <a:endParaRPr lang="en-IN" sz="2400" dirty="0"/>
                    </a:p>
                  </a:txBody>
                  <a:tcPr anchor="ctr">
                    <a:solidFill>
                      <a:schemeClr val="bg1">
                        <a:lumMod val="95000"/>
                      </a:schemeClr>
                    </a:solidFill>
                  </a:tcPr>
                </a:tc>
                <a:tc>
                  <a:txBody>
                    <a:bodyPr/>
                    <a:lstStyle/>
                    <a:p>
                      <a:r>
                        <a:rPr lang="en-IN" sz="2400" dirty="0" smtClean="0"/>
                        <a:t>5</a:t>
                      </a:r>
                      <a:endParaRPr lang="en-IN" sz="2400" dirty="0"/>
                    </a:p>
                  </a:txBody>
                  <a:tcPr anchor="ctr">
                    <a:solidFill>
                      <a:schemeClr val="bg1">
                        <a:lumMod val="95000"/>
                      </a:schemeClr>
                    </a:solidFill>
                  </a:tcPr>
                </a:tc>
                <a:extLst>
                  <a:ext uri="{0D108BD9-81ED-4DB2-BD59-A6C34878D82A}">
                    <a16:rowId xmlns:a16="http://schemas.microsoft.com/office/drawing/2014/main" val="3708759237"/>
                  </a:ext>
                </a:extLst>
              </a:tr>
            </a:tbl>
          </a:graphicData>
        </a:graphic>
      </p:graphicFrame>
      <p:sp>
        <p:nvSpPr>
          <p:cNvPr id="3" name="Rounded Rectangle 2"/>
          <p:cNvSpPr/>
          <p:nvPr/>
        </p:nvSpPr>
        <p:spPr>
          <a:xfrm>
            <a:off x="463440" y="336466"/>
            <a:ext cx="1264798" cy="468052"/>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rgbClr val="AD1457"/>
                </a:solidFill>
                <a:latin typeface="+mj-lt"/>
                <a:ea typeface="Cambria Math" panose="02040503050406030204" pitchFamily="18" charset="0"/>
              </a:rPr>
              <a:t>Text </a:t>
            </a:r>
            <a:r>
              <a:rPr lang="en-IN" sz="2400" dirty="0" smtClean="0">
                <a:solidFill>
                  <a:srgbClr val="AD1457"/>
                </a:solidFill>
                <a:latin typeface="Consolas" panose="020B0609020204030204" pitchFamily="49" charset="0"/>
                <a:ea typeface="Cambria Math" panose="02040503050406030204" pitchFamily="18" charset="0"/>
              </a:rPr>
              <a:t>T</a:t>
            </a:r>
            <a:endParaRPr lang="en-IN" sz="2400" dirty="0">
              <a:solidFill>
                <a:srgbClr val="AD1457"/>
              </a:solidFill>
              <a:latin typeface="Consolas" panose="020B0609020204030204" pitchFamily="49" charset="0"/>
            </a:endParaRPr>
          </a:p>
        </p:txBody>
      </p:sp>
      <p:sp>
        <p:nvSpPr>
          <p:cNvPr id="4" name="Rounded Rectangle 3"/>
          <p:cNvSpPr/>
          <p:nvPr/>
        </p:nvSpPr>
        <p:spPr>
          <a:xfrm>
            <a:off x="463440" y="1025567"/>
            <a:ext cx="1393633" cy="468052"/>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rgbClr val="AD1457"/>
                </a:solidFill>
                <a:latin typeface="+mj-lt"/>
                <a:ea typeface="Cambria Math" panose="02040503050406030204" pitchFamily="18" charset="0"/>
              </a:rPr>
              <a:t>Pattern P</a:t>
            </a:r>
          </a:p>
        </p:txBody>
      </p:sp>
      <p:graphicFrame>
        <p:nvGraphicFramePr>
          <p:cNvPr id="5" name="Table 4"/>
          <p:cNvGraphicFramePr>
            <a:graphicFrameLocks noGrp="1"/>
          </p:cNvGraphicFramePr>
          <p:nvPr>
            <p:extLst/>
          </p:nvPr>
        </p:nvGraphicFramePr>
        <p:xfrm>
          <a:off x="2045844" y="1030993"/>
          <a:ext cx="641684" cy="457200"/>
        </p:xfrm>
        <a:graphic>
          <a:graphicData uri="http://schemas.openxmlformats.org/drawingml/2006/table">
            <a:tbl>
              <a:tblPr firstRow="1" bandRow="1">
                <a:tableStyleId>{5940675A-B579-460E-94D1-54222C63F5DA}</a:tableStyleId>
              </a:tblPr>
              <a:tblGrid>
                <a:gridCol w="320842">
                  <a:extLst>
                    <a:ext uri="{9D8B030D-6E8A-4147-A177-3AD203B41FA5}">
                      <a16:colId xmlns:a16="http://schemas.microsoft.com/office/drawing/2014/main" val="3584346046"/>
                    </a:ext>
                  </a:extLst>
                </a:gridCol>
                <a:gridCol w="320842">
                  <a:extLst>
                    <a:ext uri="{9D8B030D-6E8A-4147-A177-3AD203B41FA5}">
                      <a16:colId xmlns:a16="http://schemas.microsoft.com/office/drawing/2014/main" val="379684916"/>
                    </a:ext>
                  </a:extLst>
                </a:gridCol>
              </a:tblGrid>
              <a:tr h="370840">
                <a:tc>
                  <a:txBody>
                    <a:bodyPr/>
                    <a:lstStyle/>
                    <a:p>
                      <a:r>
                        <a:rPr lang="en-IN" sz="2400" dirty="0" smtClean="0"/>
                        <a:t>2</a:t>
                      </a:r>
                      <a:endParaRPr lang="en-IN" sz="2400" dirty="0"/>
                    </a:p>
                  </a:txBody>
                  <a:tcPr anchor="ctr">
                    <a:solidFill>
                      <a:schemeClr val="accent5">
                        <a:lumMod val="20000"/>
                        <a:lumOff val="80000"/>
                      </a:schemeClr>
                    </a:solidFill>
                  </a:tcPr>
                </a:tc>
                <a:tc>
                  <a:txBody>
                    <a:bodyPr/>
                    <a:lstStyle/>
                    <a:p>
                      <a:pPr marL="0" algn="l" defTabSz="914400" rtl="0" eaLnBrk="1" latinLnBrk="0" hangingPunct="1"/>
                      <a:r>
                        <a:rPr lang="en-IN" sz="2400" kern="1200" dirty="0" smtClean="0">
                          <a:solidFill>
                            <a:schemeClr val="tx1"/>
                          </a:solidFill>
                          <a:latin typeface="+mn-lt"/>
                          <a:ea typeface="+mn-ea"/>
                          <a:cs typeface="+mn-cs"/>
                        </a:rPr>
                        <a:t>6</a:t>
                      </a:r>
                      <a:endParaRPr lang="en-IN" sz="2400" kern="1200" dirty="0">
                        <a:solidFill>
                          <a:schemeClr val="tx1"/>
                        </a:solidFill>
                        <a:latin typeface="+mn-lt"/>
                        <a:ea typeface="+mn-ea"/>
                        <a:cs typeface="+mn-cs"/>
                      </a:endParaRPr>
                    </a:p>
                  </a:txBody>
                  <a:tcPr anchor="ctr">
                    <a:solidFill>
                      <a:schemeClr val="accent5">
                        <a:lumMod val="20000"/>
                        <a:lumOff val="80000"/>
                      </a:schemeClr>
                    </a:solidFill>
                  </a:tcPr>
                </a:tc>
                <a:extLst>
                  <a:ext uri="{0D108BD9-81ED-4DB2-BD59-A6C34878D82A}">
                    <a16:rowId xmlns:a16="http://schemas.microsoft.com/office/drawing/2014/main" val="3708759237"/>
                  </a:ext>
                </a:extLst>
              </a:tr>
            </a:tbl>
          </a:graphicData>
        </a:graphic>
      </p:graphicFrame>
      <p:sp>
        <p:nvSpPr>
          <p:cNvPr id="6" name="Rectangle 5"/>
          <p:cNvSpPr/>
          <p:nvPr/>
        </p:nvSpPr>
        <p:spPr>
          <a:xfrm>
            <a:off x="463440" y="1729001"/>
            <a:ext cx="5120640" cy="468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smtClean="0">
                <a:solidFill>
                  <a:schemeClr val="tx1"/>
                </a:solidFill>
              </a:rPr>
              <a:t>Choose a random prime number </a:t>
            </a:r>
            <a:r>
              <a:rPr lang="en-IN" sz="2400" dirty="0" smtClean="0">
                <a:solidFill>
                  <a:schemeClr val="tx1"/>
                </a:solidFill>
                <a:latin typeface="Consolas" panose="020B0609020204030204" pitchFamily="49" charset="0"/>
              </a:rPr>
              <a:t>q = 11</a:t>
            </a:r>
            <a:endParaRPr lang="en-IN" sz="2400" dirty="0">
              <a:solidFill>
                <a:schemeClr val="tx1"/>
              </a:solidFill>
              <a:latin typeface="Consolas" panose="020B0609020204030204" pitchFamily="49" charset="0"/>
            </a:endParaRPr>
          </a:p>
        </p:txBody>
      </p:sp>
      <p:sp>
        <p:nvSpPr>
          <p:cNvPr id="8" name="Rounded Rectangle 7"/>
          <p:cNvSpPr/>
          <p:nvPr/>
        </p:nvSpPr>
        <p:spPr>
          <a:xfrm>
            <a:off x="463440" y="2441709"/>
            <a:ext cx="3860366" cy="860493"/>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smtClean="0">
                <a:solidFill>
                  <a:schemeClr val="tx1"/>
                </a:solidFill>
              </a:rPr>
              <a:t>Let,   </a:t>
            </a:r>
            <a:r>
              <a:rPr lang="en-IN" sz="2400" i="1" dirty="0" smtClean="0">
                <a:solidFill>
                  <a:schemeClr val="tx1"/>
                </a:solidFill>
                <a:latin typeface="Consolas" panose="020B0609020204030204" pitchFamily="49" charset="0"/>
              </a:rPr>
              <a:t>p </a:t>
            </a:r>
            <a:r>
              <a:rPr lang="en-IN" sz="2400" dirty="0" smtClean="0">
                <a:solidFill>
                  <a:schemeClr val="tx1"/>
                </a:solidFill>
                <a:latin typeface="Consolas" panose="020B0609020204030204" pitchFamily="49" charset="0"/>
              </a:rPr>
              <a:t>= P mod q </a:t>
            </a:r>
          </a:p>
          <a:p>
            <a:r>
              <a:rPr lang="en-IN" sz="2400" dirty="0">
                <a:solidFill>
                  <a:schemeClr val="tx1"/>
                </a:solidFill>
                <a:latin typeface="Consolas" panose="020B0609020204030204" pitchFamily="49" charset="0"/>
              </a:rPr>
              <a:t> </a:t>
            </a:r>
            <a:r>
              <a:rPr lang="en-IN" sz="2400" dirty="0" smtClean="0">
                <a:solidFill>
                  <a:schemeClr val="tx1"/>
                </a:solidFill>
                <a:latin typeface="Consolas" panose="020B0609020204030204" pitchFamily="49" charset="0"/>
              </a:rPr>
              <a:t>     = 26 mod 11 = 4</a:t>
            </a:r>
            <a:endParaRPr lang="en-IN" sz="2400" dirty="0">
              <a:solidFill>
                <a:schemeClr val="tx1"/>
              </a:solidFill>
              <a:latin typeface="Consolas" panose="020B0609020204030204" pitchFamily="49" charset="0"/>
            </a:endParaRPr>
          </a:p>
        </p:txBody>
      </p:sp>
      <p:sp>
        <p:nvSpPr>
          <p:cNvPr id="9" name="Rounded Rectangle 8"/>
          <p:cNvSpPr/>
          <p:nvPr/>
        </p:nvSpPr>
        <p:spPr>
          <a:xfrm>
            <a:off x="463440" y="3546857"/>
            <a:ext cx="5577840" cy="4572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smtClean="0">
                <a:solidFill>
                  <a:schemeClr val="tx1"/>
                </a:solidFill>
              </a:rPr>
              <a:t>Let </a:t>
            </a:r>
            <a:r>
              <a:rPr lang="en-IN" sz="2400" i="1" dirty="0" err="1" smtClean="0">
                <a:solidFill>
                  <a:schemeClr val="tx1"/>
                </a:solidFill>
                <a:latin typeface="Consolas" panose="020B0609020204030204" pitchFamily="49" charset="0"/>
              </a:rPr>
              <a:t>t</a:t>
            </a:r>
            <a:r>
              <a:rPr lang="en-IN" sz="2400" i="1" baseline="-25000" dirty="0" err="1" smtClean="0">
                <a:solidFill>
                  <a:schemeClr val="tx1"/>
                </a:solidFill>
                <a:latin typeface="Consolas" panose="020B0609020204030204" pitchFamily="49" charset="0"/>
              </a:rPr>
              <a:t>s</a:t>
            </a:r>
            <a:r>
              <a:rPr lang="en-IN" sz="2400" i="1" dirty="0" smtClean="0">
                <a:solidFill>
                  <a:schemeClr val="tx1"/>
                </a:solidFill>
              </a:rPr>
              <a:t> </a:t>
            </a:r>
            <a:r>
              <a:rPr lang="en-IN" sz="2400" dirty="0" smtClean="0">
                <a:solidFill>
                  <a:schemeClr val="tx1"/>
                </a:solidFill>
              </a:rPr>
              <a:t>denotes modulo </a:t>
            </a:r>
            <a:r>
              <a:rPr lang="en-IN" sz="2400" dirty="0" smtClean="0">
                <a:solidFill>
                  <a:schemeClr val="tx1"/>
                </a:solidFill>
                <a:latin typeface="Consolas" panose="020B0609020204030204" pitchFamily="49" charset="0"/>
              </a:rPr>
              <a:t>q</a:t>
            </a:r>
            <a:r>
              <a:rPr lang="en-IN" sz="2400" dirty="0" smtClean="0">
                <a:solidFill>
                  <a:schemeClr val="tx1"/>
                </a:solidFill>
              </a:rPr>
              <a:t> for text of length </a:t>
            </a:r>
            <a:r>
              <a:rPr lang="en-IN" sz="2400" dirty="0" smtClean="0">
                <a:solidFill>
                  <a:schemeClr val="tx1"/>
                </a:solidFill>
                <a:latin typeface="Consolas" panose="020B0609020204030204" pitchFamily="49" charset="0"/>
              </a:rPr>
              <a:t>m</a:t>
            </a:r>
            <a:endParaRPr lang="en-IN" sz="2400" dirty="0">
              <a:solidFill>
                <a:schemeClr val="tx1"/>
              </a:solidFill>
              <a:latin typeface="Consolas" panose="020B0609020204030204" pitchFamily="49" charset="0"/>
            </a:endParaRPr>
          </a:p>
        </p:txBody>
      </p:sp>
      <p:graphicFrame>
        <p:nvGraphicFramePr>
          <p:cNvPr id="10" name="Table 9"/>
          <p:cNvGraphicFramePr>
            <a:graphicFrameLocks noGrp="1"/>
          </p:cNvGraphicFramePr>
          <p:nvPr>
            <p:extLst/>
          </p:nvPr>
        </p:nvGraphicFramePr>
        <p:xfrm>
          <a:off x="463440" y="4582677"/>
          <a:ext cx="6035040" cy="548640"/>
        </p:xfrm>
        <a:graphic>
          <a:graphicData uri="http://schemas.openxmlformats.org/drawingml/2006/table">
            <a:tbl>
              <a:tblPr firstRow="1" bandRow="1">
                <a:tableStyleId>{5940675A-B579-460E-94D1-54222C63F5DA}</a:tableStyleId>
              </a:tblPr>
              <a:tblGrid>
                <a:gridCol w="548640">
                  <a:extLst>
                    <a:ext uri="{9D8B030D-6E8A-4147-A177-3AD203B41FA5}">
                      <a16:colId xmlns:a16="http://schemas.microsoft.com/office/drawing/2014/main" val="4208223411"/>
                    </a:ext>
                  </a:extLst>
                </a:gridCol>
                <a:gridCol w="548640">
                  <a:extLst>
                    <a:ext uri="{9D8B030D-6E8A-4147-A177-3AD203B41FA5}">
                      <a16:colId xmlns:a16="http://schemas.microsoft.com/office/drawing/2014/main" val="57169838"/>
                    </a:ext>
                  </a:extLst>
                </a:gridCol>
                <a:gridCol w="548640">
                  <a:extLst>
                    <a:ext uri="{9D8B030D-6E8A-4147-A177-3AD203B41FA5}">
                      <a16:colId xmlns:a16="http://schemas.microsoft.com/office/drawing/2014/main" val="101212751"/>
                    </a:ext>
                  </a:extLst>
                </a:gridCol>
                <a:gridCol w="548640">
                  <a:extLst>
                    <a:ext uri="{9D8B030D-6E8A-4147-A177-3AD203B41FA5}">
                      <a16:colId xmlns:a16="http://schemas.microsoft.com/office/drawing/2014/main" val="2299447371"/>
                    </a:ext>
                  </a:extLst>
                </a:gridCol>
                <a:gridCol w="548640">
                  <a:extLst>
                    <a:ext uri="{9D8B030D-6E8A-4147-A177-3AD203B41FA5}">
                      <a16:colId xmlns:a16="http://schemas.microsoft.com/office/drawing/2014/main" val="2901701410"/>
                    </a:ext>
                  </a:extLst>
                </a:gridCol>
                <a:gridCol w="548640">
                  <a:extLst>
                    <a:ext uri="{9D8B030D-6E8A-4147-A177-3AD203B41FA5}">
                      <a16:colId xmlns:a16="http://schemas.microsoft.com/office/drawing/2014/main" val="2175626083"/>
                    </a:ext>
                  </a:extLst>
                </a:gridCol>
                <a:gridCol w="548640">
                  <a:extLst>
                    <a:ext uri="{9D8B030D-6E8A-4147-A177-3AD203B41FA5}">
                      <a16:colId xmlns:a16="http://schemas.microsoft.com/office/drawing/2014/main" val="331642898"/>
                    </a:ext>
                  </a:extLst>
                </a:gridCol>
                <a:gridCol w="548640">
                  <a:extLst>
                    <a:ext uri="{9D8B030D-6E8A-4147-A177-3AD203B41FA5}">
                      <a16:colId xmlns:a16="http://schemas.microsoft.com/office/drawing/2014/main" val="465400065"/>
                    </a:ext>
                  </a:extLst>
                </a:gridCol>
                <a:gridCol w="548640">
                  <a:extLst>
                    <a:ext uri="{9D8B030D-6E8A-4147-A177-3AD203B41FA5}">
                      <a16:colId xmlns:a16="http://schemas.microsoft.com/office/drawing/2014/main" val="860598317"/>
                    </a:ext>
                  </a:extLst>
                </a:gridCol>
                <a:gridCol w="548640">
                  <a:extLst>
                    <a:ext uri="{9D8B030D-6E8A-4147-A177-3AD203B41FA5}">
                      <a16:colId xmlns:a16="http://schemas.microsoft.com/office/drawing/2014/main" val="774959623"/>
                    </a:ext>
                  </a:extLst>
                </a:gridCol>
                <a:gridCol w="548640">
                  <a:extLst>
                    <a:ext uri="{9D8B030D-6E8A-4147-A177-3AD203B41FA5}">
                      <a16:colId xmlns:a16="http://schemas.microsoft.com/office/drawing/2014/main" val="2354691562"/>
                    </a:ext>
                  </a:extLst>
                </a:gridCol>
              </a:tblGrid>
              <a:tr h="548640">
                <a:tc>
                  <a:txBody>
                    <a:bodyPr/>
                    <a:lstStyle/>
                    <a:p>
                      <a:pPr algn="ctr"/>
                      <a:r>
                        <a:rPr lang="en-IN" sz="2400" b="1" dirty="0" smtClean="0">
                          <a:solidFill>
                            <a:srgbClr val="0070C0"/>
                          </a:solidFill>
                        </a:rPr>
                        <a:t>3</a:t>
                      </a:r>
                      <a:endParaRPr lang="en-IN" sz="2400" b="1" dirty="0">
                        <a:solidFill>
                          <a:srgbClr val="0070C0"/>
                        </a:solidFill>
                      </a:endParaRPr>
                    </a:p>
                  </a:txBody>
                  <a:tcPr anchor="ctr"/>
                </a:tc>
                <a:tc>
                  <a:txBody>
                    <a:bodyPr/>
                    <a:lstStyle/>
                    <a:p>
                      <a:pPr algn="ctr"/>
                      <a:r>
                        <a:rPr lang="en-IN" sz="2400" b="1" dirty="0" smtClean="0">
                          <a:solidFill>
                            <a:srgbClr val="0070C0"/>
                          </a:solidFill>
                        </a:rPr>
                        <a:t>1</a:t>
                      </a:r>
                      <a:endParaRPr lang="en-IN" sz="2400" b="1" dirty="0">
                        <a:solidFill>
                          <a:srgbClr val="0070C0"/>
                        </a:solidFill>
                      </a:endParaRPr>
                    </a:p>
                  </a:txBody>
                  <a:tcPr anchor="ctr"/>
                </a:tc>
                <a:tc>
                  <a:txBody>
                    <a:bodyPr/>
                    <a:lstStyle/>
                    <a:p>
                      <a:pPr algn="ctr"/>
                      <a:r>
                        <a:rPr lang="en-IN" sz="2400" b="1" dirty="0" smtClean="0">
                          <a:solidFill>
                            <a:srgbClr val="0070C0"/>
                          </a:solidFill>
                        </a:rPr>
                        <a:t>4</a:t>
                      </a:r>
                      <a:endParaRPr lang="en-IN" sz="2400" b="1" dirty="0">
                        <a:solidFill>
                          <a:srgbClr val="0070C0"/>
                        </a:solidFill>
                      </a:endParaRPr>
                    </a:p>
                  </a:txBody>
                  <a:tcPr anchor="ctr"/>
                </a:tc>
                <a:tc>
                  <a:txBody>
                    <a:bodyPr/>
                    <a:lstStyle/>
                    <a:p>
                      <a:pPr algn="ctr"/>
                      <a:r>
                        <a:rPr lang="en-IN" sz="2400" b="1" dirty="0" smtClean="0">
                          <a:solidFill>
                            <a:srgbClr val="0070C0"/>
                          </a:solidFill>
                        </a:rPr>
                        <a:t>1</a:t>
                      </a:r>
                      <a:endParaRPr lang="en-IN" sz="2400" b="1" dirty="0">
                        <a:solidFill>
                          <a:srgbClr val="0070C0"/>
                        </a:solidFill>
                      </a:endParaRPr>
                    </a:p>
                  </a:txBody>
                  <a:tcPr anchor="ctr"/>
                </a:tc>
                <a:tc>
                  <a:txBody>
                    <a:bodyPr/>
                    <a:lstStyle/>
                    <a:p>
                      <a:pPr algn="ctr"/>
                      <a:r>
                        <a:rPr lang="en-IN" sz="2400" b="1" dirty="0" smtClean="0">
                          <a:solidFill>
                            <a:srgbClr val="0070C0"/>
                          </a:solidFill>
                        </a:rPr>
                        <a:t>5</a:t>
                      </a:r>
                      <a:endParaRPr lang="en-IN" sz="2400" b="1" dirty="0">
                        <a:solidFill>
                          <a:srgbClr val="0070C0"/>
                        </a:solidFill>
                      </a:endParaRPr>
                    </a:p>
                  </a:txBody>
                  <a:tcPr anchor="ctr"/>
                </a:tc>
                <a:tc>
                  <a:txBody>
                    <a:bodyPr/>
                    <a:lstStyle/>
                    <a:p>
                      <a:pPr algn="ctr"/>
                      <a:r>
                        <a:rPr lang="en-IN" sz="2400" b="1" dirty="0" smtClean="0">
                          <a:solidFill>
                            <a:srgbClr val="0070C0"/>
                          </a:solidFill>
                        </a:rPr>
                        <a:t>9</a:t>
                      </a:r>
                      <a:endParaRPr lang="en-IN" sz="2400" b="1" dirty="0">
                        <a:solidFill>
                          <a:srgbClr val="0070C0"/>
                        </a:solidFill>
                      </a:endParaRPr>
                    </a:p>
                  </a:txBody>
                  <a:tcPr anchor="ctr"/>
                </a:tc>
                <a:tc>
                  <a:txBody>
                    <a:bodyPr/>
                    <a:lstStyle/>
                    <a:p>
                      <a:pPr algn="ctr"/>
                      <a:r>
                        <a:rPr lang="en-IN" sz="2400" b="1" dirty="0" smtClean="0">
                          <a:solidFill>
                            <a:srgbClr val="0070C0"/>
                          </a:solidFill>
                        </a:rPr>
                        <a:t>2</a:t>
                      </a:r>
                      <a:endParaRPr lang="en-IN" sz="2400" b="1" dirty="0">
                        <a:solidFill>
                          <a:srgbClr val="0070C0"/>
                        </a:solidFill>
                      </a:endParaRPr>
                    </a:p>
                  </a:txBody>
                  <a:tcPr anchor="ctr"/>
                </a:tc>
                <a:tc>
                  <a:txBody>
                    <a:bodyPr/>
                    <a:lstStyle/>
                    <a:p>
                      <a:pPr algn="ctr"/>
                      <a:r>
                        <a:rPr lang="en-IN" sz="2400" b="1" dirty="0" smtClean="0">
                          <a:solidFill>
                            <a:srgbClr val="0070C0"/>
                          </a:solidFill>
                        </a:rPr>
                        <a:t>6</a:t>
                      </a:r>
                      <a:endParaRPr lang="en-IN" sz="2400" b="1" dirty="0">
                        <a:solidFill>
                          <a:srgbClr val="0070C0"/>
                        </a:solidFill>
                      </a:endParaRPr>
                    </a:p>
                  </a:txBody>
                  <a:tcPr anchor="ctr"/>
                </a:tc>
                <a:tc>
                  <a:txBody>
                    <a:bodyPr/>
                    <a:lstStyle/>
                    <a:p>
                      <a:pPr algn="ctr"/>
                      <a:r>
                        <a:rPr lang="en-IN" sz="2400" b="1" dirty="0" smtClean="0">
                          <a:solidFill>
                            <a:srgbClr val="0070C0"/>
                          </a:solidFill>
                        </a:rPr>
                        <a:t>5</a:t>
                      </a:r>
                      <a:endParaRPr lang="en-IN" sz="2400" b="1" dirty="0">
                        <a:solidFill>
                          <a:srgbClr val="0070C0"/>
                        </a:solidFill>
                      </a:endParaRPr>
                    </a:p>
                  </a:txBody>
                  <a:tcPr anchor="ctr"/>
                </a:tc>
                <a:tc>
                  <a:txBody>
                    <a:bodyPr/>
                    <a:lstStyle/>
                    <a:p>
                      <a:pPr algn="ctr"/>
                      <a:r>
                        <a:rPr lang="en-IN" sz="2400" b="1" dirty="0" smtClean="0">
                          <a:solidFill>
                            <a:srgbClr val="0070C0"/>
                          </a:solidFill>
                        </a:rPr>
                        <a:t>3</a:t>
                      </a:r>
                      <a:endParaRPr lang="en-IN" sz="2400" b="1" dirty="0">
                        <a:solidFill>
                          <a:srgbClr val="0070C0"/>
                        </a:solidFill>
                      </a:endParaRPr>
                    </a:p>
                  </a:txBody>
                  <a:tcPr anchor="ctr"/>
                </a:tc>
                <a:tc>
                  <a:txBody>
                    <a:bodyPr/>
                    <a:lstStyle/>
                    <a:p>
                      <a:pPr algn="ctr"/>
                      <a:r>
                        <a:rPr lang="en-IN" sz="2400" b="1" dirty="0" smtClean="0">
                          <a:solidFill>
                            <a:srgbClr val="0070C0"/>
                          </a:solidFill>
                        </a:rPr>
                        <a:t>5</a:t>
                      </a:r>
                      <a:endParaRPr lang="en-IN" sz="2400" b="1" dirty="0">
                        <a:solidFill>
                          <a:srgbClr val="0070C0"/>
                        </a:solidFill>
                      </a:endParaRPr>
                    </a:p>
                  </a:txBody>
                  <a:tcPr anchor="ctr"/>
                </a:tc>
                <a:extLst>
                  <a:ext uri="{0D108BD9-81ED-4DB2-BD59-A6C34878D82A}">
                    <a16:rowId xmlns:a16="http://schemas.microsoft.com/office/drawing/2014/main" val="672000780"/>
                  </a:ext>
                </a:extLst>
              </a:tr>
            </a:tbl>
          </a:graphicData>
        </a:graphic>
      </p:graphicFrame>
      <p:graphicFrame>
        <p:nvGraphicFramePr>
          <p:cNvPr id="11" name="Table 10"/>
          <p:cNvGraphicFramePr>
            <a:graphicFrameLocks noGrp="1"/>
          </p:cNvGraphicFramePr>
          <p:nvPr>
            <p:extLst/>
          </p:nvPr>
        </p:nvGraphicFramePr>
        <p:xfrm>
          <a:off x="737760" y="5508047"/>
          <a:ext cx="5486400" cy="457200"/>
        </p:xfrm>
        <a:graphic>
          <a:graphicData uri="http://schemas.openxmlformats.org/drawingml/2006/table">
            <a:tbl>
              <a:tblPr firstRow="1" bandRow="1">
                <a:tableStyleId>{5940675A-B579-460E-94D1-54222C63F5DA}</a:tableStyleId>
              </a:tblPr>
              <a:tblGrid>
                <a:gridCol w="548640">
                  <a:extLst>
                    <a:ext uri="{9D8B030D-6E8A-4147-A177-3AD203B41FA5}">
                      <a16:colId xmlns:a16="http://schemas.microsoft.com/office/drawing/2014/main" val="4208223411"/>
                    </a:ext>
                  </a:extLst>
                </a:gridCol>
                <a:gridCol w="548640">
                  <a:extLst>
                    <a:ext uri="{9D8B030D-6E8A-4147-A177-3AD203B41FA5}">
                      <a16:colId xmlns:a16="http://schemas.microsoft.com/office/drawing/2014/main" val="57169838"/>
                    </a:ext>
                  </a:extLst>
                </a:gridCol>
                <a:gridCol w="548640">
                  <a:extLst>
                    <a:ext uri="{9D8B030D-6E8A-4147-A177-3AD203B41FA5}">
                      <a16:colId xmlns:a16="http://schemas.microsoft.com/office/drawing/2014/main" val="101212751"/>
                    </a:ext>
                  </a:extLst>
                </a:gridCol>
                <a:gridCol w="548640">
                  <a:extLst>
                    <a:ext uri="{9D8B030D-6E8A-4147-A177-3AD203B41FA5}">
                      <a16:colId xmlns:a16="http://schemas.microsoft.com/office/drawing/2014/main" val="2299447371"/>
                    </a:ext>
                  </a:extLst>
                </a:gridCol>
                <a:gridCol w="548640">
                  <a:extLst>
                    <a:ext uri="{9D8B030D-6E8A-4147-A177-3AD203B41FA5}">
                      <a16:colId xmlns:a16="http://schemas.microsoft.com/office/drawing/2014/main" val="2901701410"/>
                    </a:ext>
                  </a:extLst>
                </a:gridCol>
                <a:gridCol w="548640">
                  <a:extLst>
                    <a:ext uri="{9D8B030D-6E8A-4147-A177-3AD203B41FA5}">
                      <a16:colId xmlns:a16="http://schemas.microsoft.com/office/drawing/2014/main" val="2175626083"/>
                    </a:ext>
                  </a:extLst>
                </a:gridCol>
                <a:gridCol w="548640">
                  <a:extLst>
                    <a:ext uri="{9D8B030D-6E8A-4147-A177-3AD203B41FA5}">
                      <a16:colId xmlns:a16="http://schemas.microsoft.com/office/drawing/2014/main" val="331642898"/>
                    </a:ext>
                  </a:extLst>
                </a:gridCol>
                <a:gridCol w="548640">
                  <a:extLst>
                    <a:ext uri="{9D8B030D-6E8A-4147-A177-3AD203B41FA5}">
                      <a16:colId xmlns:a16="http://schemas.microsoft.com/office/drawing/2014/main" val="465400065"/>
                    </a:ext>
                  </a:extLst>
                </a:gridCol>
                <a:gridCol w="548640">
                  <a:extLst>
                    <a:ext uri="{9D8B030D-6E8A-4147-A177-3AD203B41FA5}">
                      <a16:colId xmlns:a16="http://schemas.microsoft.com/office/drawing/2014/main" val="860598317"/>
                    </a:ext>
                  </a:extLst>
                </a:gridCol>
                <a:gridCol w="548640">
                  <a:extLst>
                    <a:ext uri="{9D8B030D-6E8A-4147-A177-3AD203B41FA5}">
                      <a16:colId xmlns:a16="http://schemas.microsoft.com/office/drawing/2014/main" val="774959623"/>
                    </a:ext>
                  </a:extLst>
                </a:gridCol>
              </a:tblGrid>
              <a:tr h="457200">
                <a:tc>
                  <a:txBody>
                    <a:bodyPr/>
                    <a:lstStyle/>
                    <a:p>
                      <a:pPr algn="ctr"/>
                      <a:r>
                        <a:rPr lang="en-IN" sz="2400" b="0" dirty="0" smtClean="0">
                          <a:solidFill>
                            <a:srgbClr val="002060"/>
                          </a:solidFill>
                        </a:rPr>
                        <a:t>9</a:t>
                      </a:r>
                      <a:endParaRPr lang="en-IN" sz="2400" b="0" dirty="0">
                        <a:solidFill>
                          <a:srgbClr val="002060"/>
                        </a:solidFill>
                      </a:endParaRPr>
                    </a:p>
                  </a:txBody>
                  <a:tcPr anchor="ctr"/>
                </a:tc>
                <a:tc>
                  <a:txBody>
                    <a:bodyPr/>
                    <a:lstStyle/>
                    <a:p>
                      <a:pPr algn="ctr"/>
                      <a:r>
                        <a:rPr lang="en-IN" sz="2400" b="0" dirty="0" smtClean="0">
                          <a:solidFill>
                            <a:srgbClr val="002060"/>
                          </a:solidFill>
                        </a:rPr>
                        <a:t>3</a:t>
                      </a:r>
                      <a:endParaRPr lang="en-IN" sz="2400" b="0" dirty="0">
                        <a:solidFill>
                          <a:srgbClr val="002060"/>
                        </a:solidFill>
                      </a:endParaRPr>
                    </a:p>
                  </a:txBody>
                  <a:tcPr anchor="ctr"/>
                </a:tc>
                <a:tc>
                  <a:txBody>
                    <a:bodyPr/>
                    <a:lstStyle/>
                    <a:p>
                      <a:pPr algn="ctr"/>
                      <a:r>
                        <a:rPr lang="en-IN" sz="2400" b="0" dirty="0" smtClean="0">
                          <a:solidFill>
                            <a:srgbClr val="002060"/>
                          </a:solidFill>
                        </a:rPr>
                        <a:t>8</a:t>
                      </a:r>
                      <a:endParaRPr lang="en-IN" sz="2400" b="0" dirty="0">
                        <a:solidFill>
                          <a:srgbClr val="002060"/>
                        </a:solidFill>
                      </a:endParaRPr>
                    </a:p>
                  </a:txBody>
                  <a:tcPr anchor="ctr"/>
                </a:tc>
                <a:tc>
                  <a:txBody>
                    <a:bodyPr/>
                    <a:lstStyle/>
                    <a:p>
                      <a:pPr algn="ctr"/>
                      <a:r>
                        <a:rPr lang="en-IN" sz="2400" b="0" dirty="0" smtClean="0">
                          <a:solidFill>
                            <a:srgbClr val="002060"/>
                          </a:solidFill>
                        </a:rPr>
                        <a:t>4</a:t>
                      </a:r>
                      <a:endParaRPr lang="en-IN" sz="2400" b="0" dirty="0">
                        <a:solidFill>
                          <a:srgbClr val="002060"/>
                        </a:solidFill>
                      </a:endParaRPr>
                    </a:p>
                  </a:txBody>
                  <a:tcPr anchor="ctr"/>
                </a:tc>
                <a:tc>
                  <a:txBody>
                    <a:bodyPr/>
                    <a:lstStyle/>
                    <a:p>
                      <a:pPr algn="ctr"/>
                      <a:r>
                        <a:rPr lang="en-IN" sz="2400" b="0" dirty="0" smtClean="0">
                          <a:solidFill>
                            <a:srgbClr val="002060"/>
                          </a:solidFill>
                        </a:rPr>
                        <a:t>4</a:t>
                      </a:r>
                      <a:endParaRPr lang="en-IN" sz="2400" b="0" dirty="0">
                        <a:solidFill>
                          <a:srgbClr val="002060"/>
                        </a:solidFill>
                      </a:endParaRPr>
                    </a:p>
                  </a:txBody>
                  <a:tcPr anchor="ctr"/>
                </a:tc>
                <a:tc>
                  <a:txBody>
                    <a:bodyPr/>
                    <a:lstStyle/>
                    <a:p>
                      <a:pPr algn="ctr"/>
                      <a:r>
                        <a:rPr lang="en-IN" sz="2400" b="0" dirty="0" smtClean="0">
                          <a:solidFill>
                            <a:srgbClr val="002060"/>
                          </a:solidFill>
                        </a:rPr>
                        <a:t>4</a:t>
                      </a:r>
                      <a:endParaRPr lang="en-IN" sz="2400" b="0" dirty="0">
                        <a:solidFill>
                          <a:srgbClr val="002060"/>
                        </a:solidFill>
                      </a:endParaRPr>
                    </a:p>
                  </a:txBody>
                  <a:tcPr anchor="ctr"/>
                </a:tc>
                <a:tc>
                  <a:txBody>
                    <a:bodyPr/>
                    <a:lstStyle/>
                    <a:p>
                      <a:pPr algn="ctr"/>
                      <a:r>
                        <a:rPr lang="en-IN" sz="2400" b="0" dirty="0" smtClean="0">
                          <a:solidFill>
                            <a:srgbClr val="002060"/>
                          </a:solidFill>
                        </a:rPr>
                        <a:t>4</a:t>
                      </a:r>
                      <a:endParaRPr lang="en-IN" sz="2400" b="0" dirty="0">
                        <a:solidFill>
                          <a:srgbClr val="002060"/>
                        </a:solidFill>
                      </a:endParaRPr>
                    </a:p>
                  </a:txBody>
                  <a:tcPr anchor="ctr"/>
                </a:tc>
                <a:tc>
                  <a:txBody>
                    <a:bodyPr/>
                    <a:lstStyle/>
                    <a:p>
                      <a:pPr algn="ctr"/>
                      <a:r>
                        <a:rPr lang="en-IN" sz="2400" b="0" dirty="0" smtClean="0">
                          <a:solidFill>
                            <a:srgbClr val="002060"/>
                          </a:solidFill>
                        </a:rPr>
                        <a:t>10</a:t>
                      </a:r>
                      <a:endParaRPr lang="en-IN" sz="2400" b="0" dirty="0">
                        <a:solidFill>
                          <a:srgbClr val="002060"/>
                        </a:solidFill>
                      </a:endParaRPr>
                    </a:p>
                  </a:txBody>
                  <a:tcPr anchor="ctr"/>
                </a:tc>
                <a:tc>
                  <a:txBody>
                    <a:bodyPr/>
                    <a:lstStyle/>
                    <a:p>
                      <a:pPr algn="ctr"/>
                      <a:r>
                        <a:rPr lang="en-IN" sz="2400" b="0" dirty="0" smtClean="0">
                          <a:solidFill>
                            <a:srgbClr val="002060"/>
                          </a:solidFill>
                        </a:rPr>
                        <a:t>9</a:t>
                      </a:r>
                      <a:endParaRPr lang="en-IN" sz="2400" b="0" dirty="0">
                        <a:solidFill>
                          <a:srgbClr val="002060"/>
                        </a:solidFill>
                      </a:endParaRPr>
                    </a:p>
                  </a:txBody>
                  <a:tcPr anchor="ctr"/>
                </a:tc>
                <a:tc>
                  <a:txBody>
                    <a:bodyPr/>
                    <a:lstStyle/>
                    <a:p>
                      <a:pPr algn="ctr"/>
                      <a:r>
                        <a:rPr lang="en-IN" sz="2400" b="0" dirty="0" smtClean="0">
                          <a:solidFill>
                            <a:srgbClr val="002060"/>
                          </a:solidFill>
                        </a:rPr>
                        <a:t>2</a:t>
                      </a:r>
                      <a:endParaRPr lang="en-IN" sz="2400" b="0" dirty="0">
                        <a:solidFill>
                          <a:srgbClr val="002060"/>
                        </a:solidFill>
                      </a:endParaRPr>
                    </a:p>
                  </a:txBody>
                  <a:tcPr anchor="ctr"/>
                </a:tc>
                <a:extLst>
                  <a:ext uri="{0D108BD9-81ED-4DB2-BD59-A6C34878D82A}">
                    <a16:rowId xmlns:a16="http://schemas.microsoft.com/office/drawing/2014/main" val="672000780"/>
                  </a:ext>
                </a:extLst>
              </a:tr>
            </a:tbl>
          </a:graphicData>
        </a:graphic>
      </p:graphicFrame>
      <mc:AlternateContent xmlns:mc="http://schemas.openxmlformats.org/markup-compatibility/2006" xmlns:a14="http://schemas.microsoft.com/office/drawing/2010/main">
        <mc:Choice Requires="a14">
          <p:graphicFrame>
            <p:nvGraphicFramePr>
              <p:cNvPr id="12" name="Table 11"/>
              <p:cNvGraphicFramePr>
                <a:graphicFrameLocks noGrp="1"/>
              </p:cNvGraphicFramePr>
              <p:nvPr>
                <p:extLst/>
              </p:nvPr>
            </p:nvGraphicFramePr>
            <p:xfrm>
              <a:off x="7458891" y="380031"/>
              <a:ext cx="4043680" cy="5486400"/>
            </p:xfrm>
            <a:graphic>
              <a:graphicData uri="http://schemas.openxmlformats.org/drawingml/2006/table">
                <a:tbl>
                  <a:tblPr firstRow="1" bandRow="1">
                    <a:tableStyleId>{5C22544A-7EE6-4342-B048-85BDC9FD1C3A}</a:tableStyleId>
                  </a:tblPr>
                  <a:tblGrid>
                    <a:gridCol w="4043680">
                      <a:extLst>
                        <a:ext uri="{9D8B030D-6E8A-4147-A177-3AD203B41FA5}">
                          <a16:colId xmlns:a16="http://schemas.microsoft.com/office/drawing/2014/main" val="516351655"/>
                        </a:ext>
                      </a:extLst>
                    </a:gridCol>
                  </a:tblGrid>
                  <a:tr h="5486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IN" sz="2400" i="1" dirty="0" smtClean="0">
                                    <a:solidFill>
                                      <a:schemeClr val="tx1"/>
                                    </a:solidFill>
                                    <a:latin typeface="Cambria Math" panose="02040503050406030204" pitchFamily="18" charset="0"/>
                                  </a:rPr>
                                  <m:t>𝑡</m:t>
                                </m:r>
                                <m:r>
                                  <a:rPr lang="en-IN" sz="2400" i="1" baseline="-25000" dirty="0" smtClean="0">
                                    <a:solidFill>
                                      <a:schemeClr val="tx1"/>
                                    </a:solidFill>
                                    <a:latin typeface="Cambria Math" panose="02040503050406030204" pitchFamily="18" charset="0"/>
                                  </a:rPr>
                                  <m:t>𝑠</m:t>
                                </m:r>
                                <m:r>
                                  <a:rPr lang="en-IN" sz="2400" i="1" baseline="-25000" dirty="0" smtClean="0">
                                    <a:solidFill>
                                      <a:schemeClr val="tx1"/>
                                    </a:solidFill>
                                    <a:latin typeface="Cambria Math" panose="02040503050406030204" pitchFamily="18" charset="0"/>
                                  </a:rPr>
                                  <m:t>0 = 31 </m:t>
                                </m:r>
                                <m:r>
                                  <a:rPr lang="en-IN" sz="2400" i="1" dirty="0" smtClean="0">
                                    <a:solidFill>
                                      <a:schemeClr val="tx1"/>
                                    </a:solidFill>
                                    <a:latin typeface="Cambria Math" panose="02040503050406030204" pitchFamily="18" charset="0"/>
                                  </a:rPr>
                                  <m:t>𝑚𝑜𝑑</m:t>
                                </m:r>
                                <m:r>
                                  <a:rPr lang="en-IN" sz="2400" i="1" dirty="0" smtClean="0">
                                    <a:solidFill>
                                      <a:schemeClr val="tx1"/>
                                    </a:solidFill>
                                    <a:latin typeface="Cambria Math" panose="02040503050406030204" pitchFamily="18" charset="0"/>
                                  </a:rPr>
                                  <m:t> 11 = 9</m:t>
                                </m:r>
                              </m:oMath>
                            </m:oMathPara>
                          </a14:m>
                          <a:endParaRPr lang="en-IN" sz="2400" dirty="0" smtClean="0">
                            <a:solidFill>
                              <a:schemeClr val="tx1"/>
                            </a:solidFill>
                            <a:latin typeface="Consolas" panose="020B0609020204030204" pitchFamily="49" charset="0"/>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683294012"/>
                      </a:ext>
                    </a:extLst>
                  </a:tr>
                  <a:tr h="5486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IN" sz="2400" i="1" dirty="0" smtClean="0">
                                    <a:solidFill>
                                      <a:schemeClr val="tx1"/>
                                    </a:solidFill>
                                    <a:latin typeface="Cambria Math" panose="02040503050406030204" pitchFamily="18" charset="0"/>
                                  </a:rPr>
                                  <m:t>𝑡</m:t>
                                </m:r>
                                <m:r>
                                  <a:rPr lang="en-IN" sz="2400" i="1" baseline="-25000" dirty="0" smtClean="0">
                                    <a:solidFill>
                                      <a:schemeClr val="tx1"/>
                                    </a:solidFill>
                                    <a:latin typeface="Cambria Math" panose="02040503050406030204" pitchFamily="18" charset="0"/>
                                  </a:rPr>
                                  <m:t>𝑠</m:t>
                                </m:r>
                                <m:r>
                                  <a:rPr lang="en-IN" sz="2400" i="1" baseline="-25000" dirty="0" smtClean="0">
                                    <a:solidFill>
                                      <a:schemeClr val="tx1"/>
                                    </a:solidFill>
                                    <a:latin typeface="Cambria Math" panose="02040503050406030204" pitchFamily="18" charset="0"/>
                                  </a:rPr>
                                  <m:t>1 = 14 </m:t>
                                </m:r>
                                <m:r>
                                  <a:rPr lang="en-IN" sz="2400" i="1" dirty="0" smtClean="0">
                                    <a:solidFill>
                                      <a:schemeClr val="tx1"/>
                                    </a:solidFill>
                                    <a:latin typeface="Cambria Math" panose="02040503050406030204" pitchFamily="18" charset="0"/>
                                  </a:rPr>
                                  <m:t>𝑚𝑜𝑑</m:t>
                                </m:r>
                                <m:r>
                                  <a:rPr lang="en-IN" sz="2400" i="1" dirty="0" smtClean="0">
                                    <a:solidFill>
                                      <a:schemeClr val="tx1"/>
                                    </a:solidFill>
                                    <a:latin typeface="Cambria Math" panose="02040503050406030204" pitchFamily="18" charset="0"/>
                                  </a:rPr>
                                  <m:t> 11 = 3</m:t>
                                </m:r>
                              </m:oMath>
                            </m:oMathPara>
                          </a14:m>
                          <a:endParaRPr lang="en-IN" sz="2400" dirty="0" smtClean="0">
                            <a:solidFill>
                              <a:schemeClr val="tx1"/>
                            </a:solidFill>
                            <a:latin typeface="Consolas" panose="020B0609020204030204" pitchFamily="49" charset="0"/>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634085591"/>
                      </a:ext>
                    </a:extLst>
                  </a:tr>
                  <a:tr h="5486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IN" sz="2400" i="1" dirty="0" smtClean="0">
                                    <a:solidFill>
                                      <a:schemeClr val="tx1"/>
                                    </a:solidFill>
                                    <a:latin typeface="Cambria Math" panose="02040503050406030204" pitchFamily="18" charset="0"/>
                                  </a:rPr>
                                  <m:t>𝑡</m:t>
                                </m:r>
                                <m:r>
                                  <a:rPr lang="en-IN" sz="2400" i="1" baseline="-25000" dirty="0" smtClean="0">
                                    <a:solidFill>
                                      <a:schemeClr val="tx1"/>
                                    </a:solidFill>
                                    <a:latin typeface="Cambria Math" panose="02040503050406030204" pitchFamily="18" charset="0"/>
                                  </a:rPr>
                                  <m:t>𝑠</m:t>
                                </m:r>
                                <m:r>
                                  <a:rPr lang="en-IN" sz="2400" i="1" baseline="-25000" dirty="0" smtClean="0">
                                    <a:solidFill>
                                      <a:schemeClr val="tx1"/>
                                    </a:solidFill>
                                    <a:latin typeface="Cambria Math" panose="02040503050406030204" pitchFamily="18" charset="0"/>
                                  </a:rPr>
                                  <m:t>2 = 41 </m:t>
                                </m:r>
                                <m:r>
                                  <a:rPr lang="en-IN" sz="2400" i="1" dirty="0" smtClean="0">
                                    <a:solidFill>
                                      <a:schemeClr val="tx1"/>
                                    </a:solidFill>
                                    <a:latin typeface="Cambria Math" panose="02040503050406030204" pitchFamily="18" charset="0"/>
                                  </a:rPr>
                                  <m:t>𝑚𝑜𝑑</m:t>
                                </m:r>
                                <m:r>
                                  <a:rPr lang="en-IN" sz="2400" i="1" dirty="0" smtClean="0">
                                    <a:solidFill>
                                      <a:schemeClr val="tx1"/>
                                    </a:solidFill>
                                    <a:latin typeface="Cambria Math" panose="02040503050406030204" pitchFamily="18" charset="0"/>
                                  </a:rPr>
                                  <m:t> 11 = 8</m:t>
                                </m:r>
                              </m:oMath>
                            </m:oMathPara>
                          </a14:m>
                          <a:endParaRPr lang="en-IN" sz="2400" dirty="0" smtClean="0">
                            <a:solidFill>
                              <a:schemeClr val="tx1"/>
                            </a:solidFill>
                            <a:latin typeface="Consolas" panose="020B0609020204030204" pitchFamily="49" charset="0"/>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624097663"/>
                      </a:ext>
                    </a:extLst>
                  </a:tr>
                  <a:tr h="5486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IN" sz="2400" i="1" dirty="0" smtClean="0">
                                    <a:solidFill>
                                      <a:schemeClr val="tx1"/>
                                    </a:solidFill>
                                    <a:latin typeface="Cambria Math" panose="02040503050406030204" pitchFamily="18" charset="0"/>
                                  </a:rPr>
                                  <m:t>𝑡</m:t>
                                </m:r>
                                <m:r>
                                  <a:rPr lang="en-IN" sz="2400" i="1" baseline="-25000" dirty="0" smtClean="0">
                                    <a:solidFill>
                                      <a:schemeClr val="tx1"/>
                                    </a:solidFill>
                                    <a:latin typeface="Cambria Math" panose="02040503050406030204" pitchFamily="18" charset="0"/>
                                  </a:rPr>
                                  <m:t>𝑠</m:t>
                                </m:r>
                                <m:r>
                                  <a:rPr lang="en-IN" sz="2400" i="1" baseline="-25000" dirty="0" smtClean="0">
                                    <a:solidFill>
                                      <a:schemeClr val="tx1"/>
                                    </a:solidFill>
                                    <a:latin typeface="Cambria Math" panose="02040503050406030204" pitchFamily="18" charset="0"/>
                                  </a:rPr>
                                  <m:t>3 = 15 </m:t>
                                </m:r>
                                <m:r>
                                  <a:rPr lang="en-IN" sz="2400" i="1" dirty="0" smtClean="0">
                                    <a:solidFill>
                                      <a:schemeClr val="tx1"/>
                                    </a:solidFill>
                                    <a:latin typeface="Cambria Math" panose="02040503050406030204" pitchFamily="18" charset="0"/>
                                  </a:rPr>
                                  <m:t>𝑚𝑜𝑑</m:t>
                                </m:r>
                                <m:r>
                                  <a:rPr lang="en-IN" sz="2400" i="1" dirty="0" smtClean="0">
                                    <a:solidFill>
                                      <a:schemeClr val="tx1"/>
                                    </a:solidFill>
                                    <a:latin typeface="Cambria Math" panose="02040503050406030204" pitchFamily="18" charset="0"/>
                                  </a:rPr>
                                  <m:t> 11 = 4</m:t>
                                </m:r>
                              </m:oMath>
                            </m:oMathPara>
                          </a14:m>
                          <a:endParaRPr lang="en-IN" sz="2400" dirty="0" smtClean="0">
                            <a:solidFill>
                              <a:schemeClr val="tx1"/>
                            </a:solidFill>
                            <a:latin typeface="Consolas" panose="020B0609020204030204" pitchFamily="49" charset="0"/>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922992638"/>
                      </a:ext>
                    </a:extLst>
                  </a:tr>
                  <a:tr h="5486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IN" sz="2400" i="1" dirty="0" smtClean="0">
                                    <a:solidFill>
                                      <a:schemeClr val="tx1"/>
                                    </a:solidFill>
                                    <a:latin typeface="Cambria Math" panose="02040503050406030204" pitchFamily="18" charset="0"/>
                                  </a:rPr>
                                  <m:t>𝑡</m:t>
                                </m:r>
                                <m:r>
                                  <a:rPr lang="en-IN" sz="2400" i="1" baseline="-25000" dirty="0" smtClean="0">
                                    <a:solidFill>
                                      <a:schemeClr val="tx1"/>
                                    </a:solidFill>
                                    <a:latin typeface="Cambria Math" panose="02040503050406030204" pitchFamily="18" charset="0"/>
                                  </a:rPr>
                                  <m:t>𝑠</m:t>
                                </m:r>
                                <m:r>
                                  <a:rPr lang="en-IN" sz="2400" i="1" baseline="-25000" dirty="0" smtClean="0">
                                    <a:solidFill>
                                      <a:schemeClr val="tx1"/>
                                    </a:solidFill>
                                    <a:latin typeface="Cambria Math" panose="02040503050406030204" pitchFamily="18" charset="0"/>
                                  </a:rPr>
                                  <m:t>4 = 59 </m:t>
                                </m:r>
                                <m:r>
                                  <a:rPr lang="en-IN" sz="2400" i="1" dirty="0" smtClean="0">
                                    <a:solidFill>
                                      <a:schemeClr val="tx1"/>
                                    </a:solidFill>
                                    <a:latin typeface="Cambria Math" panose="02040503050406030204" pitchFamily="18" charset="0"/>
                                  </a:rPr>
                                  <m:t>𝑚𝑜𝑑</m:t>
                                </m:r>
                                <m:r>
                                  <a:rPr lang="en-IN" sz="2400" i="1" dirty="0" smtClean="0">
                                    <a:solidFill>
                                      <a:schemeClr val="tx1"/>
                                    </a:solidFill>
                                    <a:latin typeface="Cambria Math" panose="02040503050406030204" pitchFamily="18" charset="0"/>
                                  </a:rPr>
                                  <m:t> 11 = 4</m:t>
                                </m:r>
                              </m:oMath>
                            </m:oMathPara>
                          </a14:m>
                          <a:endParaRPr lang="en-IN" sz="2400" dirty="0" smtClean="0">
                            <a:solidFill>
                              <a:schemeClr val="tx1"/>
                            </a:solidFill>
                            <a:latin typeface="Consolas" panose="020B0609020204030204" pitchFamily="49" charset="0"/>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664636028"/>
                      </a:ext>
                    </a:extLst>
                  </a:tr>
                  <a:tr h="5486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IN" sz="2400" i="1" dirty="0" smtClean="0">
                                    <a:solidFill>
                                      <a:schemeClr val="tx1"/>
                                    </a:solidFill>
                                    <a:latin typeface="Cambria Math" panose="02040503050406030204" pitchFamily="18" charset="0"/>
                                  </a:rPr>
                                  <m:t>𝑡</m:t>
                                </m:r>
                                <m:r>
                                  <a:rPr lang="en-IN" sz="2400" i="1" baseline="-25000" dirty="0" smtClean="0">
                                    <a:solidFill>
                                      <a:schemeClr val="tx1"/>
                                    </a:solidFill>
                                    <a:latin typeface="Cambria Math" panose="02040503050406030204" pitchFamily="18" charset="0"/>
                                  </a:rPr>
                                  <m:t>𝑠</m:t>
                                </m:r>
                                <m:r>
                                  <a:rPr lang="en-IN" sz="2400" i="1" baseline="-25000" dirty="0" smtClean="0">
                                    <a:solidFill>
                                      <a:schemeClr val="tx1"/>
                                    </a:solidFill>
                                    <a:latin typeface="Cambria Math" panose="02040503050406030204" pitchFamily="18" charset="0"/>
                                  </a:rPr>
                                  <m:t>5 = 92 </m:t>
                                </m:r>
                                <m:r>
                                  <a:rPr lang="en-IN" sz="2400" i="1" dirty="0" smtClean="0">
                                    <a:solidFill>
                                      <a:schemeClr val="tx1"/>
                                    </a:solidFill>
                                    <a:latin typeface="Cambria Math" panose="02040503050406030204" pitchFamily="18" charset="0"/>
                                  </a:rPr>
                                  <m:t>𝑚𝑜𝑑</m:t>
                                </m:r>
                                <m:r>
                                  <a:rPr lang="en-IN" sz="2400" i="1" dirty="0" smtClean="0">
                                    <a:solidFill>
                                      <a:schemeClr val="tx1"/>
                                    </a:solidFill>
                                    <a:latin typeface="Cambria Math" panose="02040503050406030204" pitchFamily="18" charset="0"/>
                                  </a:rPr>
                                  <m:t> 11 = 4</m:t>
                                </m:r>
                              </m:oMath>
                            </m:oMathPara>
                          </a14:m>
                          <a:endParaRPr lang="en-IN" sz="2400" dirty="0" smtClean="0">
                            <a:solidFill>
                              <a:schemeClr val="tx1"/>
                            </a:solidFill>
                            <a:latin typeface="Consolas" panose="020B0609020204030204" pitchFamily="49" charset="0"/>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2282342700"/>
                      </a:ext>
                    </a:extLst>
                  </a:tr>
                  <a:tr h="5486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IN" sz="2400" i="1" dirty="0" smtClean="0">
                                    <a:solidFill>
                                      <a:schemeClr val="tx1"/>
                                    </a:solidFill>
                                    <a:latin typeface="Cambria Math" panose="02040503050406030204" pitchFamily="18" charset="0"/>
                                  </a:rPr>
                                  <m:t>𝑡</m:t>
                                </m:r>
                                <m:r>
                                  <a:rPr lang="en-IN" sz="2400" i="1" baseline="-25000" dirty="0" smtClean="0">
                                    <a:solidFill>
                                      <a:schemeClr val="tx1"/>
                                    </a:solidFill>
                                    <a:latin typeface="Cambria Math" panose="02040503050406030204" pitchFamily="18" charset="0"/>
                                  </a:rPr>
                                  <m:t>𝑠</m:t>
                                </m:r>
                                <m:r>
                                  <a:rPr lang="en-IN" sz="2400" i="1" baseline="-25000" dirty="0" smtClean="0">
                                    <a:solidFill>
                                      <a:schemeClr val="tx1"/>
                                    </a:solidFill>
                                    <a:latin typeface="Cambria Math" panose="02040503050406030204" pitchFamily="18" charset="0"/>
                                  </a:rPr>
                                  <m:t>6 = 26 </m:t>
                                </m:r>
                                <m:r>
                                  <a:rPr lang="en-IN" sz="2400" i="1" dirty="0" smtClean="0">
                                    <a:solidFill>
                                      <a:schemeClr val="tx1"/>
                                    </a:solidFill>
                                    <a:latin typeface="Cambria Math" panose="02040503050406030204" pitchFamily="18" charset="0"/>
                                  </a:rPr>
                                  <m:t>𝑚𝑜𝑑</m:t>
                                </m:r>
                                <m:r>
                                  <a:rPr lang="en-IN" sz="2400" i="1" dirty="0" smtClean="0">
                                    <a:solidFill>
                                      <a:schemeClr val="tx1"/>
                                    </a:solidFill>
                                    <a:latin typeface="Cambria Math" panose="02040503050406030204" pitchFamily="18" charset="0"/>
                                  </a:rPr>
                                  <m:t> 11 = 4</m:t>
                                </m:r>
                              </m:oMath>
                            </m:oMathPara>
                          </a14:m>
                          <a:endParaRPr lang="en-IN" sz="2400" dirty="0" smtClean="0">
                            <a:solidFill>
                              <a:schemeClr val="tx1"/>
                            </a:solidFill>
                            <a:latin typeface="Consolas" panose="020B0609020204030204" pitchFamily="49" charset="0"/>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2985389329"/>
                      </a:ext>
                    </a:extLst>
                  </a:tr>
                  <a:tr h="5486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IN" sz="2400" i="1" dirty="0" smtClean="0">
                                    <a:solidFill>
                                      <a:schemeClr val="tx1"/>
                                    </a:solidFill>
                                    <a:latin typeface="Cambria Math" panose="02040503050406030204" pitchFamily="18" charset="0"/>
                                  </a:rPr>
                                  <m:t>𝑡</m:t>
                                </m:r>
                                <m:r>
                                  <a:rPr lang="en-IN" sz="2400" i="1" baseline="-25000" dirty="0" smtClean="0">
                                    <a:solidFill>
                                      <a:schemeClr val="tx1"/>
                                    </a:solidFill>
                                    <a:latin typeface="Cambria Math" panose="02040503050406030204" pitchFamily="18" charset="0"/>
                                  </a:rPr>
                                  <m:t>𝑠</m:t>
                                </m:r>
                                <m:r>
                                  <a:rPr lang="en-IN" sz="2400" i="1" baseline="-25000" dirty="0" smtClean="0">
                                    <a:solidFill>
                                      <a:schemeClr val="tx1"/>
                                    </a:solidFill>
                                    <a:latin typeface="Cambria Math" panose="02040503050406030204" pitchFamily="18" charset="0"/>
                                  </a:rPr>
                                  <m:t>7 = 65 </m:t>
                                </m:r>
                                <m:r>
                                  <a:rPr lang="en-IN" sz="2400" i="1" dirty="0" smtClean="0">
                                    <a:solidFill>
                                      <a:schemeClr val="tx1"/>
                                    </a:solidFill>
                                    <a:latin typeface="Cambria Math" panose="02040503050406030204" pitchFamily="18" charset="0"/>
                                  </a:rPr>
                                  <m:t>𝑚𝑜𝑑</m:t>
                                </m:r>
                                <m:r>
                                  <a:rPr lang="en-IN" sz="2400" i="1" dirty="0" smtClean="0">
                                    <a:solidFill>
                                      <a:schemeClr val="tx1"/>
                                    </a:solidFill>
                                    <a:latin typeface="Cambria Math" panose="02040503050406030204" pitchFamily="18" charset="0"/>
                                  </a:rPr>
                                  <m:t> 11 = 10</m:t>
                                </m:r>
                              </m:oMath>
                            </m:oMathPara>
                          </a14:m>
                          <a:endParaRPr lang="en-IN" sz="2400" dirty="0" smtClean="0">
                            <a:solidFill>
                              <a:schemeClr val="tx1"/>
                            </a:solidFill>
                            <a:latin typeface="Consolas" panose="020B0609020204030204" pitchFamily="49" charset="0"/>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1872376505"/>
                      </a:ext>
                    </a:extLst>
                  </a:tr>
                  <a:tr h="5486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IN" sz="2400" i="1" dirty="0" smtClean="0">
                                    <a:solidFill>
                                      <a:schemeClr val="tx1"/>
                                    </a:solidFill>
                                    <a:latin typeface="Cambria Math" panose="02040503050406030204" pitchFamily="18" charset="0"/>
                                  </a:rPr>
                                  <m:t>𝑡</m:t>
                                </m:r>
                                <m:r>
                                  <a:rPr lang="en-IN" sz="2400" i="1" baseline="-25000" dirty="0" smtClean="0">
                                    <a:solidFill>
                                      <a:schemeClr val="tx1"/>
                                    </a:solidFill>
                                    <a:latin typeface="Cambria Math" panose="02040503050406030204" pitchFamily="18" charset="0"/>
                                  </a:rPr>
                                  <m:t>𝑠</m:t>
                                </m:r>
                                <m:r>
                                  <a:rPr lang="en-IN" sz="2400" i="1" baseline="-25000" dirty="0" smtClean="0">
                                    <a:solidFill>
                                      <a:schemeClr val="tx1"/>
                                    </a:solidFill>
                                    <a:latin typeface="Cambria Math" panose="02040503050406030204" pitchFamily="18" charset="0"/>
                                  </a:rPr>
                                  <m:t>8 = 53 </m:t>
                                </m:r>
                                <m:r>
                                  <a:rPr lang="en-IN" sz="2400" i="1" dirty="0" smtClean="0">
                                    <a:solidFill>
                                      <a:schemeClr val="tx1"/>
                                    </a:solidFill>
                                    <a:latin typeface="Cambria Math" panose="02040503050406030204" pitchFamily="18" charset="0"/>
                                  </a:rPr>
                                  <m:t>𝑚𝑜𝑑</m:t>
                                </m:r>
                                <m:r>
                                  <a:rPr lang="en-IN" sz="2400" i="1" dirty="0" smtClean="0">
                                    <a:solidFill>
                                      <a:schemeClr val="tx1"/>
                                    </a:solidFill>
                                    <a:latin typeface="Cambria Math" panose="02040503050406030204" pitchFamily="18" charset="0"/>
                                  </a:rPr>
                                  <m:t> 11 = 9</m:t>
                                </m:r>
                              </m:oMath>
                            </m:oMathPara>
                          </a14:m>
                          <a:endParaRPr lang="en-IN" sz="2400" dirty="0" smtClean="0">
                            <a:solidFill>
                              <a:schemeClr val="tx1"/>
                            </a:solidFill>
                            <a:latin typeface="Consolas" panose="020B0609020204030204" pitchFamily="49" charset="0"/>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2017571960"/>
                      </a:ext>
                    </a:extLst>
                  </a:tr>
                  <a:tr h="5486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IN" sz="2400" i="1" dirty="0" smtClean="0">
                                    <a:solidFill>
                                      <a:schemeClr val="tx1"/>
                                    </a:solidFill>
                                    <a:latin typeface="Cambria Math" panose="02040503050406030204" pitchFamily="18" charset="0"/>
                                  </a:rPr>
                                  <m:t>𝑡</m:t>
                                </m:r>
                                <m:r>
                                  <a:rPr lang="en-IN" sz="2400" i="1" baseline="-25000" dirty="0" smtClean="0">
                                    <a:solidFill>
                                      <a:schemeClr val="tx1"/>
                                    </a:solidFill>
                                    <a:latin typeface="Cambria Math" panose="02040503050406030204" pitchFamily="18" charset="0"/>
                                  </a:rPr>
                                  <m:t>𝑠</m:t>
                                </m:r>
                                <m:r>
                                  <a:rPr lang="en-IN" sz="2400" i="1" baseline="-25000" dirty="0" smtClean="0">
                                    <a:solidFill>
                                      <a:schemeClr val="tx1"/>
                                    </a:solidFill>
                                    <a:latin typeface="Cambria Math" panose="02040503050406030204" pitchFamily="18" charset="0"/>
                                  </a:rPr>
                                  <m:t>9 = 35 </m:t>
                                </m:r>
                                <m:r>
                                  <a:rPr lang="en-IN" sz="2400" i="1" dirty="0" smtClean="0">
                                    <a:solidFill>
                                      <a:schemeClr val="tx1"/>
                                    </a:solidFill>
                                    <a:latin typeface="Cambria Math" panose="02040503050406030204" pitchFamily="18" charset="0"/>
                                  </a:rPr>
                                  <m:t>𝑚𝑜𝑑</m:t>
                                </m:r>
                                <m:r>
                                  <a:rPr lang="en-IN" sz="2400" i="1" dirty="0" smtClean="0">
                                    <a:solidFill>
                                      <a:schemeClr val="tx1"/>
                                    </a:solidFill>
                                    <a:latin typeface="Cambria Math" panose="02040503050406030204" pitchFamily="18" charset="0"/>
                                  </a:rPr>
                                  <m:t> 11 = 2</m:t>
                                </m:r>
                              </m:oMath>
                            </m:oMathPara>
                          </a14:m>
                          <a:endParaRPr lang="en-IN" sz="2400" dirty="0" smtClean="0">
                            <a:solidFill>
                              <a:schemeClr val="tx1"/>
                            </a:solidFill>
                            <a:latin typeface="Consolas" panose="020B0609020204030204" pitchFamily="49" charset="0"/>
                          </a:endParaRPr>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noFill/>
                      </a:tcPr>
                    </a:tc>
                    <a:extLst>
                      <a:ext uri="{0D108BD9-81ED-4DB2-BD59-A6C34878D82A}">
                        <a16:rowId xmlns:a16="http://schemas.microsoft.com/office/drawing/2014/main" val="757360083"/>
                      </a:ext>
                    </a:extLst>
                  </a:tr>
                </a:tbl>
              </a:graphicData>
            </a:graphic>
          </p:graphicFrame>
        </mc:Choice>
        <mc:Fallback xmlns="">
          <p:graphicFrame>
            <p:nvGraphicFramePr>
              <p:cNvPr id="12" name="Table 11"/>
              <p:cNvGraphicFramePr>
                <a:graphicFrameLocks noGrp="1"/>
              </p:cNvGraphicFramePr>
              <p:nvPr>
                <p:extLst>
                  <p:ext uri="{D42A27DB-BD31-4B8C-83A1-F6EECF244321}">
                    <p14:modId xmlns:p14="http://schemas.microsoft.com/office/powerpoint/2010/main" val="3344611597"/>
                  </p:ext>
                </p:extLst>
              </p:nvPr>
            </p:nvGraphicFramePr>
            <p:xfrm>
              <a:off x="7458891" y="380031"/>
              <a:ext cx="4043680" cy="5486400"/>
            </p:xfrm>
            <a:graphic>
              <a:graphicData uri="http://schemas.openxmlformats.org/drawingml/2006/table">
                <a:tbl>
                  <a:tblPr firstRow="1" bandRow="1">
                    <a:tableStyleId>{5C22544A-7EE6-4342-B048-85BDC9FD1C3A}</a:tableStyleId>
                  </a:tblPr>
                  <a:tblGrid>
                    <a:gridCol w="4043680">
                      <a:extLst>
                        <a:ext uri="{9D8B030D-6E8A-4147-A177-3AD203B41FA5}">
                          <a16:colId xmlns:a16="http://schemas.microsoft.com/office/drawing/2014/main" val="516351655"/>
                        </a:ext>
                      </a:extLst>
                    </a:gridCol>
                  </a:tblGrid>
                  <a:tr h="548640">
                    <a:tc>
                      <a:txBody>
                        <a:bodyPr/>
                        <a:lstStyle/>
                        <a:p>
                          <a:endParaRPr lang="en-US"/>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blipFill>
                          <a:blip r:embed="rId2"/>
                          <a:stretch>
                            <a:fillRect l="-151" t="-1111" r="-301" b="-903333"/>
                          </a:stretch>
                        </a:blipFill>
                      </a:tcPr>
                    </a:tc>
                    <a:extLst>
                      <a:ext uri="{0D108BD9-81ED-4DB2-BD59-A6C34878D82A}">
                        <a16:rowId xmlns:a16="http://schemas.microsoft.com/office/drawing/2014/main" val="683294012"/>
                      </a:ext>
                    </a:extLst>
                  </a:tr>
                  <a:tr h="548640">
                    <a:tc>
                      <a:txBody>
                        <a:bodyPr/>
                        <a:lstStyle/>
                        <a:p>
                          <a:endParaRPr lang="en-US"/>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blipFill>
                          <a:blip r:embed="rId2"/>
                          <a:stretch>
                            <a:fillRect l="-151" t="-101111" r="-301" b="-803333"/>
                          </a:stretch>
                        </a:blipFill>
                      </a:tcPr>
                    </a:tc>
                    <a:extLst>
                      <a:ext uri="{0D108BD9-81ED-4DB2-BD59-A6C34878D82A}">
                        <a16:rowId xmlns:a16="http://schemas.microsoft.com/office/drawing/2014/main" val="1634085591"/>
                      </a:ext>
                    </a:extLst>
                  </a:tr>
                  <a:tr h="548640">
                    <a:tc>
                      <a:txBody>
                        <a:bodyPr/>
                        <a:lstStyle/>
                        <a:p>
                          <a:endParaRPr lang="en-US"/>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blipFill>
                          <a:blip r:embed="rId2"/>
                          <a:stretch>
                            <a:fillRect l="-151" t="-201111" r="-301" b="-703333"/>
                          </a:stretch>
                        </a:blipFill>
                      </a:tcPr>
                    </a:tc>
                    <a:extLst>
                      <a:ext uri="{0D108BD9-81ED-4DB2-BD59-A6C34878D82A}">
                        <a16:rowId xmlns:a16="http://schemas.microsoft.com/office/drawing/2014/main" val="624097663"/>
                      </a:ext>
                    </a:extLst>
                  </a:tr>
                  <a:tr h="548640">
                    <a:tc>
                      <a:txBody>
                        <a:bodyPr/>
                        <a:lstStyle/>
                        <a:p>
                          <a:endParaRPr lang="en-US"/>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blipFill>
                          <a:blip r:embed="rId2"/>
                          <a:stretch>
                            <a:fillRect l="-151" t="-301111" r="-301" b="-603333"/>
                          </a:stretch>
                        </a:blipFill>
                      </a:tcPr>
                    </a:tc>
                    <a:extLst>
                      <a:ext uri="{0D108BD9-81ED-4DB2-BD59-A6C34878D82A}">
                        <a16:rowId xmlns:a16="http://schemas.microsoft.com/office/drawing/2014/main" val="1922992638"/>
                      </a:ext>
                    </a:extLst>
                  </a:tr>
                  <a:tr h="548640">
                    <a:tc>
                      <a:txBody>
                        <a:bodyPr/>
                        <a:lstStyle/>
                        <a:p>
                          <a:endParaRPr lang="en-US"/>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blipFill>
                          <a:blip r:embed="rId2"/>
                          <a:stretch>
                            <a:fillRect l="-151" t="-396703" r="-301" b="-496703"/>
                          </a:stretch>
                        </a:blipFill>
                      </a:tcPr>
                    </a:tc>
                    <a:extLst>
                      <a:ext uri="{0D108BD9-81ED-4DB2-BD59-A6C34878D82A}">
                        <a16:rowId xmlns:a16="http://schemas.microsoft.com/office/drawing/2014/main" val="1664636028"/>
                      </a:ext>
                    </a:extLst>
                  </a:tr>
                  <a:tr h="548640">
                    <a:tc>
                      <a:txBody>
                        <a:bodyPr/>
                        <a:lstStyle/>
                        <a:p>
                          <a:endParaRPr lang="en-US"/>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blipFill>
                          <a:blip r:embed="rId2"/>
                          <a:stretch>
                            <a:fillRect l="-151" t="-502222" r="-301" b="-402222"/>
                          </a:stretch>
                        </a:blipFill>
                      </a:tcPr>
                    </a:tc>
                    <a:extLst>
                      <a:ext uri="{0D108BD9-81ED-4DB2-BD59-A6C34878D82A}">
                        <a16:rowId xmlns:a16="http://schemas.microsoft.com/office/drawing/2014/main" val="2282342700"/>
                      </a:ext>
                    </a:extLst>
                  </a:tr>
                  <a:tr h="548640">
                    <a:tc>
                      <a:txBody>
                        <a:bodyPr/>
                        <a:lstStyle/>
                        <a:p>
                          <a:endParaRPr lang="en-US"/>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blipFill>
                          <a:blip r:embed="rId2"/>
                          <a:stretch>
                            <a:fillRect l="-151" t="-602222" r="-301" b="-302222"/>
                          </a:stretch>
                        </a:blipFill>
                      </a:tcPr>
                    </a:tc>
                    <a:extLst>
                      <a:ext uri="{0D108BD9-81ED-4DB2-BD59-A6C34878D82A}">
                        <a16:rowId xmlns:a16="http://schemas.microsoft.com/office/drawing/2014/main" val="2985389329"/>
                      </a:ext>
                    </a:extLst>
                  </a:tr>
                  <a:tr h="548640">
                    <a:tc>
                      <a:txBody>
                        <a:bodyPr/>
                        <a:lstStyle/>
                        <a:p>
                          <a:endParaRPr lang="en-US"/>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blipFill>
                          <a:blip r:embed="rId2"/>
                          <a:stretch>
                            <a:fillRect l="-151" t="-702222" r="-301" b="-202222"/>
                          </a:stretch>
                        </a:blipFill>
                      </a:tcPr>
                    </a:tc>
                    <a:extLst>
                      <a:ext uri="{0D108BD9-81ED-4DB2-BD59-A6C34878D82A}">
                        <a16:rowId xmlns:a16="http://schemas.microsoft.com/office/drawing/2014/main" val="1872376505"/>
                      </a:ext>
                    </a:extLst>
                  </a:tr>
                  <a:tr h="548640">
                    <a:tc>
                      <a:txBody>
                        <a:bodyPr/>
                        <a:lstStyle/>
                        <a:p>
                          <a:endParaRPr lang="en-US"/>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blipFill>
                          <a:blip r:embed="rId2"/>
                          <a:stretch>
                            <a:fillRect l="-151" t="-802222" r="-301" b="-102222"/>
                          </a:stretch>
                        </a:blipFill>
                      </a:tcPr>
                    </a:tc>
                    <a:extLst>
                      <a:ext uri="{0D108BD9-81ED-4DB2-BD59-A6C34878D82A}">
                        <a16:rowId xmlns:a16="http://schemas.microsoft.com/office/drawing/2014/main" val="2017571960"/>
                      </a:ext>
                    </a:extLst>
                  </a:tr>
                  <a:tr h="548640">
                    <a:tc>
                      <a:txBody>
                        <a:bodyPr/>
                        <a:lstStyle/>
                        <a:p>
                          <a:endParaRPr lang="en-US"/>
                        </a:p>
                      </a:txBody>
                      <a:tcPr anchor="ctr">
                        <a:lnL w="12700" cap="flat" cmpd="sng" algn="ctr">
                          <a:solidFill>
                            <a:schemeClr val="tx1">
                              <a:lumMod val="75000"/>
                              <a:lumOff val="25000"/>
                            </a:schemeClr>
                          </a:solidFill>
                          <a:prstDash val="solid"/>
                          <a:round/>
                          <a:headEnd type="none" w="med" len="med"/>
                          <a:tailEnd type="none" w="med" len="med"/>
                        </a:lnL>
                        <a:lnR w="12700" cap="flat" cmpd="sng" algn="ctr">
                          <a:solidFill>
                            <a:schemeClr val="tx1">
                              <a:lumMod val="75000"/>
                              <a:lumOff val="25000"/>
                            </a:schemeClr>
                          </a:solidFill>
                          <a:prstDash val="solid"/>
                          <a:round/>
                          <a:headEnd type="none" w="med" len="med"/>
                          <a:tailEnd type="none" w="med" len="med"/>
                        </a:lnR>
                        <a:lnT w="12700" cap="flat" cmpd="sng" algn="ctr">
                          <a:solidFill>
                            <a:schemeClr val="tx1">
                              <a:lumMod val="75000"/>
                              <a:lumOff val="25000"/>
                            </a:schemeClr>
                          </a:solidFill>
                          <a:prstDash val="solid"/>
                          <a:round/>
                          <a:headEnd type="none" w="med" len="med"/>
                          <a:tailEnd type="none" w="med" len="med"/>
                        </a:lnT>
                        <a:lnB w="12700" cap="flat" cmpd="sng" algn="ctr">
                          <a:solidFill>
                            <a:schemeClr val="tx1">
                              <a:lumMod val="75000"/>
                              <a:lumOff val="25000"/>
                            </a:schemeClr>
                          </a:solidFill>
                          <a:prstDash val="solid"/>
                          <a:round/>
                          <a:headEnd type="none" w="med" len="med"/>
                          <a:tailEnd type="none" w="med" len="med"/>
                        </a:lnB>
                        <a:blipFill>
                          <a:blip r:embed="rId2"/>
                          <a:stretch>
                            <a:fillRect l="-151" t="-902222" r="-301" b="-2222"/>
                          </a:stretch>
                        </a:blipFill>
                      </a:tcPr>
                    </a:tc>
                    <a:extLst>
                      <a:ext uri="{0D108BD9-81ED-4DB2-BD59-A6C34878D82A}">
                        <a16:rowId xmlns:a16="http://schemas.microsoft.com/office/drawing/2014/main" val="757360083"/>
                      </a:ext>
                    </a:extLst>
                  </a:tr>
                </a:tbl>
              </a:graphicData>
            </a:graphic>
          </p:graphicFrame>
        </mc:Fallback>
      </mc:AlternateContent>
      <p:sp>
        <p:nvSpPr>
          <p:cNvPr id="13" name="Rectangle 12"/>
          <p:cNvSpPr/>
          <p:nvPr/>
        </p:nvSpPr>
        <p:spPr>
          <a:xfrm>
            <a:off x="509450" y="4624250"/>
            <a:ext cx="1005840" cy="457200"/>
          </a:xfrm>
          <a:prstGeom prst="rect">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757018" y="431843"/>
            <a:ext cx="3383280" cy="457200"/>
          </a:xfrm>
          <a:prstGeom prst="rect">
            <a:avLst/>
          </a:prstGeom>
          <a:solidFill>
            <a:schemeClr val="bg1"/>
          </a:solidFill>
        </p:spPr>
        <p:txBody>
          <a:bodyPr wrap="square" rtlCol="0">
            <a:spAutoFit/>
          </a:bodyPr>
          <a:lstStyle/>
          <a:p>
            <a:endParaRPr lang="en-US"/>
          </a:p>
        </p:txBody>
      </p:sp>
      <p:sp>
        <p:nvSpPr>
          <p:cNvPr id="15" name="TextBox 14"/>
          <p:cNvSpPr txBox="1"/>
          <p:nvPr/>
        </p:nvSpPr>
        <p:spPr>
          <a:xfrm>
            <a:off x="820271" y="5539162"/>
            <a:ext cx="363070" cy="369332"/>
          </a:xfrm>
          <a:prstGeom prst="rect">
            <a:avLst/>
          </a:prstGeom>
          <a:solidFill>
            <a:schemeClr val="bg1"/>
          </a:solidFill>
        </p:spPr>
        <p:txBody>
          <a:bodyPr wrap="square" rtlCol="0">
            <a:spAutoFit/>
          </a:bodyPr>
          <a:lstStyle/>
          <a:p>
            <a:endParaRPr lang="en-US" dirty="0"/>
          </a:p>
        </p:txBody>
      </p:sp>
      <p:sp>
        <p:nvSpPr>
          <p:cNvPr id="16" name="TextBox 15"/>
          <p:cNvSpPr txBox="1"/>
          <p:nvPr/>
        </p:nvSpPr>
        <p:spPr>
          <a:xfrm>
            <a:off x="7757018" y="978173"/>
            <a:ext cx="3383280" cy="457200"/>
          </a:xfrm>
          <a:prstGeom prst="rect">
            <a:avLst/>
          </a:prstGeom>
          <a:solidFill>
            <a:schemeClr val="bg1"/>
          </a:solidFill>
        </p:spPr>
        <p:txBody>
          <a:bodyPr wrap="square" rtlCol="0">
            <a:spAutoFit/>
          </a:bodyPr>
          <a:lstStyle/>
          <a:p>
            <a:endParaRPr lang="en-US"/>
          </a:p>
        </p:txBody>
      </p:sp>
      <p:sp>
        <p:nvSpPr>
          <p:cNvPr id="17" name="TextBox 16"/>
          <p:cNvSpPr txBox="1"/>
          <p:nvPr/>
        </p:nvSpPr>
        <p:spPr>
          <a:xfrm>
            <a:off x="1366457" y="5539162"/>
            <a:ext cx="363070" cy="369332"/>
          </a:xfrm>
          <a:prstGeom prst="rect">
            <a:avLst/>
          </a:prstGeom>
          <a:solidFill>
            <a:schemeClr val="bg1"/>
          </a:solidFill>
        </p:spPr>
        <p:txBody>
          <a:bodyPr wrap="square" rtlCol="0">
            <a:spAutoFit/>
          </a:bodyPr>
          <a:lstStyle/>
          <a:p>
            <a:endParaRPr lang="en-US" dirty="0"/>
          </a:p>
        </p:txBody>
      </p:sp>
      <p:sp>
        <p:nvSpPr>
          <p:cNvPr id="18" name="TextBox 17"/>
          <p:cNvSpPr txBox="1"/>
          <p:nvPr/>
        </p:nvSpPr>
        <p:spPr>
          <a:xfrm>
            <a:off x="7757018" y="1524503"/>
            <a:ext cx="3383280" cy="457200"/>
          </a:xfrm>
          <a:prstGeom prst="rect">
            <a:avLst/>
          </a:prstGeom>
          <a:solidFill>
            <a:schemeClr val="bg1"/>
          </a:solidFill>
        </p:spPr>
        <p:txBody>
          <a:bodyPr wrap="square" rtlCol="0">
            <a:spAutoFit/>
          </a:bodyPr>
          <a:lstStyle/>
          <a:p>
            <a:endParaRPr lang="en-US"/>
          </a:p>
        </p:txBody>
      </p:sp>
      <p:sp>
        <p:nvSpPr>
          <p:cNvPr id="19" name="TextBox 18"/>
          <p:cNvSpPr txBox="1"/>
          <p:nvPr/>
        </p:nvSpPr>
        <p:spPr>
          <a:xfrm>
            <a:off x="1912643" y="5539162"/>
            <a:ext cx="363070" cy="369332"/>
          </a:xfrm>
          <a:prstGeom prst="rect">
            <a:avLst/>
          </a:prstGeom>
          <a:solidFill>
            <a:schemeClr val="bg1"/>
          </a:solidFill>
        </p:spPr>
        <p:txBody>
          <a:bodyPr wrap="square" rtlCol="0">
            <a:spAutoFit/>
          </a:bodyPr>
          <a:lstStyle/>
          <a:p>
            <a:endParaRPr lang="en-US" dirty="0"/>
          </a:p>
        </p:txBody>
      </p:sp>
      <p:sp>
        <p:nvSpPr>
          <p:cNvPr id="20" name="TextBox 19"/>
          <p:cNvSpPr txBox="1"/>
          <p:nvPr/>
        </p:nvSpPr>
        <p:spPr>
          <a:xfrm>
            <a:off x="7757018" y="2070833"/>
            <a:ext cx="3383280" cy="457200"/>
          </a:xfrm>
          <a:prstGeom prst="rect">
            <a:avLst/>
          </a:prstGeom>
          <a:solidFill>
            <a:schemeClr val="bg1"/>
          </a:solidFill>
        </p:spPr>
        <p:txBody>
          <a:bodyPr wrap="square" rtlCol="0">
            <a:spAutoFit/>
          </a:bodyPr>
          <a:lstStyle/>
          <a:p>
            <a:endParaRPr lang="en-US"/>
          </a:p>
        </p:txBody>
      </p:sp>
      <p:sp>
        <p:nvSpPr>
          <p:cNvPr id="21" name="TextBox 20"/>
          <p:cNvSpPr txBox="1"/>
          <p:nvPr/>
        </p:nvSpPr>
        <p:spPr>
          <a:xfrm>
            <a:off x="2458829" y="5539162"/>
            <a:ext cx="363070" cy="369332"/>
          </a:xfrm>
          <a:prstGeom prst="rect">
            <a:avLst/>
          </a:prstGeom>
          <a:solidFill>
            <a:schemeClr val="bg1"/>
          </a:solidFill>
        </p:spPr>
        <p:txBody>
          <a:bodyPr wrap="square" rtlCol="0">
            <a:spAutoFit/>
          </a:bodyPr>
          <a:lstStyle/>
          <a:p>
            <a:endParaRPr lang="en-US" dirty="0"/>
          </a:p>
        </p:txBody>
      </p:sp>
      <p:sp>
        <p:nvSpPr>
          <p:cNvPr id="23" name="TextBox 22"/>
          <p:cNvSpPr txBox="1"/>
          <p:nvPr/>
        </p:nvSpPr>
        <p:spPr>
          <a:xfrm>
            <a:off x="7757018" y="2617163"/>
            <a:ext cx="3383280" cy="457200"/>
          </a:xfrm>
          <a:prstGeom prst="rect">
            <a:avLst/>
          </a:prstGeom>
          <a:solidFill>
            <a:schemeClr val="bg1"/>
          </a:solidFill>
        </p:spPr>
        <p:txBody>
          <a:bodyPr wrap="square" rtlCol="0">
            <a:spAutoFit/>
          </a:bodyPr>
          <a:lstStyle/>
          <a:p>
            <a:endParaRPr lang="en-US"/>
          </a:p>
        </p:txBody>
      </p:sp>
      <p:sp>
        <p:nvSpPr>
          <p:cNvPr id="24" name="TextBox 23"/>
          <p:cNvSpPr txBox="1"/>
          <p:nvPr/>
        </p:nvSpPr>
        <p:spPr>
          <a:xfrm>
            <a:off x="3005015" y="5539162"/>
            <a:ext cx="363070" cy="369332"/>
          </a:xfrm>
          <a:prstGeom prst="rect">
            <a:avLst/>
          </a:prstGeom>
          <a:solidFill>
            <a:schemeClr val="bg1"/>
          </a:solidFill>
        </p:spPr>
        <p:txBody>
          <a:bodyPr wrap="square" rtlCol="0">
            <a:spAutoFit/>
          </a:bodyPr>
          <a:lstStyle/>
          <a:p>
            <a:endParaRPr lang="en-US" dirty="0"/>
          </a:p>
        </p:txBody>
      </p:sp>
      <p:sp>
        <p:nvSpPr>
          <p:cNvPr id="25" name="TextBox 24"/>
          <p:cNvSpPr txBox="1"/>
          <p:nvPr/>
        </p:nvSpPr>
        <p:spPr>
          <a:xfrm>
            <a:off x="7757018" y="3176556"/>
            <a:ext cx="3383280" cy="457200"/>
          </a:xfrm>
          <a:prstGeom prst="rect">
            <a:avLst/>
          </a:prstGeom>
          <a:solidFill>
            <a:schemeClr val="bg1"/>
          </a:solidFill>
        </p:spPr>
        <p:txBody>
          <a:bodyPr wrap="square" rtlCol="0">
            <a:spAutoFit/>
          </a:bodyPr>
          <a:lstStyle/>
          <a:p>
            <a:endParaRPr lang="en-US"/>
          </a:p>
        </p:txBody>
      </p:sp>
      <p:sp>
        <p:nvSpPr>
          <p:cNvPr id="26" name="TextBox 25"/>
          <p:cNvSpPr txBox="1"/>
          <p:nvPr/>
        </p:nvSpPr>
        <p:spPr>
          <a:xfrm>
            <a:off x="3551201" y="5539162"/>
            <a:ext cx="363070" cy="369332"/>
          </a:xfrm>
          <a:prstGeom prst="rect">
            <a:avLst/>
          </a:prstGeom>
          <a:solidFill>
            <a:schemeClr val="bg1"/>
          </a:solidFill>
        </p:spPr>
        <p:txBody>
          <a:bodyPr wrap="square" rtlCol="0">
            <a:spAutoFit/>
          </a:bodyPr>
          <a:lstStyle/>
          <a:p>
            <a:endParaRPr lang="en-US" dirty="0"/>
          </a:p>
        </p:txBody>
      </p:sp>
      <p:sp>
        <p:nvSpPr>
          <p:cNvPr id="27" name="TextBox 26"/>
          <p:cNvSpPr txBox="1"/>
          <p:nvPr/>
        </p:nvSpPr>
        <p:spPr>
          <a:xfrm>
            <a:off x="7717829" y="3722886"/>
            <a:ext cx="3383280" cy="457200"/>
          </a:xfrm>
          <a:prstGeom prst="rect">
            <a:avLst/>
          </a:prstGeom>
          <a:solidFill>
            <a:schemeClr val="bg1"/>
          </a:solidFill>
        </p:spPr>
        <p:txBody>
          <a:bodyPr wrap="square" rtlCol="0">
            <a:spAutoFit/>
          </a:bodyPr>
          <a:lstStyle/>
          <a:p>
            <a:endParaRPr lang="en-US"/>
          </a:p>
        </p:txBody>
      </p:sp>
      <p:sp>
        <p:nvSpPr>
          <p:cNvPr id="28" name="TextBox 27"/>
          <p:cNvSpPr txBox="1"/>
          <p:nvPr/>
        </p:nvSpPr>
        <p:spPr>
          <a:xfrm>
            <a:off x="4097387" y="5539162"/>
            <a:ext cx="363070" cy="369332"/>
          </a:xfrm>
          <a:prstGeom prst="rect">
            <a:avLst/>
          </a:prstGeom>
          <a:solidFill>
            <a:schemeClr val="bg1"/>
          </a:solidFill>
        </p:spPr>
        <p:txBody>
          <a:bodyPr wrap="square" rtlCol="0">
            <a:spAutoFit/>
          </a:bodyPr>
          <a:lstStyle/>
          <a:p>
            <a:endParaRPr lang="en-US" dirty="0"/>
          </a:p>
        </p:txBody>
      </p:sp>
      <p:sp>
        <p:nvSpPr>
          <p:cNvPr id="29" name="TextBox 28"/>
          <p:cNvSpPr txBox="1"/>
          <p:nvPr/>
        </p:nvSpPr>
        <p:spPr>
          <a:xfrm>
            <a:off x="7717829" y="4269216"/>
            <a:ext cx="3383280" cy="457200"/>
          </a:xfrm>
          <a:prstGeom prst="rect">
            <a:avLst/>
          </a:prstGeom>
          <a:solidFill>
            <a:schemeClr val="bg1"/>
          </a:solidFill>
        </p:spPr>
        <p:txBody>
          <a:bodyPr wrap="square" rtlCol="0">
            <a:spAutoFit/>
          </a:bodyPr>
          <a:lstStyle/>
          <a:p>
            <a:endParaRPr lang="en-US"/>
          </a:p>
        </p:txBody>
      </p:sp>
      <p:sp>
        <p:nvSpPr>
          <p:cNvPr id="30" name="TextBox 29"/>
          <p:cNvSpPr txBox="1"/>
          <p:nvPr/>
        </p:nvSpPr>
        <p:spPr>
          <a:xfrm>
            <a:off x="4643573" y="5539162"/>
            <a:ext cx="363070" cy="369332"/>
          </a:xfrm>
          <a:prstGeom prst="rect">
            <a:avLst/>
          </a:prstGeom>
          <a:solidFill>
            <a:schemeClr val="bg1"/>
          </a:solidFill>
        </p:spPr>
        <p:txBody>
          <a:bodyPr wrap="square" rtlCol="0">
            <a:spAutoFit/>
          </a:bodyPr>
          <a:lstStyle/>
          <a:p>
            <a:endParaRPr lang="en-US" dirty="0"/>
          </a:p>
        </p:txBody>
      </p:sp>
      <p:sp>
        <p:nvSpPr>
          <p:cNvPr id="31" name="TextBox 30"/>
          <p:cNvSpPr txBox="1"/>
          <p:nvPr/>
        </p:nvSpPr>
        <p:spPr>
          <a:xfrm>
            <a:off x="7717829" y="4815546"/>
            <a:ext cx="3383280" cy="457200"/>
          </a:xfrm>
          <a:prstGeom prst="rect">
            <a:avLst/>
          </a:prstGeom>
          <a:solidFill>
            <a:schemeClr val="bg1"/>
          </a:solidFill>
        </p:spPr>
        <p:txBody>
          <a:bodyPr wrap="square" rtlCol="0">
            <a:spAutoFit/>
          </a:bodyPr>
          <a:lstStyle/>
          <a:p>
            <a:endParaRPr lang="en-US"/>
          </a:p>
        </p:txBody>
      </p:sp>
      <p:sp>
        <p:nvSpPr>
          <p:cNvPr id="32" name="TextBox 31"/>
          <p:cNvSpPr txBox="1"/>
          <p:nvPr/>
        </p:nvSpPr>
        <p:spPr>
          <a:xfrm>
            <a:off x="5189759" y="5539162"/>
            <a:ext cx="363070" cy="369332"/>
          </a:xfrm>
          <a:prstGeom prst="rect">
            <a:avLst/>
          </a:prstGeom>
          <a:solidFill>
            <a:schemeClr val="bg1"/>
          </a:solidFill>
        </p:spPr>
        <p:txBody>
          <a:bodyPr wrap="square" rtlCol="0">
            <a:spAutoFit/>
          </a:bodyPr>
          <a:lstStyle/>
          <a:p>
            <a:endParaRPr lang="en-US" dirty="0"/>
          </a:p>
        </p:txBody>
      </p:sp>
      <p:sp>
        <p:nvSpPr>
          <p:cNvPr id="33" name="TextBox 32"/>
          <p:cNvSpPr txBox="1"/>
          <p:nvPr/>
        </p:nvSpPr>
        <p:spPr>
          <a:xfrm>
            <a:off x="7717829" y="5361874"/>
            <a:ext cx="3383280" cy="457200"/>
          </a:xfrm>
          <a:prstGeom prst="rect">
            <a:avLst/>
          </a:prstGeom>
          <a:solidFill>
            <a:schemeClr val="bg1"/>
          </a:solidFill>
        </p:spPr>
        <p:txBody>
          <a:bodyPr wrap="square" rtlCol="0">
            <a:spAutoFit/>
          </a:bodyPr>
          <a:lstStyle/>
          <a:p>
            <a:endParaRPr lang="en-US"/>
          </a:p>
        </p:txBody>
      </p:sp>
      <p:sp>
        <p:nvSpPr>
          <p:cNvPr id="34" name="TextBox 33"/>
          <p:cNvSpPr txBox="1"/>
          <p:nvPr/>
        </p:nvSpPr>
        <p:spPr>
          <a:xfrm>
            <a:off x="5735949" y="5539162"/>
            <a:ext cx="363070" cy="369332"/>
          </a:xfrm>
          <a:prstGeom prst="rect">
            <a:avLst/>
          </a:prstGeom>
          <a:solidFill>
            <a:schemeClr val="bg1"/>
          </a:solidFill>
        </p:spPr>
        <p:txBody>
          <a:bodyPr wrap="square" rtlCol="0">
            <a:spAutoFit/>
          </a:bodyPr>
          <a:lstStyle/>
          <a:p>
            <a:endParaRPr lang="en-US" dirty="0"/>
          </a:p>
        </p:txBody>
      </p:sp>
      <p:sp>
        <p:nvSpPr>
          <p:cNvPr id="35" name="Rectangle 34"/>
          <p:cNvSpPr/>
          <p:nvPr/>
        </p:nvSpPr>
        <p:spPr>
          <a:xfrm>
            <a:off x="2380658" y="5496040"/>
            <a:ext cx="2194560" cy="457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811530" y="2832843"/>
            <a:ext cx="457200" cy="4572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8936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750"/>
                                        <p:tgtEl>
                                          <p:spTgt spid="3"/>
                                        </p:tgtEl>
                                      </p:cBhvr>
                                    </p:animEffect>
                                  </p:childTnLst>
                                </p:cTn>
                              </p:par>
                            </p:childTnLst>
                          </p:cTn>
                        </p:par>
                        <p:par>
                          <p:cTn id="8" fill="hold">
                            <p:stCondLst>
                              <p:cond delay="750"/>
                            </p:stCondLst>
                            <p:childTnLst>
                              <p:par>
                                <p:cTn id="9" presetID="22"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10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1000"/>
                                        <p:tgtEl>
                                          <p:spTgt spid="4"/>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up)">
                                      <p:cBhvr>
                                        <p:cTn id="20" dur="10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left)">
                                      <p:cBhvr>
                                        <p:cTn id="40" dur="10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21" presetClass="entr" presetSubtype="1"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heel(1)">
                                      <p:cBhvr>
                                        <p:cTn id="45" dur="2000"/>
                                        <p:tgtEl>
                                          <p:spTgt spid="1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wipe(up)">
                                      <p:cBhvr>
                                        <p:cTn id="50" dur="1000"/>
                                        <p:tgtEl>
                                          <p:spTgt spid="12"/>
                                        </p:tgtEl>
                                      </p:cBhvr>
                                    </p:animEffect>
                                  </p:childTnLst>
                                </p:cTn>
                              </p:par>
                            </p:childTnLst>
                          </p:cTn>
                        </p:par>
                        <p:par>
                          <p:cTn id="51" fill="hold">
                            <p:stCondLst>
                              <p:cond delay="1000"/>
                            </p:stCondLst>
                            <p:childTnLst>
                              <p:par>
                                <p:cTn id="52" presetID="14" presetClass="exit" presetSubtype="10" fill="hold" grpId="0" nodeType="afterEffect">
                                  <p:stCondLst>
                                    <p:cond delay="0"/>
                                  </p:stCondLst>
                                  <p:childTnLst>
                                    <p:animEffect transition="out" filter="randombar(horizontal)">
                                      <p:cBhvr>
                                        <p:cTn id="53" dur="500"/>
                                        <p:tgtEl>
                                          <p:spTgt spid="14"/>
                                        </p:tgtEl>
                                      </p:cBhvr>
                                    </p:animEffect>
                                    <p:set>
                                      <p:cBhvr>
                                        <p:cTn id="54" dur="1" fill="hold">
                                          <p:stCondLst>
                                            <p:cond delay="499"/>
                                          </p:stCondLst>
                                        </p:cTn>
                                        <p:tgtEl>
                                          <p:spTgt spid="14"/>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wipe(left)">
                                      <p:cBhvr>
                                        <p:cTn id="59" dur="1000"/>
                                        <p:tgtEl>
                                          <p:spTgt spid="11"/>
                                        </p:tgtEl>
                                      </p:cBhvr>
                                    </p:animEffect>
                                  </p:childTnLst>
                                </p:cTn>
                              </p:par>
                            </p:childTnLst>
                          </p:cTn>
                        </p:par>
                        <p:par>
                          <p:cTn id="60" fill="hold">
                            <p:stCondLst>
                              <p:cond delay="1000"/>
                            </p:stCondLst>
                            <p:childTnLst>
                              <p:par>
                                <p:cTn id="61" presetID="14" presetClass="exit" presetSubtype="10" fill="hold" grpId="0" nodeType="afterEffect">
                                  <p:stCondLst>
                                    <p:cond delay="0"/>
                                  </p:stCondLst>
                                  <p:childTnLst>
                                    <p:animEffect transition="out" filter="randombar(horizontal)">
                                      <p:cBhvr>
                                        <p:cTn id="62" dur="500"/>
                                        <p:tgtEl>
                                          <p:spTgt spid="15"/>
                                        </p:tgtEl>
                                      </p:cBhvr>
                                    </p:animEffect>
                                    <p:set>
                                      <p:cBhvr>
                                        <p:cTn id="63" dur="1" fill="hold">
                                          <p:stCondLst>
                                            <p:cond delay="499"/>
                                          </p:stCondLst>
                                        </p:cTn>
                                        <p:tgtEl>
                                          <p:spTgt spid="15"/>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63" presetClass="path" presetSubtype="0" accel="50000" decel="50000" fill="hold" grpId="1" nodeType="clickEffect">
                                  <p:stCondLst>
                                    <p:cond delay="0"/>
                                  </p:stCondLst>
                                  <p:childTnLst>
                                    <p:animMotion origin="layout" path="M -2.91667E-6 1.11111E-6 L 0.04492 0.00023 " pathEditMode="relative" rAng="0" ptsTypes="AA">
                                      <p:cBhvr>
                                        <p:cTn id="67" dur="2000" fill="hold"/>
                                        <p:tgtEl>
                                          <p:spTgt spid="13"/>
                                        </p:tgtEl>
                                        <p:attrNameLst>
                                          <p:attrName>ppt_x</p:attrName>
                                          <p:attrName>ppt_y</p:attrName>
                                        </p:attrNameLst>
                                      </p:cBhvr>
                                      <p:rCtr x="2240" y="0"/>
                                    </p:animMotion>
                                  </p:childTnLst>
                                </p:cTn>
                              </p:par>
                            </p:childTnLst>
                          </p:cTn>
                        </p:par>
                        <p:par>
                          <p:cTn id="68" fill="hold">
                            <p:stCondLst>
                              <p:cond delay="2000"/>
                            </p:stCondLst>
                            <p:childTnLst>
                              <p:par>
                                <p:cTn id="69" presetID="14" presetClass="exit" presetSubtype="10" fill="hold" grpId="0" nodeType="afterEffect">
                                  <p:stCondLst>
                                    <p:cond delay="0"/>
                                  </p:stCondLst>
                                  <p:childTnLst>
                                    <p:animEffect transition="out" filter="randombar(horizontal)">
                                      <p:cBhvr>
                                        <p:cTn id="70" dur="500"/>
                                        <p:tgtEl>
                                          <p:spTgt spid="16"/>
                                        </p:tgtEl>
                                      </p:cBhvr>
                                    </p:animEffect>
                                    <p:set>
                                      <p:cBhvr>
                                        <p:cTn id="71" dur="1" fill="hold">
                                          <p:stCondLst>
                                            <p:cond delay="499"/>
                                          </p:stCondLst>
                                        </p:cTn>
                                        <p:tgtEl>
                                          <p:spTgt spid="16"/>
                                        </p:tgtEl>
                                        <p:attrNameLst>
                                          <p:attrName>style.visibility</p:attrName>
                                        </p:attrNameLst>
                                      </p:cBhvr>
                                      <p:to>
                                        <p:strVal val="hidden"/>
                                      </p:to>
                                    </p:set>
                                  </p:childTnLst>
                                </p:cTn>
                              </p:par>
                            </p:childTnLst>
                          </p:cTn>
                        </p:par>
                        <p:par>
                          <p:cTn id="72" fill="hold">
                            <p:stCondLst>
                              <p:cond delay="2500"/>
                            </p:stCondLst>
                            <p:childTnLst>
                              <p:par>
                                <p:cTn id="73" presetID="14" presetClass="exit" presetSubtype="10" fill="hold" grpId="0" nodeType="afterEffect">
                                  <p:stCondLst>
                                    <p:cond delay="0"/>
                                  </p:stCondLst>
                                  <p:childTnLst>
                                    <p:animEffect transition="out" filter="randombar(horizontal)">
                                      <p:cBhvr>
                                        <p:cTn id="74" dur="500"/>
                                        <p:tgtEl>
                                          <p:spTgt spid="17"/>
                                        </p:tgtEl>
                                      </p:cBhvr>
                                    </p:animEffect>
                                    <p:set>
                                      <p:cBhvr>
                                        <p:cTn id="75" dur="1" fill="hold">
                                          <p:stCondLst>
                                            <p:cond delay="499"/>
                                          </p:stCondLst>
                                        </p:cTn>
                                        <p:tgtEl>
                                          <p:spTgt spid="17"/>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63" presetClass="path" presetSubtype="0" accel="50000" decel="50000" fill="hold" grpId="2" nodeType="clickEffect">
                                  <p:stCondLst>
                                    <p:cond delay="0"/>
                                  </p:stCondLst>
                                  <p:childTnLst>
                                    <p:animMotion origin="layout" path="M 0.04492 0.00023 L 0.08946 0.00231 " pathEditMode="relative" rAng="0" ptsTypes="AA">
                                      <p:cBhvr>
                                        <p:cTn id="79" dur="2000" fill="hold"/>
                                        <p:tgtEl>
                                          <p:spTgt spid="13"/>
                                        </p:tgtEl>
                                        <p:attrNameLst>
                                          <p:attrName>ppt_x</p:attrName>
                                          <p:attrName>ppt_y</p:attrName>
                                        </p:attrNameLst>
                                      </p:cBhvr>
                                      <p:rCtr x="2253" y="69"/>
                                    </p:animMotion>
                                  </p:childTnLst>
                                </p:cTn>
                              </p:par>
                            </p:childTnLst>
                          </p:cTn>
                        </p:par>
                        <p:par>
                          <p:cTn id="80" fill="hold">
                            <p:stCondLst>
                              <p:cond delay="2000"/>
                            </p:stCondLst>
                            <p:childTnLst>
                              <p:par>
                                <p:cTn id="81" presetID="14" presetClass="exit" presetSubtype="10" fill="hold" grpId="0" nodeType="afterEffect">
                                  <p:stCondLst>
                                    <p:cond delay="0"/>
                                  </p:stCondLst>
                                  <p:childTnLst>
                                    <p:animEffect transition="out" filter="randombar(horizontal)">
                                      <p:cBhvr>
                                        <p:cTn id="82" dur="500"/>
                                        <p:tgtEl>
                                          <p:spTgt spid="18"/>
                                        </p:tgtEl>
                                      </p:cBhvr>
                                    </p:animEffect>
                                    <p:set>
                                      <p:cBhvr>
                                        <p:cTn id="83" dur="1" fill="hold">
                                          <p:stCondLst>
                                            <p:cond delay="499"/>
                                          </p:stCondLst>
                                        </p:cTn>
                                        <p:tgtEl>
                                          <p:spTgt spid="18"/>
                                        </p:tgtEl>
                                        <p:attrNameLst>
                                          <p:attrName>style.visibility</p:attrName>
                                        </p:attrNameLst>
                                      </p:cBhvr>
                                      <p:to>
                                        <p:strVal val="hidden"/>
                                      </p:to>
                                    </p:set>
                                  </p:childTnLst>
                                </p:cTn>
                              </p:par>
                            </p:childTnLst>
                          </p:cTn>
                        </p:par>
                        <p:par>
                          <p:cTn id="84" fill="hold">
                            <p:stCondLst>
                              <p:cond delay="2500"/>
                            </p:stCondLst>
                            <p:childTnLst>
                              <p:par>
                                <p:cTn id="85" presetID="14" presetClass="exit" presetSubtype="10" fill="hold" grpId="0" nodeType="afterEffect">
                                  <p:stCondLst>
                                    <p:cond delay="0"/>
                                  </p:stCondLst>
                                  <p:childTnLst>
                                    <p:animEffect transition="out" filter="randombar(horizontal)">
                                      <p:cBhvr>
                                        <p:cTn id="86" dur="500"/>
                                        <p:tgtEl>
                                          <p:spTgt spid="19"/>
                                        </p:tgtEl>
                                      </p:cBhvr>
                                    </p:animEffect>
                                    <p:set>
                                      <p:cBhvr>
                                        <p:cTn id="87" dur="1" fill="hold">
                                          <p:stCondLst>
                                            <p:cond delay="499"/>
                                          </p:stCondLst>
                                        </p:cTn>
                                        <p:tgtEl>
                                          <p:spTgt spid="19"/>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63" presetClass="path" presetSubtype="0" accel="50000" decel="50000" fill="hold" grpId="3" nodeType="clickEffect">
                                  <p:stCondLst>
                                    <p:cond delay="0"/>
                                  </p:stCondLst>
                                  <p:childTnLst>
                                    <p:animMotion origin="layout" path="M 0.08946 0.00231 L 0.13464 0.00069 " pathEditMode="relative" rAng="0" ptsTypes="AA">
                                      <p:cBhvr>
                                        <p:cTn id="91" dur="2000" fill="hold"/>
                                        <p:tgtEl>
                                          <p:spTgt spid="13"/>
                                        </p:tgtEl>
                                        <p:attrNameLst>
                                          <p:attrName>ppt_x</p:attrName>
                                          <p:attrName>ppt_y</p:attrName>
                                        </p:attrNameLst>
                                      </p:cBhvr>
                                      <p:rCtr x="2253" y="-93"/>
                                    </p:animMotion>
                                  </p:childTnLst>
                                </p:cTn>
                              </p:par>
                            </p:childTnLst>
                          </p:cTn>
                        </p:par>
                        <p:par>
                          <p:cTn id="92" fill="hold">
                            <p:stCondLst>
                              <p:cond delay="2000"/>
                            </p:stCondLst>
                            <p:childTnLst>
                              <p:par>
                                <p:cTn id="93" presetID="14" presetClass="exit" presetSubtype="10" fill="hold" grpId="0" nodeType="afterEffect">
                                  <p:stCondLst>
                                    <p:cond delay="0"/>
                                  </p:stCondLst>
                                  <p:childTnLst>
                                    <p:animEffect transition="out" filter="randombar(horizontal)">
                                      <p:cBhvr>
                                        <p:cTn id="94" dur="500"/>
                                        <p:tgtEl>
                                          <p:spTgt spid="20"/>
                                        </p:tgtEl>
                                      </p:cBhvr>
                                    </p:animEffect>
                                    <p:set>
                                      <p:cBhvr>
                                        <p:cTn id="95" dur="1" fill="hold">
                                          <p:stCondLst>
                                            <p:cond delay="499"/>
                                          </p:stCondLst>
                                        </p:cTn>
                                        <p:tgtEl>
                                          <p:spTgt spid="20"/>
                                        </p:tgtEl>
                                        <p:attrNameLst>
                                          <p:attrName>style.visibility</p:attrName>
                                        </p:attrNameLst>
                                      </p:cBhvr>
                                      <p:to>
                                        <p:strVal val="hidden"/>
                                      </p:to>
                                    </p:set>
                                  </p:childTnLst>
                                </p:cTn>
                              </p:par>
                            </p:childTnLst>
                          </p:cTn>
                        </p:par>
                        <p:par>
                          <p:cTn id="96" fill="hold">
                            <p:stCondLst>
                              <p:cond delay="2500"/>
                            </p:stCondLst>
                            <p:childTnLst>
                              <p:par>
                                <p:cTn id="97" presetID="14" presetClass="exit" presetSubtype="10" fill="hold" grpId="0" nodeType="afterEffect">
                                  <p:stCondLst>
                                    <p:cond delay="0"/>
                                  </p:stCondLst>
                                  <p:childTnLst>
                                    <p:animEffect transition="out" filter="randombar(horizontal)">
                                      <p:cBhvr>
                                        <p:cTn id="98" dur="500"/>
                                        <p:tgtEl>
                                          <p:spTgt spid="21"/>
                                        </p:tgtEl>
                                      </p:cBhvr>
                                    </p:animEffect>
                                    <p:set>
                                      <p:cBhvr>
                                        <p:cTn id="99" dur="1" fill="hold">
                                          <p:stCondLst>
                                            <p:cond delay="499"/>
                                          </p:stCondLst>
                                        </p:cTn>
                                        <p:tgtEl>
                                          <p:spTgt spid="21"/>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63" presetClass="path" presetSubtype="0" accel="50000" decel="50000" fill="hold" grpId="4" nodeType="clickEffect">
                                  <p:stCondLst>
                                    <p:cond delay="0"/>
                                  </p:stCondLst>
                                  <p:childTnLst>
                                    <p:animMotion origin="layout" path="M 0.13464 0.00069 L 0.17982 -0.00093 " pathEditMode="relative" rAng="0" ptsTypes="AA">
                                      <p:cBhvr>
                                        <p:cTn id="103" dur="2000" fill="hold"/>
                                        <p:tgtEl>
                                          <p:spTgt spid="13"/>
                                        </p:tgtEl>
                                        <p:attrNameLst>
                                          <p:attrName>ppt_x</p:attrName>
                                          <p:attrName>ppt_y</p:attrName>
                                        </p:attrNameLst>
                                      </p:cBhvr>
                                      <p:rCtr x="2214" y="0"/>
                                    </p:animMotion>
                                  </p:childTnLst>
                                </p:cTn>
                              </p:par>
                            </p:childTnLst>
                          </p:cTn>
                        </p:par>
                        <p:par>
                          <p:cTn id="104" fill="hold">
                            <p:stCondLst>
                              <p:cond delay="2000"/>
                            </p:stCondLst>
                            <p:childTnLst>
                              <p:par>
                                <p:cTn id="105" presetID="14" presetClass="exit" presetSubtype="10" fill="hold" grpId="0" nodeType="afterEffect">
                                  <p:stCondLst>
                                    <p:cond delay="0"/>
                                  </p:stCondLst>
                                  <p:childTnLst>
                                    <p:animEffect transition="out" filter="randombar(horizontal)">
                                      <p:cBhvr>
                                        <p:cTn id="106" dur="500"/>
                                        <p:tgtEl>
                                          <p:spTgt spid="23"/>
                                        </p:tgtEl>
                                      </p:cBhvr>
                                    </p:animEffect>
                                    <p:set>
                                      <p:cBhvr>
                                        <p:cTn id="107" dur="1" fill="hold">
                                          <p:stCondLst>
                                            <p:cond delay="499"/>
                                          </p:stCondLst>
                                        </p:cTn>
                                        <p:tgtEl>
                                          <p:spTgt spid="23"/>
                                        </p:tgtEl>
                                        <p:attrNameLst>
                                          <p:attrName>style.visibility</p:attrName>
                                        </p:attrNameLst>
                                      </p:cBhvr>
                                      <p:to>
                                        <p:strVal val="hidden"/>
                                      </p:to>
                                    </p:set>
                                  </p:childTnLst>
                                </p:cTn>
                              </p:par>
                            </p:childTnLst>
                          </p:cTn>
                        </p:par>
                        <p:par>
                          <p:cTn id="108" fill="hold">
                            <p:stCondLst>
                              <p:cond delay="2500"/>
                            </p:stCondLst>
                            <p:childTnLst>
                              <p:par>
                                <p:cTn id="109" presetID="14" presetClass="exit" presetSubtype="10" fill="hold" grpId="0" nodeType="afterEffect">
                                  <p:stCondLst>
                                    <p:cond delay="0"/>
                                  </p:stCondLst>
                                  <p:childTnLst>
                                    <p:animEffect transition="out" filter="randombar(horizontal)">
                                      <p:cBhvr>
                                        <p:cTn id="110" dur="500"/>
                                        <p:tgtEl>
                                          <p:spTgt spid="24"/>
                                        </p:tgtEl>
                                      </p:cBhvr>
                                    </p:animEffect>
                                    <p:set>
                                      <p:cBhvr>
                                        <p:cTn id="111" dur="1" fill="hold">
                                          <p:stCondLst>
                                            <p:cond delay="499"/>
                                          </p:stCondLst>
                                        </p:cTn>
                                        <p:tgtEl>
                                          <p:spTgt spid="24"/>
                                        </p:tgtEl>
                                        <p:attrNameLst>
                                          <p:attrName>style.visibility</p:attrName>
                                        </p:attrNameLst>
                                      </p:cBhvr>
                                      <p:to>
                                        <p:strVal val="hidden"/>
                                      </p:to>
                                    </p:set>
                                  </p:childTnLst>
                                </p:cTn>
                              </p:par>
                            </p:childTnLst>
                          </p:cTn>
                        </p:par>
                      </p:childTnLst>
                    </p:cTn>
                  </p:par>
                  <p:par>
                    <p:cTn id="112" fill="hold">
                      <p:stCondLst>
                        <p:cond delay="indefinite"/>
                      </p:stCondLst>
                      <p:childTnLst>
                        <p:par>
                          <p:cTn id="113" fill="hold">
                            <p:stCondLst>
                              <p:cond delay="0"/>
                            </p:stCondLst>
                            <p:childTnLst>
                              <p:par>
                                <p:cTn id="114" presetID="63" presetClass="path" presetSubtype="0" accel="50000" decel="50000" fill="hold" grpId="5" nodeType="clickEffect">
                                  <p:stCondLst>
                                    <p:cond delay="0"/>
                                  </p:stCondLst>
                                  <p:childTnLst>
                                    <p:animMotion origin="layout" path="M 0.17982 -0.00093 L 0.22448 0.00092 " pathEditMode="relative" rAng="0" ptsTypes="AA">
                                      <p:cBhvr>
                                        <p:cTn id="115" dur="2000" fill="hold"/>
                                        <p:tgtEl>
                                          <p:spTgt spid="13"/>
                                        </p:tgtEl>
                                        <p:attrNameLst>
                                          <p:attrName>ppt_x</p:attrName>
                                          <p:attrName>ppt_y</p:attrName>
                                        </p:attrNameLst>
                                      </p:cBhvr>
                                      <p:rCtr x="2227" y="93"/>
                                    </p:animMotion>
                                  </p:childTnLst>
                                </p:cTn>
                              </p:par>
                            </p:childTnLst>
                          </p:cTn>
                        </p:par>
                        <p:par>
                          <p:cTn id="116" fill="hold">
                            <p:stCondLst>
                              <p:cond delay="2000"/>
                            </p:stCondLst>
                            <p:childTnLst>
                              <p:par>
                                <p:cTn id="117" presetID="14" presetClass="exit" presetSubtype="10" fill="hold" grpId="0" nodeType="afterEffect">
                                  <p:stCondLst>
                                    <p:cond delay="0"/>
                                  </p:stCondLst>
                                  <p:childTnLst>
                                    <p:animEffect transition="out" filter="randombar(horizontal)">
                                      <p:cBhvr>
                                        <p:cTn id="118" dur="500"/>
                                        <p:tgtEl>
                                          <p:spTgt spid="25"/>
                                        </p:tgtEl>
                                      </p:cBhvr>
                                    </p:animEffect>
                                    <p:set>
                                      <p:cBhvr>
                                        <p:cTn id="119" dur="1" fill="hold">
                                          <p:stCondLst>
                                            <p:cond delay="499"/>
                                          </p:stCondLst>
                                        </p:cTn>
                                        <p:tgtEl>
                                          <p:spTgt spid="25"/>
                                        </p:tgtEl>
                                        <p:attrNameLst>
                                          <p:attrName>style.visibility</p:attrName>
                                        </p:attrNameLst>
                                      </p:cBhvr>
                                      <p:to>
                                        <p:strVal val="hidden"/>
                                      </p:to>
                                    </p:set>
                                  </p:childTnLst>
                                </p:cTn>
                              </p:par>
                            </p:childTnLst>
                          </p:cTn>
                        </p:par>
                        <p:par>
                          <p:cTn id="120" fill="hold">
                            <p:stCondLst>
                              <p:cond delay="2500"/>
                            </p:stCondLst>
                            <p:childTnLst>
                              <p:par>
                                <p:cTn id="121" presetID="14" presetClass="exit" presetSubtype="10" fill="hold" grpId="0" nodeType="afterEffect">
                                  <p:stCondLst>
                                    <p:cond delay="0"/>
                                  </p:stCondLst>
                                  <p:childTnLst>
                                    <p:animEffect transition="out" filter="randombar(horizontal)">
                                      <p:cBhvr>
                                        <p:cTn id="122" dur="500"/>
                                        <p:tgtEl>
                                          <p:spTgt spid="26"/>
                                        </p:tgtEl>
                                      </p:cBhvr>
                                    </p:animEffect>
                                    <p:set>
                                      <p:cBhvr>
                                        <p:cTn id="123" dur="1" fill="hold">
                                          <p:stCondLst>
                                            <p:cond delay="499"/>
                                          </p:stCondLst>
                                        </p:cTn>
                                        <p:tgtEl>
                                          <p:spTgt spid="26"/>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63" presetClass="path" presetSubtype="0" accel="50000" decel="50000" fill="hold" grpId="6" nodeType="clickEffect">
                                  <p:stCondLst>
                                    <p:cond delay="0"/>
                                  </p:stCondLst>
                                  <p:childTnLst>
                                    <p:animMotion origin="layout" path="M 0.22448 0.00093 L 0.27045 0.00278 " pathEditMode="relative" rAng="0" ptsTypes="AA">
                                      <p:cBhvr>
                                        <p:cTn id="127" dur="2000" fill="hold"/>
                                        <p:tgtEl>
                                          <p:spTgt spid="13"/>
                                        </p:tgtEl>
                                        <p:attrNameLst>
                                          <p:attrName>ppt_x</p:attrName>
                                          <p:attrName>ppt_y</p:attrName>
                                        </p:attrNameLst>
                                      </p:cBhvr>
                                      <p:rCtr x="2292" y="0"/>
                                    </p:animMotion>
                                  </p:childTnLst>
                                </p:cTn>
                              </p:par>
                            </p:childTnLst>
                          </p:cTn>
                        </p:par>
                        <p:par>
                          <p:cTn id="128" fill="hold">
                            <p:stCondLst>
                              <p:cond delay="2000"/>
                            </p:stCondLst>
                            <p:childTnLst>
                              <p:par>
                                <p:cTn id="129" presetID="14" presetClass="exit" presetSubtype="10" fill="hold" grpId="0" nodeType="afterEffect">
                                  <p:stCondLst>
                                    <p:cond delay="0"/>
                                  </p:stCondLst>
                                  <p:childTnLst>
                                    <p:animEffect transition="out" filter="randombar(horizontal)">
                                      <p:cBhvr>
                                        <p:cTn id="130" dur="500"/>
                                        <p:tgtEl>
                                          <p:spTgt spid="27"/>
                                        </p:tgtEl>
                                      </p:cBhvr>
                                    </p:animEffect>
                                    <p:set>
                                      <p:cBhvr>
                                        <p:cTn id="131" dur="1" fill="hold">
                                          <p:stCondLst>
                                            <p:cond delay="499"/>
                                          </p:stCondLst>
                                        </p:cTn>
                                        <p:tgtEl>
                                          <p:spTgt spid="27"/>
                                        </p:tgtEl>
                                        <p:attrNameLst>
                                          <p:attrName>style.visibility</p:attrName>
                                        </p:attrNameLst>
                                      </p:cBhvr>
                                      <p:to>
                                        <p:strVal val="hidden"/>
                                      </p:to>
                                    </p:set>
                                  </p:childTnLst>
                                </p:cTn>
                              </p:par>
                            </p:childTnLst>
                          </p:cTn>
                        </p:par>
                        <p:par>
                          <p:cTn id="132" fill="hold">
                            <p:stCondLst>
                              <p:cond delay="2500"/>
                            </p:stCondLst>
                            <p:childTnLst>
                              <p:par>
                                <p:cTn id="133" presetID="14" presetClass="exit" presetSubtype="10" fill="hold" grpId="0" nodeType="afterEffect">
                                  <p:stCondLst>
                                    <p:cond delay="0"/>
                                  </p:stCondLst>
                                  <p:childTnLst>
                                    <p:animEffect transition="out" filter="randombar(horizontal)">
                                      <p:cBhvr>
                                        <p:cTn id="134" dur="500"/>
                                        <p:tgtEl>
                                          <p:spTgt spid="28"/>
                                        </p:tgtEl>
                                      </p:cBhvr>
                                    </p:animEffect>
                                    <p:set>
                                      <p:cBhvr>
                                        <p:cTn id="135" dur="1" fill="hold">
                                          <p:stCondLst>
                                            <p:cond delay="499"/>
                                          </p:stCondLst>
                                        </p:cTn>
                                        <p:tgtEl>
                                          <p:spTgt spid="28"/>
                                        </p:tgtEl>
                                        <p:attrNameLst>
                                          <p:attrName>style.visibility</p:attrName>
                                        </p:attrNameLst>
                                      </p:cBhvr>
                                      <p:to>
                                        <p:strVal val="hidden"/>
                                      </p:to>
                                    </p:set>
                                  </p:childTnLst>
                                </p:cTn>
                              </p:par>
                            </p:childTnLst>
                          </p:cTn>
                        </p:par>
                      </p:childTnLst>
                    </p:cTn>
                  </p:par>
                  <p:par>
                    <p:cTn id="136" fill="hold">
                      <p:stCondLst>
                        <p:cond delay="indefinite"/>
                      </p:stCondLst>
                      <p:childTnLst>
                        <p:par>
                          <p:cTn id="137" fill="hold">
                            <p:stCondLst>
                              <p:cond delay="0"/>
                            </p:stCondLst>
                            <p:childTnLst>
                              <p:par>
                                <p:cTn id="138" presetID="14" presetClass="exit" presetSubtype="10" fill="hold" grpId="7" nodeType="clickEffect">
                                  <p:stCondLst>
                                    <p:cond delay="0"/>
                                  </p:stCondLst>
                                  <p:childTnLst>
                                    <p:animEffect transition="out" filter="randombar(horizontal)">
                                      <p:cBhvr>
                                        <p:cTn id="139" dur="500"/>
                                        <p:tgtEl>
                                          <p:spTgt spid="13"/>
                                        </p:tgtEl>
                                      </p:cBhvr>
                                    </p:animEffect>
                                    <p:set>
                                      <p:cBhvr>
                                        <p:cTn id="140" dur="1" fill="hold">
                                          <p:stCondLst>
                                            <p:cond delay="499"/>
                                          </p:stCondLst>
                                        </p:cTn>
                                        <p:tgtEl>
                                          <p:spTgt spid="13"/>
                                        </p:tgtEl>
                                        <p:attrNameLst>
                                          <p:attrName>style.visibility</p:attrName>
                                        </p:attrNameLst>
                                      </p:cBhvr>
                                      <p:to>
                                        <p:strVal val="hidden"/>
                                      </p:to>
                                    </p:set>
                                  </p:childTnLst>
                                </p:cTn>
                              </p:par>
                            </p:childTnLst>
                          </p:cTn>
                        </p:par>
                        <p:par>
                          <p:cTn id="141" fill="hold">
                            <p:stCondLst>
                              <p:cond delay="500"/>
                            </p:stCondLst>
                            <p:childTnLst>
                              <p:par>
                                <p:cTn id="142" presetID="14" presetClass="exit" presetSubtype="10" fill="hold" grpId="0" nodeType="afterEffect">
                                  <p:stCondLst>
                                    <p:cond delay="0"/>
                                  </p:stCondLst>
                                  <p:childTnLst>
                                    <p:animEffect transition="out" filter="randombar(horizontal)">
                                      <p:cBhvr>
                                        <p:cTn id="143" dur="500"/>
                                        <p:tgtEl>
                                          <p:spTgt spid="29"/>
                                        </p:tgtEl>
                                      </p:cBhvr>
                                    </p:animEffect>
                                    <p:set>
                                      <p:cBhvr>
                                        <p:cTn id="144" dur="1" fill="hold">
                                          <p:stCondLst>
                                            <p:cond delay="499"/>
                                          </p:stCondLst>
                                        </p:cTn>
                                        <p:tgtEl>
                                          <p:spTgt spid="29"/>
                                        </p:tgtEl>
                                        <p:attrNameLst>
                                          <p:attrName>style.visibility</p:attrName>
                                        </p:attrNameLst>
                                      </p:cBhvr>
                                      <p:to>
                                        <p:strVal val="hidden"/>
                                      </p:to>
                                    </p:set>
                                  </p:childTnLst>
                                </p:cTn>
                              </p:par>
                            </p:childTnLst>
                          </p:cTn>
                        </p:par>
                        <p:par>
                          <p:cTn id="145" fill="hold">
                            <p:stCondLst>
                              <p:cond delay="1000"/>
                            </p:stCondLst>
                            <p:childTnLst>
                              <p:par>
                                <p:cTn id="146" presetID="14" presetClass="exit" presetSubtype="10" fill="hold" grpId="0" nodeType="afterEffect">
                                  <p:stCondLst>
                                    <p:cond delay="0"/>
                                  </p:stCondLst>
                                  <p:childTnLst>
                                    <p:animEffect transition="out" filter="randombar(horizontal)">
                                      <p:cBhvr>
                                        <p:cTn id="147" dur="500"/>
                                        <p:tgtEl>
                                          <p:spTgt spid="30"/>
                                        </p:tgtEl>
                                      </p:cBhvr>
                                    </p:animEffect>
                                    <p:set>
                                      <p:cBhvr>
                                        <p:cTn id="148" dur="1" fill="hold">
                                          <p:stCondLst>
                                            <p:cond delay="499"/>
                                          </p:stCondLst>
                                        </p:cTn>
                                        <p:tgtEl>
                                          <p:spTgt spid="30"/>
                                        </p:tgtEl>
                                        <p:attrNameLst>
                                          <p:attrName>style.visibility</p:attrName>
                                        </p:attrNameLst>
                                      </p:cBhvr>
                                      <p:to>
                                        <p:strVal val="hidden"/>
                                      </p:to>
                                    </p:set>
                                  </p:childTnLst>
                                </p:cTn>
                              </p:par>
                            </p:childTnLst>
                          </p:cTn>
                        </p:par>
                        <p:par>
                          <p:cTn id="149" fill="hold">
                            <p:stCondLst>
                              <p:cond delay="1500"/>
                            </p:stCondLst>
                            <p:childTnLst>
                              <p:par>
                                <p:cTn id="150" presetID="14" presetClass="exit" presetSubtype="10" fill="hold" grpId="0" nodeType="afterEffect">
                                  <p:stCondLst>
                                    <p:cond delay="0"/>
                                  </p:stCondLst>
                                  <p:childTnLst>
                                    <p:animEffect transition="out" filter="randombar(horizontal)">
                                      <p:cBhvr>
                                        <p:cTn id="151" dur="500"/>
                                        <p:tgtEl>
                                          <p:spTgt spid="31"/>
                                        </p:tgtEl>
                                      </p:cBhvr>
                                    </p:animEffect>
                                    <p:set>
                                      <p:cBhvr>
                                        <p:cTn id="152" dur="1" fill="hold">
                                          <p:stCondLst>
                                            <p:cond delay="499"/>
                                          </p:stCondLst>
                                        </p:cTn>
                                        <p:tgtEl>
                                          <p:spTgt spid="31"/>
                                        </p:tgtEl>
                                        <p:attrNameLst>
                                          <p:attrName>style.visibility</p:attrName>
                                        </p:attrNameLst>
                                      </p:cBhvr>
                                      <p:to>
                                        <p:strVal val="hidden"/>
                                      </p:to>
                                    </p:set>
                                  </p:childTnLst>
                                </p:cTn>
                              </p:par>
                            </p:childTnLst>
                          </p:cTn>
                        </p:par>
                        <p:par>
                          <p:cTn id="153" fill="hold">
                            <p:stCondLst>
                              <p:cond delay="2000"/>
                            </p:stCondLst>
                            <p:childTnLst>
                              <p:par>
                                <p:cTn id="154" presetID="14" presetClass="exit" presetSubtype="10" fill="hold" grpId="0" nodeType="afterEffect">
                                  <p:stCondLst>
                                    <p:cond delay="0"/>
                                  </p:stCondLst>
                                  <p:childTnLst>
                                    <p:animEffect transition="out" filter="randombar(horizontal)">
                                      <p:cBhvr>
                                        <p:cTn id="155" dur="500"/>
                                        <p:tgtEl>
                                          <p:spTgt spid="32"/>
                                        </p:tgtEl>
                                      </p:cBhvr>
                                    </p:animEffect>
                                    <p:set>
                                      <p:cBhvr>
                                        <p:cTn id="156" dur="1" fill="hold">
                                          <p:stCondLst>
                                            <p:cond delay="499"/>
                                          </p:stCondLst>
                                        </p:cTn>
                                        <p:tgtEl>
                                          <p:spTgt spid="32"/>
                                        </p:tgtEl>
                                        <p:attrNameLst>
                                          <p:attrName>style.visibility</p:attrName>
                                        </p:attrNameLst>
                                      </p:cBhvr>
                                      <p:to>
                                        <p:strVal val="hidden"/>
                                      </p:to>
                                    </p:set>
                                  </p:childTnLst>
                                </p:cTn>
                              </p:par>
                            </p:childTnLst>
                          </p:cTn>
                        </p:par>
                        <p:par>
                          <p:cTn id="157" fill="hold">
                            <p:stCondLst>
                              <p:cond delay="2500"/>
                            </p:stCondLst>
                            <p:childTnLst>
                              <p:par>
                                <p:cTn id="158" presetID="14" presetClass="exit" presetSubtype="10" fill="hold" grpId="0" nodeType="afterEffect">
                                  <p:stCondLst>
                                    <p:cond delay="0"/>
                                  </p:stCondLst>
                                  <p:childTnLst>
                                    <p:animEffect transition="out" filter="randombar(horizontal)">
                                      <p:cBhvr>
                                        <p:cTn id="159" dur="500"/>
                                        <p:tgtEl>
                                          <p:spTgt spid="33"/>
                                        </p:tgtEl>
                                      </p:cBhvr>
                                    </p:animEffect>
                                    <p:set>
                                      <p:cBhvr>
                                        <p:cTn id="160" dur="1" fill="hold">
                                          <p:stCondLst>
                                            <p:cond delay="499"/>
                                          </p:stCondLst>
                                        </p:cTn>
                                        <p:tgtEl>
                                          <p:spTgt spid="33"/>
                                        </p:tgtEl>
                                        <p:attrNameLst>
                                          <p:attrName>style.visibility</p:attrName>
                                        </p:attrNameLst>
                                      </p:cBhvr>
                                      <p:to>
                                        <p:strVal val="hidden"/>
                                      </p:to>
                                    </p:set>
                                  </p:childTnLst>
                                </p:cTn>
                              </p:par>
                            </p:childTnLst>
                          </p:cTn>
                        </p:par>
                        <p:par>
                          <p:cTn id="161" fill="hold">
                            <p:stCondLst>
                              <p:cond delay="3000"/>
                            </p:stCondLst>
                            <p:childTnLst>
                              <p:par>
                                <p:cTn id="162" presetID="14" presetClass="exit" presetSubtype="10" fill="hold" grpId="0" nodeType="afterEffect">
                                  <p:stCondLst>
                                    <p:cond delay="0"/>
                                  </p:stCondLst>
                                  <p:childTnLst>
                                    <p:animEffect transition="out" filter="randombar(horizontal)">
                                      <p:cBhvr>
                                        <p:cTn id="163" dur="500"/>
                                        <p:tgtEl>
                                          <p:spTgt spid="34"/>
                                        </p:tgtEl>
                                      </p:cBhvr>
                                    </p:animEffect>
                                    <p:set>
                                      <p:cBhvr>
                                        <p:cTn id="164" dur="1" fill="hold">
                                          <p:stCondLst>
                                            <p:cond delay="499"/>
                                          </p:stCondLst>
                                        </p:cTn>
                                        <p:tgtEl>
                                          <p:spTgt spid="34"/>
                                        </p:tgtEl>
                                        <p:attrNameLst>
                                          <p:attrName>style.visibility</p:attrName>
                                        </p:attrNameLst>
                                      </p:cBhvr>
                                      <p:to>
                                        <p:strVal val="hidden"/>
                                      </p:to>
                                    </p:set>
                                  </p:childTnLst>
                                </p:cTn>
                              </p:par>
                            </p:childTnLst>
                          </p:cTn>
                        </p:par>
                      </p:childTnLst>
                    </p:cTn>
                  </p:par>
                  <p:par>
                    <p:cTn id="165" fill="hold">
                      <p:stCondLst>
                        <p:cond delay="indefinite"/>
                      </p:stCondLst>
                      <p:childTnLst>
                        <p:par>
                          <p:cTn id="166" fill="hold">
                            <p:stCondLst>
                              <p:cond delay="0"/>
                            </p:stCondLst>
                            <p:childTnLst>
                              <p:par>
                                <p:cTn id="167" presetID="21" presetClass="entr" presetSubtype="1" fill="hold" grpId="0" nodeType="clickEffect">
                                  <p:stCondLst>
                                    <p:cond delay="0"/>
                                  </p:stCondLst>
                                  <p:childTnLst>
                                    <p:set>
                                      <p:cBhvr>
                                        <p:cTn id="168" dur="1" fill="hold">
                                          <p:stCondLst>
                                            <p:cond delay="0"/>
                                          </p:stCondLst>
                                        </p:cTn>
                                        <p:tgtEl>
                                          <p:spTgt spid="36"/>
                                        </p:tgtEl>
                                        <p:attrNameLst>
                                          <p:attrName>style.visibility</p:attrName>
                                        </p:attrNameLst>
                                      </p:cBhvr>
                                      <p:to>
                                        <p:strVal val="visible"/>
                                      </p:to>
                                    </p:set>
                                    <p:animEffect transition="in" filter="wheel(1)">
                                      <p:cBhvr>
                                        <p:cTn id="169" dur="1000"/>
                                        <p:tgtEl>
                                          <p:spTgt spid="36"/>
                                        </p:tgtEl>
                                      </p:cBhvr>
                                    </p:animEffect>
                                  </p:childTnLst>
                                </p:cTn>
                              </p:par>
                            </p:childTnLst>
                          </p:cTn>
                        </p:par>
                      </p:childTnLst>
                    </p:cTn>
                  </p:par>
                  <p:par>
                    <p:cTn id="170" fill="hold">
                      <p:stCondLst>
                        <p:cond delay="indefinite"/>
                      </p:stCondLst>
                      <p:childTnLst>
                        <p:par>
                          <p:cTn id="171" fill="hold">
                            <p:stCondLst>
                              <p:cond delay="0"/>
                            </p:stCondLst>
                            <p:childTnLst>
                              <p:par>
                                <p:cTn id="172" presetID="21" presetClass="entr" presetSubtype="1" fill="hold" grpId="0" nodeType="clickEffect">
                                  <p:stCondLst>
                                    <p:cond delay="0"/>
                                  </p:stCondLst>
                                  <p:childTnLst>
                                    <p:set>
                                      <p:cBhvr>
                                        <p:cTn id="173" dur="1" fill="hold">
                                          <p:stCondLst>
                                            <p:cond delay="0"/>
                                          </p:stCondLst>
                                        </p:cTn>
                                        <p:tgtEl>
                                          <p:spTgt spid="35"/>
                                        </p:tgtEl>
                                        <p:attrNameLst>
                                          <p:attrName>style.visibility</p:attrName>
                                        </p:attrNameLst>
                                      </p:cBhvr>
                                      <p:to>
                                        <p:strVal val="visible"/>
                                      </p:to>
                                    </p:set>
                                    <p:animEffect transition="in" filter="wheel(1)">
                                      <p:cBhvr>
                                        <p:cTn id="174"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8" grpId="0" animBg="1"/>
      <p:bldP spid="9" grpId="0" animBg="1"/>
      <p:bldP spid="13" grpId="0" animBg="1"/>
      <p:bldP spid="13" grpId="1" animBg="1"/>
      <p:bldP spid="13" grpId="2" animBg="1"/>
      <p:bldP spid="13" grpId="3" animBg="1"/>
      <p:bldP spid="13" grpId="4" animBg="1"/>
      <p:bldP spid="13" grpId="5" animBg="1"/>
      <p:bldP spid="13" grpId="6" animBg="1"/>
      <p:bldP spid="13" grpId="7" animBg="1"/>
      <p:bldP spid="14" grpId="0" animBg="1"/>
      <p:bldP spid="15" grpId="0" animBg="1"/>
      <p:bldP spid="16" grpId="0" animBg="1"/>
      <p:bldP spid="17" grpId="0" animBg="1"/>
      <p:bldP spid="18" grpId="0" animBg="1"/>
      <p:bldP spid="19" grpId="0" animBg="1"/>
      <p:bldP spid="20" grpId="0" animBg="1"/>
      <p:bldP spid="21"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Traversing Graphs</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863185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2705902" y="1226626"/>
            <a:ext cx="1264798" cy="468052"/>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rgbClr val="AD1457"/>
                </a:solidFill>
                <a:latin typeface="+mj-lt"/>
                <a:ea typeface="Cambria Math" panose="02040503050406030204" pitchFamily="18" charset="0"/>
              </a:rPr>
              <a:t>Text </a:t>
            </a:r>
            <a:r>
              <a:rPr lang="en-IN" sz="2400" dirty="0" smtClean="0">
                <a:solidFill>
                  <a:srgbClr val="AD1457"/>
                </a:solidFill>
                <a:latin typeface="Consolas" panose="020B0609020204030204" pitchFamily="49" charset="0"/>
                <a:ea typeface="Cambria Math" panose="02040503050406030204" pitchFamily="18" charset="0"/>
              </a:rPr>
              <a:t>T</a:t>
            </a:r>
            <a:endParaRPr lang="en-IN" sz="2400" dirty="0">
              <a:solidFill>
                <a:srgbClr val="AD1457"/>
              </a:solidFill>
              <a:latin typeface="Consolas" panose="020B0609020204030204" pitchFamily="49" charset="0"/>
            </a:endParaRPr>
          </a:p>
        </p:txBody>
      </p:sp>
      <p:sp>
        <p:nvSpPr>
          <p:cNvPr id="4" name="Rounded Rectangle 3"/>
          <p:cNvSpPr/>
          <p:nvPr/>
        </p:nvSpPr>
        <p:spPr>
          <a:xfrm>
            <a:off x="2705902" y="346296"/>
            <a:ext cx="1393633" cy="468052"/>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rgbClr val="AD1457"/>
                </a:solidFill>
                <a:latin typeface="+mj-lt"/>
                <a:ea typeface="Cambria Math" panose="02040503050406030204" pitchFamily="18" charset="0"/>
              </a:rPr>
              <a:t>Pattern P</a:t>
            </a:r>
          </a:p>
        </p:txBody>
      </p:sp>
      <p:graphicFrame>
        <p:nvGraphicFramePr>
          <p:cNvPr id="5" name="Table 4"/>
          <p:cNvGraphicFramePr>
            <a:graphicFrameLocks noGrp="1"/>
          </p:cNvGraphicFramePr>
          <p:nvPr>
            <p:extLst/>
          </p:nvPr>
        </p:nvGraphicFramePr>
        <p:xfrm>
          <a:off x="4318785" y="351722"/>
          <a:ext cx="841044" cy="457200"/>
        </p:xfrm>
        <a:graphic>
          <a:graphicData uri="http://schemas.openxmlformats.org/drawingml/2006/table">
            <a:tbl>
              <a:tblPr firstRow="1" bandRow="1">
                <a:tableStyleId>{5940675A-B579-460E-94D1-54222C63F5DA}</a:tableStyleId>
              </a:tblPr>
              <a:tblGrid>
                <a:gridCol w="420522">
                  <a:extLst>
                    <a:ext uri="{9D8B030D-6E8A-4147-A177-3AD203B41FA5}">
                      <a16:colId xmlns:a16="http://schemas.microsoft.com/office/drawing/2014/main" val="3584346046"/>
                    </a:ext>
                  </a:extLst>
                </a:gridCol>
                <a:gridCol w="420522">
                  <a:extLst>
                    <a:ext uri="{9D8B030D-6E8A-4147-A177-3AD203B41FA5}">
                      <a16:colId xmlns:a16="http://schemas.microsoft.com/office/drawing/2014/main" val="379684916"/>
                    </a:ext>
                  </a:extLst>
                </a:gridCol>
              </a:tblGrid>
              <a:tr h="457200">
                <a:tc>
                  <a:txBody>
                    <a:bodyPr/>
                    <a:lstStyle/>
                    <a:p>
                      <a:pPr algn="ctr"/>
                      <a:r>
                        <a:rPr lang="en-IN" sz="2400" b="1" dirty="0" smtClean="0">
                          <a:solidFill>
                            <a:srgbClr val="AD1457"/>
                          </a:solidFill>
                        </a:rPr>
                        <a:t>2</a:t>
                      </a:r>
                      <a:endParaRPr lang="en-IN" sz="2400" b="1" dirty="0">
                        <a:solidFill>
                          <a:srgbClr val="AD1457"/>
                        </a:solidFill>
                      </a:endParaRPr>
                    </a:p>
                  </a:txBody>
                  <a:tcPr anchor="ctr">
                    <a:solidFill>
                      <a:schemeClr val="accent5">
                        <a:lumMod val="20000"/>
                        <a:lumOff val="80000"/>
                      </a:schemeClr>
                    </a:solidFill>
                  </a:tcPr>
                </a:tc>
                <a:tc>
                  <a:txBody>
                    <a:bodyPr/>
                    <a:lstStyle/>
                    <a:p>
                      <a:pPr marL="0" algn="ctr" defTabSz="914400" rtl="0" eaLnBrk="1" latinLnBrk="0" hangingPunct="1"/>
                      <a:r>
                        <a:rPr lang="en-IN" sz="2400" b="1" kern="1200" dirty="0" smtClean="0">
                          <a:solidFill>
                            <a:srgbClr val="AD1457"/>
                          </a:solidFill>
                          <a:latin typeface="+mn-lt"/>
                          <a:ea typeface="+mn-ea"/>
                          <a:cs typeface="+mn-cs"/>
                        </a:rPr>
                        <a:t>6</a:t>
                      </a:r>
                      <a:endParaRPr lang="en-IN" sz="2400" b="1" kern="1200" dirty="0">
                        <a:solidFill>
                          <a:srgbClr val="AD1457"/>
                        </a:solidFill>
                        <a:latin typeface="+mn-lt"/>
                        <a:ea typeface="+mn-ea"/>
                        <a:cs typeface="+mn-cs"/>
                      </a:endParaRPr>
                    </a:p>
                  </a:txBody>
                  <a:tcPr anchor="ctr">
                    <a:solidFill>
                      <a:schemeClr val="accent5">
                        <a:lumMod val="20000"/>
                        <a:lumOff val="80000"/>
                      </a:schemeClr>
                    </a:solidFill>
                  </a:tcPr>
                </a:tc>
                <a:extLst>
                  <a:ext uri="{0D108BD9-81ED-4DB2-BD59-A6C34878D82A}">
                    <a16:rowId xmlns:a16="http://schemas.microsoft.com/office/drawing/2014/main" val="3708759237"/>
                  </a:ext>
                </a:extLst>
              </a:tr>
            </a:tbl>
          </a:graphicData>
        </a:graphic>
      </p:graphicFrame>
      <p:sp>
        <p:nvSpPr>
          <p:cNvPr id="8" name="Rounded Rectangle 7"/>
          <p:cNvSpPr/>
          <p:nvPr/>
        </p:nvSpPr>
        <p:spPr>
          <a:xfrm>
            <a:off x="5329645" y="299397"/>
            <a:ext cx="4963886" cy="54864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i="1" dirty="0" smtClean="0">
                <a:solidFill>
                  <a:schemeClr val="tx1"/>
                </a:solidFill>
                <a:latin typeface="Consolas" panose="020B0609020204030204" pitchFamily="49" charset="0"/>
              </a:rPr>
              <a:t>p </a:t>
            </a:r>
            <a:r>
              <a:rPr lang="en-IN" sz="2400" dirty="0" smtClean="0">
                <a:solidFill>
                  <a:schemeClr val="tx1"/>
                </a:solidFill>
                <a:latin typeface="Consolas" panose="020B0609020204030204" pitchFamily="49" charset="0"/>
              </a:rPr>
              <a:t>= P mod q = 26 mod 11 = 4</a:t>
            </a:r>
            <a:endParaRPr lang="en-IN" sz="2400" dirty="0">
              <a:solidFill>
                <a:schemeClr val="tx1"/>
              </a:solidFill>
              <a:latin typeface="Consolas" panose="020B0609020204030204" pitchFamily="49" charset="0"/>
            </a:endParaRPr>
          </a:p>
        </p:txBody>
      </p:sp>
      <p:graphicFrame>
        <p:nvGraphicFramePr>
          <p:cNvPr id="10" name="Table 9"/>
          <p:cNvGraphicFramePr>
            <a:graphicFrameLocks noGrp="1"/>
          </p:cNvGraphicFramePr>
          <p:nvPr>
            <p:extLst/>
          </p:nvPr>
        </p:nvGraphicFramePr>
        <p:xfrm>
          <a:off x="4318785" y="1186332"/>
          <a:ext cx="6035040" cy="548640"/>
        </p:xfrm>
        <a:graphic>
          <a:graphicData uri="http://schemas.openxmlformats.org/drawingml/2006/table">
            <a:tbl>
              <a:tblPr firstRow="1" bandRow="1">
                <a:tableStyleId>{5940675A-B579-460E-94D1-54222C63F5DA}</a:tableStyleId>
              </a:tblPr>
              <a:tblGrid>
                <a:gridCol w="548640">
                  <a:extLst>
                    <a:ext uri="{9D8B030D-6E8A-4147-A177-3AD203B41FA5}">
                      <a16:colId xmlns:a16="http://schemas.microsoft.com/office/drawing/2014/main" val="4208223411"/>
                    </a:ext>
                  </a:extLst>
                </a:gridCol>
                <a:gridCol w="548640">
                  <a:extLst>
                    <a:ext uri="{9D8B030D-6E8A-4147-A177-3AD203B41FA5}">
                      <a16:colId xmlns:a16="http://schemas.microsoft.com/office/drawing/2014/main" val="57169838"/>
                    </a:ext>
                  </a:extLst>
                </a:gridCol>
                <a:gridCol w="548640">
                  <a:extLst>
                    <a:ext uri="{9D8B030D-6E8A-4147-A177-3AD203B41FA5}">
                      <a16:colId xmlns:a16="http://schemas.microsoft.com/office/drawing/2014/main" val="101212751"/>
                    </a:ext>
                  </a:extLst>
                </a:gridCol>
                <a:gridCol w="548640">
                  <a:extLst>
                    <a:ext uri="{9D8B030D-6E8A-4147-A177-3AD203B41FA5}">
                      <a16:colId xmlns:a16="http://schemas.microsoft.com/office/drawing/2014/main" val="2299447371"/>
                    </a:ext>
                  </a:extLst>
                </a:gridCol>
                <a:gridCol w="548640">
                  <a:extLst>
                    <a:ext uri="{9D8B030D-6E8A-4147-A177-3AD203B41FA5}">
                      <a16:colId xmlns:a16="http://schemas.microsoft.com/office/drawing/2014/main" val="2901701410"/>
                    </a:ext>
                  </a:extLst>
                </a:gridCol>
                <a:gridCol w="548640">
                  <a:extLst>
                    <a:ext uri="{9D8B030D-6E8A-4147-A177-3AD203B41FA5}">
                      <a16:colId xmlns:a16="http://schemas.microsoft.com/office/drawing/2014/main" val="2175626083"/>
                    </a:ext>
                  </a:extLst>
                </a:gridCol>
                <a:gridCol w="548640">
                  <a:extLst>
                    <a:ext uri="{9D8B030D-6E8A-4147-A177-3AD203B41FA5}">
                      <a16:colId xmlns:a16="http://schemas.microsoft.com/office/drawing/2014/main" val="331642898"/>
                    </a:ext>
                  </a:extLst>
                </a:gridCol>
                <a:gridCol w="548640">
                  <a:extLst>
                    <a:ext uri="{9D8B030D-6E8A-4147-A177-3AD203B41FA5}">
                      <a16:colId xmlns:a16="http://schemas.microsoft.com/office/drawing/2014/main" val="465400065"/>
                    </a:ext>
                  </a:extLst>
                </a:gridCol>
                <a:gridCol w="548640">
                  <a:extLst>
                    <a:ext uri="{9D8B030D-6E8A-4147-A177-3AD203B41FA5}">
                      <a16:colId xmlns:a16="http://schemas.microsoft.com/office/drawing/2014/main" val="860598317"/>
                    </a:ext>
                  </a:extLst>
                </a:gridCol>
                <a:gridCol w="548640">
                  <a:extLst>
                    <a:ext uri="{9D8B030D-6E8A-4147-A177-3AD203B41FA5}">
                      <a16:colId xmlns:a16="http://schemas.microsoft.com/office/drawing/2014/main" val="774959623"/>
                    </a:ext>
                  </a:extLst>
                </a:gridCol>
                <a:gridCol w="548640">
                  <a:extLst>
                    <a:ext uri="{9D8B030D-6E8A-4147-A177-3AD203B41FA5}">
                      <a16:colId xmlns:a16="http://schemas.microsoft.com/office/drawing/2014/main" val="2354691562"/>
                    </a:ext>
                  </a:extLst>
                </a:gridCol>
              </a:tblGrid>
              <a:tr h="548640">
                <a:tc>
                  <a:txBody>
                    <a:bodyPr/>
                    <a:lstStyle/>
                    <a:p>
                      <a:pPr algn="ctr"/>
                      <a:r>
                        <a:rPr lang="en-IN" sz="2400" b="1" dirty="0" smtClean="0">
                          <a:solidFill>
                            <a:srgbClr val="0070C0"/>
                          </a:solidFill>
                        </a:rPr>
                        <a:t>3</a:t>
                      </a:r>
                      <a:endParaRPr lang="en-IN" sz="2400" b="1" dirty="0">
                        <a:solidFill>
                          <a:srgbClr val="0070C0"/>
                        </a:solidFill>
                      </a:endParaRPr>
                    </a:p>
                  </a:txBody>
                  <a:tcPr anchor="ctr"/>
                </a:tc>
                <a:tc>
                  <a:txBody>
                    <a:bodyPr/>
                    <a:lstStyle/>
                    <a:p>
                      <a:pPr algn="ctr"/>
                      <a:r>
                        <a:rPr lang="en-IN" sz="2400" b="1" dirty="0" smtClean="0">
                          <a:solidFill>
                            <a:srgbClr val="0070C0"/>
                          </a:solidFill>
                        </a:rPr>
                        <a:t>1</a:t>
                      </a:r>
                      <a:endParaRPr lang="en-IN" sz="2400" b="1" dirty="0">
                        <a:solidFill>
                          <a:srgbClr val="0070C0"/>
                        </a:solidFill>
                      </a:endParaRPr>
                    </a:p>
                  </a:txBody>
                  <a:tcPr anchor="ctr"/>
                </a:tc>
                <a:tc>
                  <a:txBody>
                    <a:bodyPr/>
                    <a:lstStyle/>
                    <a:p>
                      <a:pPr algn="ctr"/>
                      <a:r>
                        <a:rPr lang="en-IN" sz="2400" b="1" dirty="0" smtClean="0">
                          <a:solidFill>
                            <a:srgbClr val="0070C0"/>
                          </a:solidFill>
                        </a:rPr>
                        <a:t>4</a:t>
                      </a:r>
                      <a:endParaRPr lang="en-IN" sz="2400" b="1" dirty="0">
                        <a:solidFill>
                          <a:srgbClr val="0070C0"/>
                        </a:solidFill>
                      </a:endParaRPr>
                    </a:p>
                  </a:txBody>
                  <a:tcPr anchor="ctr"/>
                </a:tc>
                <a:tc>
                  <a:txBody>
                    <a:bodyPr/>
                    <a:lstStyle/>
                    <a:p>
                      <a:pPr algn="ctr"/>
                      <a:r>
                        <a:rPr lang="en-IN" sz="2400" b="1" dirty="0" smtClean="0">
                          <a:solidFill>
                            <a:srgbClr val="0070C0"/>
                          </a:solidFill>
                        </a:rPr>
                        <a:t>1</a:t>
                      </a:r>
                      <a:endParaRPr lang="en-IN" sz="2400" b="1" dirty="0">
                        <a:solidFill>
                          <a:srgbClr val="0070C0"/>
                        </a:solidFill>
                      </a:endParaRPr>
                    </a:p>
                  </a:txBody>
                  <a:tcPr anchor="ctr"/>
                </a:tc>
                <a:tc>
                  <a:txBody>
                    <a:bodyPr/>
                    <a:lstStyle/>
                    <a:p>
                      <a:pPr algn="ctr"/>
                      <a:r>
                        <a:rPr lang="en-IN" sz="2400" b="1" dirty="0" smtClean="0">
                          <a:solidFill>
                            <a:srgbClr val="0070C0"/>
                          </a:solidFill>
                        </a:rPr>
                        <a:t>5</a:t>
                      </a:r>
                      <a:endParaRPr lang="en-IN" sz="2400" b="1" dirty="0">
                        <a:solidFill>
                          <a:srgbClr val="0070C0"/>
                        </a:solidFill>
                      </a:endParaRPr>
                    </a:p>
                  </a:txBody>
                  <a:tcPr anchor="ctr"/>
                </a:tc>
                <a:tc>
                  <a:txBody>
                    <a:bodyPr/>
                    <a:lstStyle/>
                    <a:p>
                      <a:pPr algn="ctr"/>
                      <a:r>
                        <a:rPr lang="en-IN" sz="2400" b="1" dirty="0" smtClean="0">
                          <a:solidFill>
                            <a:srgbClr val="0070C0"/>
                          </a:solidFill>
                        </a:rPr>
                        <a:t>9</a:t>
                      </a:r>
                      <a:endParaRPr lang="en-IN" sz="2400" b="1" dirty="0">
                        <a:solidFill>
                          <a:srgbClr val="0070C0"/>
                        </a:solidFill>
                      </a:endParaRPr>
                    </a:p>
                  </a:txBody>
                  <a:tcPr anchor="ctr"/>
                </a:tc>
                <a:tc>
                  <a:txBody>
                    <a:bodyPr/>
                    <a:lstStyle/>
                    <a:p>
                      <a:pPr algn="ctr"/>
                      <a:r>
                        <a:rPr lang="en-IN" sz="2400" b="1" dirty="0" smtClean="0">
                          <a:solidFill>
                            <a:srgbClr val="0070C0"/>
                          </a:solidFill>
                        </a:rPr>
                        <a:t>2</a:t>
                      </a:r>
                      <a:endParaRPr lang="en-IN" sz="2400" b="1" dirty="0">
                        <a:solidFill>
                          <a:srgbClr val="0070C0"/>
                        </a:solidFill>
                      </a:endParaRPr>
                    </a:p>
                  </a:txBody>
                  <a:tcPr anchor="ctr"/>
                </a:tc>
                <a:tc>
                  <a:txBody>
                    <a:bodyPr/>
                    <a:lstStyle/>
                    <a:p>
                      <a:pPr algn="ctr"/>
                      <a:r>
                        <a:rPr lang="en-IN" sz="2400" b="1" dirty="0" smtClean="0">
                          <a:solidFill>
                            <a:srgbClr val="0070C0"/>
                          </a:solidFill>
                        </a:rPr>
                        <a:t>6</a:t>
                      </a:r>
                      <a:endParaRPr lang="en-IN" sz="2400" b="1" dirty="0">
                        <a:solidFill>
                          <a:srgbClr val="0070C0"/>
                        </a:solidFill>
                      </a:endParaRPr>
                    </a:p>
                  </a:txBody>
                  <a:tcPr anchor="ctr"/>
                </a:tc>
                <a:tc>
                  <a:txBody>
                    <a:bodyPr/>
                    <a:lstStyle/>
                    <a:p>
                      <a:pPr algn="ctr"/>
                      <a:r>
                        <a:rPr lang="en-IN" sz="2400" b="1" dirty="0" smtClean="0">
                          <a:solidFill>
                            <a:srgbClr val="0070C0"/>
                          </a:solidFill>
                        </a:rPr>
                        <a:t>5</a:t>
                      </a:r>
                      <a:endParaRPr lang="en-IN" sz="2400" b="1" dirty="0">
                        <a:solidFill>
                          <a:srgbClr val="0070C0"/>
                        </a:solidFill>
                      </a:endParaRPr>
                    </a:p>
                  </a:txBody>
                  <a:tcPr anchor="ctr"/>
                </a:tc>
                <a:tc>
                  <a:txBody>
                    <a:bodyPr/>
                    <a:lstStyle/>
                    <a:p>
                      <a:pPr algn="ctr"/>
                      <a:r>
                        <a:rPr lang="en-IN" sz="2400" b="1" dirty="0" smtClean="0">
                          <a:solidFill>
                            <a:srgbClr val="0070C0"/>
                          </a:solidFill>
                        </a:rPr>
                        <a:t>3</a:t>
                      </a:r>
                      <a:endParaRPr lang="en-IN" sz="2400" b="1" dirty="0">
                        <a:solidFill>
                          <a:srgbClr val="0070C0"/>
                        </a:solidFill>
                      </a:endParaRPr>
                    </a:p>
                  </a:txBody>
                  <a:tcPr anchor="ctr"/>
                </a:tc>
                <a:tc>
                  <a:txBody>
                    <a:bodyPr/>
                    <a:lstStyle/>
                    <a:p>
                      <a:pPr algn="ctr"/>
                      <a:r>
                        <a:rPr lang="en-IN" sz="2400" b="1" dirty="0" smtClean="0">
                          <a:solidFill>
                            <a:srgbClr val="0070C0"/>
                          </a:solidFill>
                        </a:rPr>
                        <a:t>5</a:t>
                      </a:r>
                      <a:endParaRPr lang="en-IN" sz="2400" b="1" dirty="0">
                        <a:solidFill>
                          <a:srgbClr val="0070C0"/>
                        </a:solidFill>
                      </a:endParaRPr>
                    </a:p>
                  </a:txBody>
                  <a:tcPr anchor="ctr"/>
                </a:tc>
                <a:extLst>
                  <a:ext uri="{0D108BD9-81ED-4DB2-BD59-A6C34878D82A}">
                    <a16:rowId xmlns:a16="http://schemas.microsoft.com/office/drawing/2014/main" val="672000780"/>
                  </a:ext>
                </a:extLst>
              </a:tr>
            </a:tbl>
          </a:graphicData>
        </a:graphic>
      </p:graphicFrame>
      <p:graphicFrame>
        <p:nvGraphicFramePr>
          <p:cNvPr id="11" name="Table 10"/>
          <p:cNvGraphicFramePr>
            <a:graphicFrameLocks noGrp="1"/>
          </p:cNvGraphicFramePr>
          <p:nvPr>
            <p:extLst/>
          </p:nvPr>
        </p:nvGraphicFramePr>
        <p:xfrm>
          <a:off x="4525996" y="2502067"/>
          <a:ext cx="5486400" cy="457200"/>
        </p:xfrm>
        <a:graphic>
          <a:graphicData uri="http://schemas.openxmlformats.org/drawingml/2006/table">
            <a:tbl>
              <a:tblPr firstRow="1" bandRow="1">
                <a:tableStyleId>{5940675A-B579-460E-94D1-54222C63F5DA}</a:tableStyleId>
              </a:tblPr>
              <a:tblGrid>
                <a:gridCol w="548640">
                  <a:extLst>
                    <a:ext uri="{9D8B030D-6E8A-4147-A177-3AD203B41FA5}">
                      <a16:colId xmlns:a16="http://schemas.microsoft.com/office/drawing/2014/main" val="4208223411"/>
                    </a:ext>
                  </a:extLst>
                </a:gridCol>
                <a:gridCol w="548640">
                  <a:extLst>
                    <a:ext uri="{9D8B030D-6E8A-4147-A177-3AD203B41FA5}">
                      <a16:colId xmlns:a16="http://schemas.microsoft.com/office/drawing/2014/main" val="57169838"/>
                    </a:ext>
                  </a:extLst>
                </a:gridCol>
                <a:gridCol w="548640">
                  <a:extLst>
                    <a:ext uri="{9D8B030D-6E8A-4147-A177-3AD203B41FA5}">
                      <a16:colId xmlns:a16="http://schemas.microsoft.com/office/drawing/2014/main" val="101212751"/>
                    </a:ext>
                  </a:extLst>
                </a:gridCol>
                <a:gridCol w="548640">
                  <a:extLst>
                    <a:ext uri="{9D8B030D-6E8A-4147-A177-3AD203B41FA5}">
                      <a16:colId xmlns:a16="http://schemas.microsoft.com/office/drawing/2014/main" val="2299447371"/>
                    </a:ext>
                  </a:extLst>
                </a:gridCol>
                <a:gridCol w="548640">
                  <a:extLst>
                    <a:ext uri="{9D8B030D-6E8A-4147-A177-3AD203B41FA5}">
                      <a16:colId xmlns:a16="http://schemas.microsoft.com/office/drawing/2014/main" val="2901701410"/>
                    </a:ext>
                  </a:extLst>
                </a:gridCol>
                <a:gridCol w="548640">
                  <a:extLst>
                    <a:ext uri="{9D8B030D-6E8A-4147-A177-3AD203B41FA5}">
                      <a16:colId xmlns:a16="http://schemas.microsoft.com/office/drawing/2014/main" val="2175626083"/>
                    </a:ext>
                  </a:extLst>
                </a:gridCol>
                <a:gridCol w="548640">
                  <a:extLst>
                    <a:ext uri="{9D8B030D-6E8A-4147-A177-3AD203B41FA5}">
                      <a16:colId xmlns:a16="http://schemas.microsoft.com/office/drawing/2014/main" val="331642898"/>
                    </a:ext>
                  </a:extLst>
                </a:gridCol>
                <a:gridCol w="548640">
                  <a:extLst>
                    <a:ext uri="{9D8B030D-6E8A-4147-A177-3AD203B41FA5}">
                      <a16:colId xmlns:a16="http://schemas.microsoft.com/office/drawing/2014/main" val="465400065"/>
                    </a:ext>
                  </a:extLst>
                </a:gridCol>
                <a:gridCol w="548640">
                  <a:extLst>
                    <a:ext uri="{9D8B030D-6E8A-4147-A177-3AD203B41FA5}">
                      <a16:colId xmlns:a16="http://schemas.microsoft.com/office/drawing/2014/main" val="860598317"/>
                    </a:ext>
                  </a:extLst>
                </a:gridCol>
                <a:gridCol w="548640">
                  <a:extLst>
                    <a:ext uri="{9D8B030D-6E8A-4147-A177-3AD203B41FA5}">
                      <a16:colId xmlns:a16="http://schemas.microsoft.com/office/drawing/2014/main" val="774959623"/>
                    </a:ext>
                  </a:extLst>
                </a:gridCol>
              </a:tblGrid>
              <a:tr h="457200">
                <a:tc>
                  <a:txBody>
                    <a:bodyPr/>
                    <a:lstStyle/>
                    <a:p>
                      <a:pPr algn="ctr"/>
                      <a:r>
                        <a:rPr lang="en-IN" sz="2400" b="0" dirty="0" smtClean="0">
                          <a:solidFill>
                            <a:srgbClr val="002060"/>
                          </a:solidFill>
                        </a:rPr>
                        <a:t>9</a:t>
                      </a:r>
                      <a:endParaRPr lang="en-IN" sz="2400" b="0" dirty="0">
                        <a:solidFill>
                          <a:srgbClr val="002060"/>
                        </a:solidFill>
                      </a:endParaRPr>
                    </a:p>
                  </a:txBody>
                  <a:tcPr anchor="ctr"/>
                </a:tc>
                <a:tc>
                  <a:txBody>
                    <a:bodyPr/>
                    <a:lstStyle/>
                    <a:p>
                      <a:pPr algn="ctr"/>
                      <a:r>
                        <a:rPr lang="en-IN" sz="2400" b="0" dirty="0" smtClean="0">
                          <a:solidFill>
                            <a:srgbClr val="002060"/>
                          </a:solidFill>
                        </a:rPr>
                        <a:t>3</a:t>
                      </a:r>
                      <a:endParaRPr lang="en-IN" sz="2400" b="0" dirty="0">
                        <a:solidFill>
                          <a:srgbClr val="002060"/>
                        </a:solidFill>
                      </a:endParaRPr>
                    </a:p>
                  </a:txBody>
                  <a:tcPr anchor="ctr"/>
                </a:tc>
                <a:tc>
                  <a:txBody>
                    <a:bodyPr/>
                    <a:lstStyle/>
                    <a:p>
                      <a:pPr algn="ctr"/>
                      <a:r>
                        <a:rPr lang="en-IN" sz="2400" b="0" dirty="0" smtClean="0">
                          <a:solidFill>
                            <a:srgbClr val="002060"/>
                          </a:solidFill>
                        </a:rPr>
                        <a:t>8</a:t>
                      </a:r>
                      <a:endParaRPr lang="en-IN" sz="2400" b="0" dirty="0">
                        <a:solidFill>
                          <a:srgbClr val="002060"/>
                        </a:solidFill>
                      </a:endParaRPr>
                    </a:p>
                  </a:txBody>
                  <a:tcPr anchor="ctr"/>
                </a:tc>
                <a:tc>
                  <a:txBody>
                    <a:bodyPr/>
                    <a:lstStyle/>
                    <a:p>
                      <a:pPr algn="ctr"/>
                      <a:r>
                        <a:rPr lang="en-IN" sz="2400" b="0" dirty="0" smtClean="0">
                          <a:solidFill>
                            <a:srgbClr val="002060"/>
                          </a:solidFill>
                        </a:rPr>
                        <a:t>4</a:t>
                      </a:r>
                      <a:endParaRPr lang="en-IN" sz="2400" b="0" dirty="0">
                        <a:solidFill>
                          <a:srgbClr val="002060"/>
                        </a:solidFill>
                      </a:endParaRPr>
                    </a:p>
                  </a:txBody>
                  <a:tcPr anchor="ctr"/>
                </a:tc>
                <a:tc>
                  <a:txBody>
                    <a:bodyPr/>
                    <a:lstStyle/>
                    <a:p>
                      <a:pPr algn="ctr"/>
                      <a:r>
                        <a:rPr lang="en-IN" sz="2400" b="0" dirty="0" smtClean="0">
                          <a:solidFill>
                            <a:srgbClr val="002060"/>
                          </a:solidFill>
                        </a:rPr>
                        <a:t>4</a:t>
                      </a:r>
                      <a:endParaRPr lang="en-IN" sz="2400" b="0" dirty="0">
                        <a:solidFill>
                          <a:srgbClr val="002060"/>
                        </a:solidFill>
                      </a:endParaRPr>
                    </a:p>
                  </a:txBody>
                  <a:tcPr anchor="ctr"/>
                </a:tc>
                <a:tc>
                  <a:txBody>
                    <a:bodyPr/>
                    <a:lstStyle/>
                    <a:p>
                      <a:pPr algn="ctr"/>
                      <a:r>
                        <a:rPr lang="en-IN" sz="2400" b="0" dirty="0" smtClean="0">
                          <a:solidFill>
                            <a:srgbClr val="002060"/>
                          </a:solidFill>
                        </a:rPr>
                        <a:t>4</a:t>
                      </a:r>
                      <a:endParaRPr lang="en-IN" sz="2400" b="0" dirty="0">
                        <a:solidFill>
                          <a:srgbClr val="002060"/>
                        </a:solidFill>
                      </a:endParaRPr>
                    </a:p>
                  </a:txBody>
                  <a:tcPr anchor="ctr"/>
                </a:tc>
                <a:tc>
                  <a:txBody>
                    <a:bodyPr/>
                    <a:lstStyle/>
                    <a:p>
                      <a:pPr algn="ctr"/>
                      <a:r>
                        <a:rPr lang="en-IN" sz="2400" b="0" dirty="0" smtClean="0">
                          <a:solidFill>
                            <a:srgbClr val="002060"/>
                          </a:solidFill>
                        </a:rPr>
                        <a:t>4</a:t>
                      </a:r>
                      <a:endParaRPr lang="en-IN" sz="2400" b="0" dirty="0">
                        <a:solidFill>
                          <a:srgbClr val="002060"/>
                        </a:solidFill>
                      </a:endParaRPr>
                    </a:p>
                  </a:txBody>
                  <a:tcPr anchor="ctr"/>
                </a:tc>
                <a:tc>
                  <a:txBody>
                    <a:bodyPr/>
                    <a:lstStyle/>
                    <a:p>
                      <a:pPr algn="ctr"/>
                      <a:r>
                        <a:rPr lang="en-IN" sz="2400" b="0" dirty="0" smtClean="0">
                          <a:solidFill>
                            <a:srgbClr val="002060"/>
                          </a:solidFill>
                        </a:rPr>
                        <a:t>10</a:t>
                      </a:r>
                      <a:endParaRPr lang="en-IN" sz="2400" b="0" dirty="0">
                        <a:solidFill>
                          <a:srgbClr val="002060"/>
                        </a:solidFill>
                      </a:endParaRPr>
                    </a:p>
                  </a:txBody>
                  <a:tcPr anchor="ctr"/>
                </a:tc>
                <a:tc>
                  <a:txBody>
                    <a:bodyPr/>
                    <a:lstStyle/>
                    <a:p>
                      <a:pPr algn="ctr"/>
                      <a:r>
                        <a:rPr lang="en-IN" sz="2400" b="0" dirty="0" smtClean="0">
                          <a:solidFill>
                            <a:srgbClr val="002060"/>
                          </a:solidFill>
                        </a:rPr>
                        <a:t>9</a:t>
                      </a:r>
                      <a:endParaRPr lang="en-IN" sz="2400" b="0" dirty="0">
                        <a:solidFill>
                          <a:srgbClr val="002060"/>
                        </a:solidFill>
                      </a:endParaRPr>
                    </a:p>
                  </a:txBody>
                  <a:tcPr anchor="ctr"/>
                </a:tc>
                <a:tc>
                  <a:txBody>
                    <a:bodyPr/>
                    <a:lstStyle/>
                    <a:p>
                      <a:pPr algn="ctr"/>
                      <a:r>
                        <a:rPr lang="en-IN" sz="2400" b="0" dirty="0" smtClean="0">
                          <a:solidFill>
                            <a:srgbClr val="002060"/>
                          </a:solidFill>
                        </a:rPr>
                        <a:t>2</a:t>
                      </a:r>
                      <a:endParaRPr lang="en-IN" sz="2400" b="0" dirty="0">
                        <a:solidFill>
                          <a:srgbClr val="002060"/>
                        </a:solidFill>
                      </a:endParaRPr>
                    </a:p>
                  </a:txBody>
                  <a:tcPr anchor="ctr"/>
                </a:tc>
                <a:extLst>
                  <a:ext uri="{0D108BD9-81ED-4DB2-BD59-A6C34878D82A}">
                    <a16:rowId xmlns:a16="http://schemas.microsoft.com/office/drawing/2014/main" val="672000780"/>
                  </a:ext>
                </a:extLst>
              </a:tr>
            </a:tbl>
          </a:graphicData>
        </a:graphic>
      </p:graphicFrame>
      <p:sp>
        <p:nvSpPr>
          <p:cNvPr id="35" name="Rectangle 34"/>
          <p:cNvSpPr/>
          <p:nvPr/>
        </p:nvSpPr>
        <p:spPr>
          <a:xfrm>
            <a:off x="6168892" y="2491582"/>
            <a:ext cx="2194560" cy="457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9676760" y="363957"/>
            <a:ext cx="457200" cy="4572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p:cNvSpPr/>
          <p:nvPr/>
        </p:nvSpPr>
        <p:spPr>
          <a:xfrm>
            <a:off x="2598674" y="4291899"/>
            <a:ext cx="8030518" cy="125496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smtClean="0">
                <a:solidFill>
                  <a:schemeClr val="tx1"/>
                </a:solidFill>
                <a:latin typeface="Consolas" panose="020B0609020204030204" pitchFamily="49" charset="0"/>
              </a:rPr>
              <a:t>if  </a:t>
            </a:r>
            <a:r>
              <a:rPr lang="en-IN" sz="2400" i="1" dirty="0" err="1" smtClean="0">
                <a:solidFill>
                  <a:schemeClr val="tx1"/>
                </a:solidFill>
                <a:latin typeface="Consolas" panose="020B0609020204030204" pitchFamily="49" charset="0"/>
              </a:rPr>
              <a:t>t</a:t>
            </a:r>
            <a:r>
              <a:rPr lang="en-IN" sz="2400" i="1" baseline="-25000" dirty="0" err="1" smtClean="0">
                <a:solidFill>
                  <a:schemeClr val="tx1"/>
                </a:solidFill>
                <a:latin typeface="Consolas" panose="020B0609020204030204" pitchFamily="49" charset="0"/>
              </a:rPr>
              <a:t>s</a:t>
            </a:r>
            <a:r>
              <a:rPr lang="en-IN" sz="2400" baseline="-25000" dirty="0" smtClean="0">
                <a:solidFill>
                  <a:schemeClr val="tx1"/>
                </a:solidFill>
                <a:latin typeface="Consolas" panose="020B0609020204030204" pitchFamily="49" charset="0"/>
              </a:rPr>
              <a:t> </a:t>
            </a:r>
            <a:r>
              <a:rPr lang="en-IN" sz="2400" dirty="0" smtClean="0">
                <a:solidFill>
                  <a:schemeClr val="tx1"/>
                </a:solidFill>
                <a:latin typeface="Consolas" panose="020B0609020204030204" pitchFamily="49" charset="0"/>
              </a:rPr>
              <a:t>== </a:t>
            </a:r>
            <a:r>
              <a:rPr lang="en-IN" sz="2400" i="1" dirty="0" smtClean="0">
                <a:solidFill>
                  <a:schemeClr val="tx1"/>
                </a:solidFill>
                <a:latin typeface="Consolas" panose="020B0609020204030204" pitchFamily="49" charset="0"/>
              </a:rPr>
              <a:t>p</a:t>
            </a:r>
          </a:p>
          <a:p>
            <a:r>
              <a:rPr lang="en-IN" sz="2400" dirty="0" smtClean="0">
                <a:solidFill>
                  <a:schemeClr val="tx1"/>
                </a:solidFill>
                <a:latin typeface="Consolas" panose="020B0609020204030204" pitchFamily="49" charset="0"/>
              </a:rPr>
              <a:t>    if P[1..m] == T[s+1..s+m]</a:t>
            </a:r>
          </a:p>
          <a:p>
            <a:r>
              <a:rPr lang="en-IN" sz="2400" dirty="0" smtClean="0">
                <a:solidFill>
                  <a:schemeClr val="tx1"/>
                </a:solidFill>
                <a:latin typeface="Consolas" panose="020B0609020204030204" pitchFamily="49" charset="0"/>
              </a:rPr>
              <a:t>       print “pattern occurs with shift” s</a:t>
            </a:r>
          </a:p>
        </p:txBody>
      </p:sp>
      <p:sp>
        <p:nvSpPr>
          <p:cNvPr id="38" name="Rounded Rectangle 37"/>
          <p:cNvSpPr/>
          <p:nvPr/>
        </p:nvSpPr>
        <p:spPr>
          <a:xfrm>
            <a:off x="3554987" y="2502067"/>
            <a:ext cx="731520" cy="457200"/>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i="1" dirty="0" err="1">
                <a:solidFill>
                  <a:srgbClr val="AD1457"/>
                </a:solidFill>
                <a:latin typeface="Consolas" panose="020B0609020204030204" pitchFamily="49" charset="0"/>
              </a:rPr>
              <a:t>t</a:t>
            </a:r>
            <a:r>
              <a:rPr lang="en-IN" sz="2400" i="1" baseline="-25000" dirty="0" err="1">
                <a:solidFill>
                  <a:srgbClr val="AD1457"/>
                </a:solidFill>
                <a:latin typeface="Consolas" panose="020B0609020204030204" pitchFamily="49" charset="0"/>
              </a:rPr>
              <a:t>s</a:t>
            </a:r>
            <a:endParaRPr lang="en-IN" sz="2400" dirty="0">
              <a:solidFill>
                <a:srgbClr val="AD1457"/>
              </a:solidFill>
              <a:latin typeface="Consolas" panose="020B0609020204030204" pitchFamily="49" charset="0"/>
            </a:endParaRPr>
          </a:p>
        </p:txBody>
      </p:sp>
      <p:sp>
        <p:nvSpPr>
          <p:cNvPr id="12" name="Right Brace 11"/>
          <p:cNvSpPr/>
          <p:nvPr/>
        </p:nvSpPr>
        <p:spPr>
          <a:xfrm rot="5400000">
            <a:off x="6230984" y="1449980"/>
            <a:ext cx="548638" cy="1097280"/>
          </a:xfrm>
          <a:prstGeom prst="rightBrace">
            <a:avLst>
              <a:gd name="adj1" fmla="val 10727"/>
              <a:gd name="adj2" fmla="val 56479"/>
            </a:avLst>
          </a:prstGeom>
          <a:ln w="28575">
            <a:solidFill>
              <a:schemeClr val="accent5"/>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a:p>
        </p:txBody>
      </p:sp>
      <p:sp>
        <p:nvSpPr>
          <p:cNvPr id="13" name="Rounded Rectangular Callout 12"/>
          <p:cNvSpPr/>
          <p:nvPr/>
        </p:nvSpPr>
        <p:spPr>
          <a:xfrm>
            <a:off x="5408023" y="3226361"/>
            <a:ext cx="1463040" cy="365760"/>
          </a:xfrm>
          <a:prstGeom prst="wedgeRoundRectCallout">
            <a:avLst>
              <a:gd name="adj1" fmla="val 22308"/>
              <a:gd name="adj2" fmla="val -117609"/>
              <a:gd name="adj3" fmla="val 16667"/>
            </a:avLst>
          </a:prstGeom>
          <a:solidFill>
            <a:schemeClr val="accent1">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smtClean="0">
                <a:solidFill>
                  <a:srgbClr val="AD1457"/>
                </a:solidFill>
                <a:latin typeface="+mj-lt"/>
                <a:ea typeface="Cambria Math" panose="02040503050406030204" pitchFamily="18" charset="0"/>
              </a:rPr>
              <a:t>Spurious Hit</a:t>
            </a:r>
            <a:endParaRPr lang="en-IN" sz="2000" dirty="0">
              <a:solidFill>
                <a:srgbClr val="AD1457"/>
              </a:solidFill>
              <a:latin typeface="Consolas" panose="020B0609020204030204" pitchFamily="49" charset="0"/>
            </a:endParaRPr>
          </a:p>
        </p:txBody>
      </p:sp>
      <p:sp>
        <p:nvSpPr>
          <p:cNvPr id="17" name="Rounded Rectangular Callout 16"/>
          <p:cNvSpPr/>
          <p:nvPr/>
        </p:nvSpPr>
        <p:spPr>
          <a:xfrm>
            <a:off x="7053944" y="3233885"/>
            <a:ext cx="1463040" cy="365760"/>
          </a:xfrm>
          <a:prstGeom prst="wedgeRoundRectCallout">
            <a:avLst>
              <a:gd name="adj1" fmla="val 21415"/>
              <a:gd name="adj2" fmla="val -121180"/>
              <a:gd name="adj3" fmla="val 16667"/>
            </a:avLst>
          </a:prstGeom>
          <a:solidFill>
            <a:schemeClr val="accent1">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rgbClr val="AD1457"/>
                </a:solidFill>
                <a:latin typeface="+mj-lt"/>
                <a:ea typeface="Cambria Math" panose="02040503050406030204" pitchFamily="18" charset="0"/>
              </a:rPr>
              <a:t>Valid match</a:t>
            </a:r>
          </a:p>
        </p:txBody>
      </p:sp>
      <p:cxnSp>
        <p:nvCxnSpPr>
          <p:cNvPr id="18" name="Straight Connector 17"/>
          <p:cNvCxnSpPr/>
          <p:nvPr/>
        </p:nvCxnSpPr>
        <p:spPr>
          <a:xfrm>
            <a:off x="3924314" y="5127882"/>
            <a:ext cx="3657600" cy="0"/>
          </a:xfrm>
          <a:prstGeom prst="line">
            <a:avLst/>
          </a:prstGeom>
          <a:ln w="38100">
            <a:solidFill>
              <a:srgbClr val="AD1457"/>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5953412" y="1194542"/>
            <a:ext cx="1115568" cy="548640"/>
          </a:xfrm>
          <a:prstGeom prst="rect">
            <a:avLst/>
          </a:prstGeom>
          <a:solidFill>
            <a:srgbClr val="C0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Table 19"/>
          <p:cNvGraphicFramePr>
            <a:graphicFrameLocks noGrp="1"/>
          </p:cNvGraphicFramePr>
          <p:nvPr>
            <p:extLst/>
          </p:nvPr>
        </p:nvGraphicFramePr>
        <p:xfrm>
          <a:off x="4314430" y="347369"/>
          <a:ext cx="841044" cy="457200"/>
        </p:xfrm>
        <a:graphic>
          <a:graphicData uri="http://schemas.openxmlformats.org/drawingml/2006/table">
            <a:tbl>
              <a:tblPr firstRow="1" bandRow="1">
                <a:tableStyleId>{5940675A-B579-460E-94D1-54222C63F5DA}</a:tableStyleId>
              </a:tblPr>
              <a:tblGrid>
                <a:gridCol w="420522">
                  <a:extLst>
                    <a:ext uri="{9D8B030D-6E8A-4147-A177-3AD203B41FA5}">
                      <a16:colId xmlns:a16="http://schemas.microsoft.com/office/drawing/2014/main" val="3584346046"/>
                    </a:ext>
                  </a:extLst>
                </a:gridCol>
                <a:gridCol w="420522">
                  <a:extLst>
                    <a:ext uri="{9D8B030D-6E8A-4147-A177-3AD203B41FA5}">
                      <a16:colId xmlns:a16="http://schemas.microsoft.com/office/drawing/2014/main" val="379684916"/>
                    </a:ext>
                  </a:extLst>
                </a:gridCol>
              </a:tblGrid>
              <a:tr h="457200">
                <a:tc>
                  <a:txBody>
                    <a:bodyPr/>
                    <a:lstStyle/>
                    <a:p>
                      <a:pPr algn="ctr"/>
                      <a:r>
                        <a:rPr lang="en-IN" sz="2400" b="1" dirty="0" smtClean="0">
                          <a:solidFill>
                            <a:srgbClr val="AD1457"/>
                          </a:solidFill>
                        </a:rPr>
                        <a:t>2</a:t>
                      </a:r>
                      <a:endParaRPr lang="en-IN" sz="2400" b="1" dirty="0">
                        <a:solidFill>
                          <a:srgbClr val="AD1457"/>
                        </a:solidFill>
                      </a:endParaRPr>
                    </a:p>
                  </a:txBody>
                  <a:tcPr anchor="ctr">
                    <a:solidFill>
                      <a:schemeClr val="accent5">
                        <a:lumMod val="20000"/>
                        <a:lumOff val="80000"/>
                      </a:schemeClr>
                    </a:solidFill>
                  </a:tcPr>
                </a:tc>
                <a:tc>
                  <a:txBody>
                    <a:bodyPr/>
                    <a:lstStyle/>
                    <a:p>
                      <a:pPr marL="0" algn="ctr" defTabSz="914400" rtl="0" eaLnBrk="1" latinLnBrk="0" hangingPunct="1"/>
                      <a:r>
                        <a:rPr lang="en-IN" sz="2400" b="1" kern="1200" dirty="0" smtClean="0">
                          <a:solidFill>
                            <a:srgbClr val="AD1457"/>
                          </a:solidFill>
                          <a:latin typeface="+mn-lt"/>
                          <a:ea typeface="+mn-ea"/>
                          <a:cs typeface="+mn-cs"/>
                        </a:rPr>
                        <a:t>6</a:t>
                      </a:r>
                      <a:endParaRPr lang="en-IN" sz="2400" b="1" kern="1200" dirty="0">
                        <a:solidFill>
                          <a:srgbClr val="AD1457"/>
                        </a:solidFill>
                        <a:latin typeface="+mn-lt"/>
                        <a:ea typeface="+mn-ea"/>
                        <a:cs typeface="+mn-cs"/>
                      </a:endParaRPr>
                    </a:p>
                  </a:txBody>
                  <a:tcPr anchor="ctr">
                    <a:solidFill>
                      <a:schemeClr val="accent5">
                        <a:lumMod val="20000"/>
                        <a:lumOff val="80000"/>
                      </a:schemeClr>
                    </a:solidFill>
                  </a:tcPr>
                </a:tc>
                <a:extLst>
                  <a:ext uri="{0D108BD9-81ED-4DB2-BD59-A6C34878D82A}">
                    <a16:rowId xmlns:a16="http://schemas.microsoft.com/office/drawing/2014/main" val="3708759237"/>
                  </a:ext>
                </a:extLst>
              </a:tr>
            </a:tbl>
          </a:graphicData>
        </a:graphic>
      </p:graphicFrame>
    </p:spTree>
    <p:extLst>
      <p:ext uri="{BB962C8B-B14F-4D97-AF65-F5344CB8AC3E}">
        <p14:creationId xmlns:p14="http://schemas.microsoft.com/office/powerpoint/2010/main" val="3165990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1000"/>
                                        <p:tgtEl>
                                          <p:spTgt spid="12"/>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left)">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26" presetClass="emph" presetSubtype="0" repeatCount="indefinite" fill="hold" nodeType="clickEffect">
                                  <p:stCondLst>
                                    <p:cond delay="0"/>
                                  </p:stCondLst>
                                  <p:endCondLst>
                                    <p:cond evt="onNext" delay="0">
                                      <p:tgtEl>
                                        <p:sldTgt/>
                                      </p:tgtEl>
                                    </p:cond>
                                  </p:endCondLst>
                                  <p:childTnLst>
                                    <p:animEffect transition="out" filter="fade">
                                      <p:cBhvr>
                                        <p:cTn id="25" dur="500" tmFilter="0, 0; .2, .5; .8, .5; 1, 0"/>
                                        <p:tgtEl>
                                          <p:spTgt spid="5"/>
                                        </p:tgtEl>
                                      </p:cBhvr>
                                    </p:animEffect>
                                    <p:animScale>
                                      <p:cBhvr>
                                        <p:cTn id="26" dur="250" autoRev="1" fill="hold"/>
                                        <p:tgtEl>
                                          <p:spTgt spid="5"/>
                                        </p:tgtEl>
                                      </p:cBhvr>
                                      <p:by x="105000" y="10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9"/>
                                          </p:stCondLst>
                                        </p:cTn>
                                        <p:tgtEl>
                                          <p:spTgt spid="5"/>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1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63" presetClass="path" presetSubtype="0" accel="50000" decel="50000" fill="hold" grpId="1" nodeType="clickEffect">
                                  <p:stCondLst>
                                    <p:cond delay="0"/>
                                  </p:stCondLst>
                                  <p:childTnLst>
                                    <p:animMotion origin="layout" path="M -3.75E-6 4.81481E-6 L 0.04493 4.81481E-6 " pathEditMode="relative" rAng="0" ptsTypes="AA">
                                      <p:cBhvr>
                                        <p:cTn id="42" dur="2000" fill="hold"/>
                                        <p:tgtEl>
                                          <p:spTgt spid="12"/>
                                        </p:tgtEl>
                                        <p:attrNameLst>
                                          <p:attrName>ppt_x</p:attrName>
                                          <p:attrName>ppt_y</p:attrName>
                                        </p:attrNameLst>
                                      </p:cBhvr>
                                      <p:rCtr x="2240" y="0"/>
                                    </p:animMotion>
                                  </p:childTnLst>
                                </p:cTn>
                              </p:par>
                            </p:childTnLst>
                          </p:cTn>
                        </p:par>
                        <p:par>
                          <p:cTn id="43" fill="hold">
                            <p:stCondLst>
                              <p:cond delay="2000"/>
                            </p:stCondLst>
                            <p:childTnLst>
                              <p:par>
                                <p:cTn id="44" presetID="63" presetClass="path" presetSubtype="0" accel="50000" decel="50000" fill="hold" grpId="1" nodeType="afterEffect">
                                  <p:stCondLst>
                                    <p:cond delay="0"/>
                                  </p:stCondLst>
                                  <p:childTnLst>
                                    <p:animMotion origin="layout" path="M -4.375E-6 -3.7037E-7 L 0.04571 -0.00069 " pathEditMode="relative" rAng="0" ptsTypes="AA">
                                      <p:cBhvr>
                                        <p:cTn id="45" dur="2000" fill="hold"/>
                                        <p:tgtEl>
                                          <p:spTgt spid="19"/>
                                        </p:tgtEl>
                                        <p:attrNameLst>
                                          <p:attrName>ppt_x</p:attrName>
                                          <p:attrName>ppt_y</p:attrName>
                                        </p:attrNameLst>
                                      </p:cBhvr>
                                      <p:rCtr x="2279" y="-46"/>
                                    </p:animMotion>
                                  </p:childTnLst>
                                </p:cTn>
                              </p:par>
                            </p:childTnLst>
                          </p:cTn>
                        </p:par>
                      </p:childTnLst>
                    </p:cTn>
                  </p:par>
                  <p:par>
                    <p:cTn id="46" fill="hold">
                      <p:stCondLst>
                        <p:cond delay="indefinite"/>
                      </p:stCondLst>
                      <p:childTnLst>
                        <p:par>
                          <p:cTn id="47" fill="hold">
                            <p:stCondLst>
                              <p:cond delay="0"/>
                            </p:stCondLst>
                            <p:childTnLst>
                              <p:par>
                                <p:cTn id="48" presetID="63" presetClass="path" presetSubtype="0" accel="50000" decel="50000" fill="hold" grpId="1" nodeType="clickEffect">
                                  <p:stCondLst>
                                    <p:cond delay="0"/>
                                  </p:stCondLst>
                                  <p:childTnLst>
                                    <p:animMotion origin="layout" path="M 4.375E-6 -7.40741E-7 L 0.04505 0.00023 " pathEditMode="relative" rAng="0" ptsTypes="AA">
                                      <p:cBhvr>
                                        <p:cTn id="49" dur="2000" fill="hold"/>
                                        <p:tgtEl>
                                          <p:spTgt spid="13"/>
                                        </p:tgtEl>
                                        <p:attrNameLst>
                                          <p:attrName>ppt_x</p:attrName>
                                          <p:attrName>ppt_y</p:attrName>
                                        </p:attrNameLst>
                                      </p:cBhvr>
                                      <p:rCtr x="2253" y="0"/>
                                    </p:animMotion>
                                  </p:childTnLst>
                                </p:cTn>
                              </p:par>
                            </p:childTnLst>
                          </p:cTn>
                        </p:par>
                      </p:childTnLst>
                    </p:cTn>
                  </p:par>
                  <p:par>
                    <p:cTn id="50" fill="hold">
                      <p:stCondLst>
                        <p:cond delay="indefinite"/>
                      </p:stCondLst>
                      <p:childTnLst>
                        <p:par>
                          <p:cTn id="51" fill="hold">
                            <p:stCondLst>
                              <p:cond delay="0"/>
                            </p:stCondLst>
                            <p:childTnLst>
                              <p:par>
                                <p:cTn id="52" presetID="63" presetClass="path" presetSubtype="0" accel="50000" decel="50000" fill="hold" grpId="2" nodeType="clickEffect">
                                  <p:stCondLst>
                                    <p:cond delay="0"/>
                                  </p:stCondLst>
                                  <p:childTnLst>
                                    <p:animMotion origin="layout" path="M 0.04493 4.81481E-6 L 0.09102 4.81481E-6 " pathEditMode="relative" rAng="0" ptsTypes="AA">
                                      <p:cBhvr>
                                        <p:cTn id="53" dur="2000" fill="hold"/>
                                        <p:tgtEl>
                                          <p:spTgt spid="12"/>
                                        </p:tgtEl>
                                        <p:attrNameLst>
                                          <p:attrName>ppt_x</p:attrName>
                                          <p:attrName>ppt_y</p:attrName>
                                        </p:attrNameLst>
                                      </p:cBhvr>
                                      <p:rCtr x="2305" y="0"/>
                                    </p:animMotion>
                                  </p:childTnLst>
                                </p:cTn>
                              </p:par>
                            </p:childTnLst>
                          </p:cTn>
                        </p:par>
                        <p:par>
                          <p:cTn id="54" fill="hold">
                            <p:stCondLst>
                              <p:cond delay="2000"/>
                            </p:stCondLst>
                            <p:childTnLst>
                              <p:par>
                                <p:cTn id="55" presetID="63" presetClass="path" presetSubtype="0" accel="50000" decel="50000" fill="hold" grpId="2" nodeType="afterEffect">
                                  <p:stCondLst>
                                    <p:cond delay="0"/>
                                  </p:stCondLst>
                                  <p:childTnLst>
                                    <p:animMotion origin="layout" path="M 0.04571 -0.0007 L 0.08959 -0.00069 " pathEditMode="relative" rAng="0" ptsTypes="AA">
                                      <p:cBhvr>
                                        <p:cTn id="56" dur="2000" fill="hold"/>
                                        <p:tgtEl>
                                          <p:spTgt spid="19"/>
                                        </p:tgtEl>
                                        <p:attrNameLst>
                                          <p:attrName>ppt_x</p:attrName>
                                          <p:attrName>ppt_y</p:attrName>
                                        </p:attrNameLst>
                                      </p:cBhvr>
                                      <p:rCtr x="2187" y="93"/>
                                    </p:animMotion>
                                  </p:childTnLst>
                                </p:cTn>
                              </p:par>
                            </p:childTnLst>
                          </p:cTn>
                        </p:par>
                      </p:childTnLst>
                    </p:cTn>
                  </p:par>
                  <p:par>
                    <p:cTn id="57" fill="hold">
                      <p:stCondLst>
                        <p:cond delay="indefinite"/>
                      </p:stCondLst>
                      <p:childTnLst>
                        <p:par>
                          <p:cTn id="58" fill="hold">
                            <p:stCondLst>
                              <p:cond delay="0"/>
                            </p:stCondLst>
                            <p:childTnLst>
                              <p:par>
                                <p:cTn id="59" presetID="63" presetClass="path" presetSubtype="0" accel="50000" decel="50000" fill="hold" grpId="2" nodeType="clickEffect">
                                  <p:stCondLst>
                                    <p:cond delay="0"/>
                                  </p:stCondLst>
                                  <p:childTnLst>
                                    <p:animMotion origin="layout" path="M 0.04505 0.00023 L 0.0901 -0.00185 " pathEditMode="relative" rAng="0" ptsTypes="AA">
                                      <p:cBhvr>
                                        <p:cTn id="60" dur="2000" fill="hold"/>
                                        <p:tgtEl>
                                          <p:spTgt spid="13"/>
                                        </p:tgtEl>
                                        <p:attrNameLst>
                                          <p:attrName>ppt_x</p:attrName>
                                          <p:attrName>ppt_y</p:attrName>
                                        </p:attrNameLst>
                                      </p:cBhvr>
                                      <p:rCtr x="2201" y="93"/>
                                    </p:animMotion>
                                  </p:childTnLst>
                                </p:cTn>
                              </p:par>
                            </p:childTnLst>
                          </p:cTn>
                        </p:par>
                      </p:childTnLst>
                    </p:cTn>
                  </p:par>
                  <p:par>
                    <p:cTn id="61" fill="hold">
                      <p:stCondLst>
                        <p:cond delay="indefinite"/>
                      </p:stCondLst>
                      <p:childTnLst>
                        <p:par>
                          <p:cTn id="62" fill="hold">
                            <p:stCondLst>
                              <p:cond delay="0"/>
                            </p:stCondLst>
                            <p:childTnLst>
                              <p:par>
                                <p:cTn id="63" presetID="63" presetClass="path" presetSubtype="0" accel="50000" decel="50000" fill="hold" grpId="3" nodeType="clickEffect">
                                  <p:stCondLst>
                                    <p:cond delay="0"/>
                                  </p:stCondLst>
                                  <p:childTnLst>
                                    <p:animMotion origin="layout" path="M 0.09102 2.96296E-6 L 0.13607 0.00185 " pathEditMode="relative" rAng="0" ptsTypes="AA">
                                      <p:cBhvr>
                                        <p:cTn id="64" dur="2000" fill="hold"/>
                                        <p:tgtEl>
                                          <p:spTgt spid="12"/>
                                        </p:tgtEl>
                                        <p:attrNameLst>
                                          <p:attrName>ppt_x</p:attrName>
                                          <p:attrName>ppt_y</p:attrName>
                                        </p:attrNameLst>
                                      </p:cBhvr>
                                      <p:rCtr x="2357" y="0"/>
                                    </p:animMotion>
                                  </p:childTnLst>
                                </p:cTn>
                              </p:par>
                            </p:childTnLst>
                          </p:cTn>
                        </p:par>
                        <p:par>
                          <p:cTn id="65" fill="hold">
                            <p:stCondLst>
                              <p:cond delay="2000"/>
                            </p:stCondLst>
                            <p:childTnLst>
                              <p:par>
                                <p:cTn id="66" presetID="63" presetClass="path" presetSubtype="0" accel="50000" decel="50000" fill="hold" grpId="3" nodeType="afterEffect">
                                  <p:stCondLst>
                                    <p:cond delay="0"/>
                                  </p:stCondLst>
                                  <p:childTnLst>
                                    <p:animMotion origin="layout" path="M 0.08959 -0.00069 L 0.13568 -0.00069 " pathEditMode="relative" rAng="0" ptsTypes="AA">
                                      <p:cBhvr>
                                        <p:cTn id="67" dur="2000" fill="hold"/>
                                        <p:tgtEl>
                                          <p:spTgt spid="19"/>
                                        </p:tgtEl>
                                        <p:attrNameLst>
                                          <p:attrName>ppt_x</p:attrName>
                                          <p:attrName>ppt_y</p:attrName>
                                        </p:attrNameLst>
                                      </p:cBhvr>
                                      <p:rCtr x="2305" y="0"/>
                                    </p:animMotion>
                                  </p:childTnLst>
                                </p:cTn>
                              </p:par>
                            </p:childTnLst>
                          </p:cTn>
                        </p:par>
                        <p:par>
                          <p:cTn id="68" fill="hold">
                            <p:stCondLst>
                              <p:cond delay="4000"/>
                            </p:stCondLst>
                            <p:childTnLst>
                              <p:par>
                                <p:cTn id="69" presetID="1" presetClass="emph" presetSubtype="2" fill="hold" nodeType="afterEffect">
                                  <p:stCondLst>
                                    <p:cond delay="0"/>
                                  </p:stCondLst>
                                  <p:childTnLst>
                                    <p:animClr clrSpc="rgb" dir="cw">
                                      <p:cBhvr>
                                        <p:cTn id="70" dur="2000" fill="hold"/>
                                        <p:tgtEl>
                                          <p:spTgt spid="19"/>
                                        </p:tgtEl>
                                        <p:attrNameLst>
                                          <p:attrName>fillcolor</p:attrName>
                                        </p:attrNameLst>
                                      </p:cBhvr>
                                      <p:to>
                                        <a:schemeClr val="accent2"/>
                                      </p:to>
                                    </p:animClr>
                                    <p:set>
                                      <p:cBhvr>
                                        <p:cTn id="71" dur="2000" fill="hold"/>
                                        <p:tgtEl>
                                          <p:spTgt spid="19"/>
                                        </p:tgtEl>
                                        <p:attrNameLst>
                                          <p:attrName>fill.type</p:attrName>
                                        </p:attrNameLst>
                                      </p:cBhvr>
                                      <p:to>
                                        <p:strVal val="solid"/>
                                      </p:to>
                                    </p:set>
                                    <p:set>
                                      <p:cBhvr>
                                        <p:cTn id="72" dur="2000" fill="hold"/>
                                        <p:tgtEl>
                                          <p:spTgt spid="19"/>
                                        </p:tgtEl>
                                        <p:attrNameLst>
                                          <p:attrName>fill.on</p:attrName>
                                        </p:attrNameLst>
                                      </p:cBhvr>
                                      <p:to>
                                        <p:strVal val="true"/>
                                      </p:to>
                                    </p:set>
                                  </p:childTnLst>
                                </p:cTn>
                              </p:par>
                            </p:childTnLst>
                          </p:cTn>
                        </p:par>
                      </p:childTnLst>
                    </p:cTn>
                  </p:par>
                  <p:par>
                    <p:cTn id="73" fill="hold">
                      <p:stCondLst>
                        <p:cond delay="indefinite"/>
                      </p:stCondLst>
                      <p:childTnLst>
                        <p:par>
                          <p:cTn id="74" fill="hold">
                            <p:stCondLst>
                              <p:cond delay="0"/>
                            </p:stCondLst>
                            <p:childTnLst>
                              <p:par>
                                <p:cTn id="75" presetID="14" presetClass="exit" presetSubtype="10" fill="hold" grpId="3" nodeType="clickEffect">
                                  <p:stCondLst>
                                    <p:cond delay="0"/>
                                  </p:stCondLst>
                                  <p:childTnLst>
                                    <p:animEffect transition="out" filter="randombar(horizontal)">
                                      <p:cBhvr>
                                        <p:cTn id="76" dur="500"/>
                                        <p:tgtEl>
                                          <p:spTgt spid="13"/>
                                        </p:tgtEl>
                                      </p:cBhvr>
                                    </p:animEffect>
                                    <p:set>
                                      <p:cBhvr>
                                        <p:cTn id="77" dur="1" fill="hold">
                                          <p:stCondLst>
                                            <p:cond delay="499"/>
                                          </p:stCondLst>
                                        </p:cTn>
                                        <p:tgtEl>
                                          <p:spTgt spid="13"/>
                                        </p:tgtEl>
                                        <p:attrNameLst>
                                          <p:attrName>style.visibility</p:attrName>
                                        </p:attrNameLst>
                                      </p:cBhvr>
                                      <p:to>
                                        <p:strVal val="hidden"/>
                                      </p:to>
                                    </p:set>
                                  </p:childTnLst>
                                </p:cTn>
                              </p:par>
                              <p:par>
                                <p:cTn id="78" presetID="14" presetClass="entr" presetSubtype="10" fill="hold" grpId="0" nodeType="withEffect">
                                  <p:stCondLst>
                                    <p:cond delay="0"/>
                                  </p:stCondLst>
                                  <p:childTnLst>
                                    <p:set>
                                      <p:cBhvr>
                                        <p:cTn id="79" dur="1" fill="hold">
                                          <p:stCondLst>
                                            <p:cond delay="0"/>
                                          </p:stCondLst>
                                        </p:cTn>
                                        <p:tgtEl>
                                          <p:spTgt spid="17"/>
                                        </p:tgtEl>
                                        <p:attrNameLst>
                                          <p:attrName>style.visibility</p:attrName>
                                        </p:attrNameLst>
                                      </p:cBhvr>
                                      <p:to>
                                        <p:strVal val="visible"/>
                                      </p:to>
                                    </p:set>
                                    <p:animEffect transition="in" filter="randombar(horizontal)">
                                      <p:cBhvr>
                                        <p:cTn id="8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2" grpId="0" animBg="1"/>
      <p:bldP spid="12" grpId="1" animBg="1"/>
      <p:bldP spid="12" grpId="2" animBg="1"/>
      <p:bldP spid="12" grpId="3" animBg="1"/>
      <p:bldP spid="13" grpId="0" animBg="1"/>
      <p:bldP spid="13" grpId="1" animBg="1"/>
      <p:bldP spid="13" grpId="2" animBg="1"/>
      <p:bldP spid="13" grpId="3" animBg="1"/>
      <p:bldP spid="17" grpId="0" animBg="1"/>
      <p:bldP spid="19" grpId="0" animBg="1"/>
      <p:bldP spid="19" grpId="1" animBg="1"/>
      <p:bldP spid="19" grpId="2" animBg="1"/>
      <p:bldP spid="19" grpId="3"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Rabin-Karp Algorithm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We can compute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𝑡</m:t>
                        </m:r>
                      </m:e>
                      <m:sub>
                        <m:r>
                          <a:rPr lang="en-US" b="0" i="1" dirty="0" smtClean="0">
                            <a:latin typeface="Cambria Math" panose="02040503050406030204" pitchFamily="18" charset="0"/>
                          </a:rPr>
                          <m:t>𝑠</m:t>
                        </m:r>
                      </m:sub>
                    </m:sSub>
                  </m:oMath>
                </a14:m>
                <a:r>
                  <a:rPr lang="en-US" dirty="0"/>
                  <a:t> using following formula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a:stretch>
              </a:blipFill>
            </p:spPr>
            <p:txBody>
              <a:bodyPr/>
              <a:lstStyle/>
              <a:p>
                <a:r>
                  <a:rPr lang="en-US">
                    <a:noFill/>
                  </a:rPr>
                  <a:t> </a:t>
                </a:r>
              </a:p>
            </p:txBody>
          </p:sp>
        </mc:Fallback>
      </mc:AlternateContent>
      <p:sp>
        <p:nvSpPr>
          <p:cNvPr id="14" name="Rounded Rectangle 13"/>
          <p:cNvSpPr/>
          <p:nvPr/>
        </p:nvSpPr>
        <p:spPr>
          <a:xfrm>
            <a:off x="1931786" y="1427268"/>
            <a:ext cx="9072500" cy="5400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i="1" dirty="0" smtClean="0">
                <a:solidFill>
                  <a:schemeClr val="tx1"/>
                </a:solidFill>
                <a:latin typeface="Consolas" panose="020B0609020204030204" pitchFamily="49" charset="0"/>
              </a:rPr>
              <a:t>t</a:t>
            </a:r>
            <a:r>
              <a:rPr lang="en-IN" sz="3200" i="1" baseline="-25000" dirty="0" smtClean="0">
                <a:solidFill>
                  <a:schemeClr val="tx1"/>
                </a:solidFill>
                <a:latin typeface="Consolas" panose="020B0609020204030204" pitchFamily="49" charset="0"/>
              </a:rPr>
              <a:t>s</a:t>
            </a:r>
            <a:r>
              <a:rPr lang="en-IN" sz="3200" baseline="-25000" dirty="0" smtClean="0">
                <a:solidFill>
                  <a:schemeClr val="tx1"/>
                </a:solidFill>
                <a:latin typeface="Consolas" panose="020B0609020204030204" pitchFamily="49" charset="0"/>
              </a:rPr>
              <a:t>+1 </a:t>
            </a:r>
            <a:r>
              <a:rPr lang="en-IN" sz="3200" dirty="0" smtClean="0">
                <a:solidFill>
                  <a:schemeClr val="tx1"/>
                </a:solidFill>
                <a:latin typeface="Consolas" panose="020B0609020204030204" pitchFamily="49" charset="0"/>
              </a:rPr>
              <a:t>= 10(</a:t>
            </a:r>
            <a:r>
              <a:rPr lang="en-IN" sz="3200" i="1" dirty="0" err="1" smtClean="0">
                <a:solidFill>
                  <a:schemeClr val="tx1"/>
                </a:solidFill>
                <a:latin typeface="Consolas" panose="020B0609020204030204" pitchFamily="49" charset="0"/>
              </a:rPr>
              <a:t>t</a:t>
            </a:r>
            <a:r>
              <a:rPr lang="en-IN" sz="3200" i="1" baseline="-25000" dirty="0" err="1" smtClean="0">
                <a:solidFill>
                  <a:schemeClr val="tx1"/>
                </a:solidFill>
                <a:latin typeface="Consolas" panose="020B0609020204030204" pitchFamily="49" charset="0"/>
              </a:rPr>
              <a:t>s</a:t>
            </a:r>
            <a:r>
              <a:rPr lang="en-IN" sz="3200" i="1" baseline="-25000" dirty="0" smtClean="0">
                <a:latin typeface="Consolas" panose="020B0609020204030204" pitchFamily="49" charset="0"/>
              </a:rPr>
              <a:t> </a:t>
            </a:r>
            <a:r>
              <a:rPr lang="en-IN" sz="3200" dirty="0" smtClean="0">
                <a:solidFill>
                  <a:schemeClr val="tx1"/>
                </a:solidFill>
                <a:latin typeface="Consolas" panose="020B0609020204030204" pitchFamily="49" charset="0"/>
              </a:rPr>
              <a:t>- 10</a:t>
            </a:r>
            <a:r>
              <a:rPr lang="en-IN" sz="3200" baseline="30000" dirty="0" smtClean="0">
                <a:solidFill>
                  <a:schemeClr val="tx1"/>
                </a:solidFill>
                <a:latin typeface="Consolas" panose="020B0609020204030204" pitchFamily="49" charset="0"/>
              </a:rPr>
              <a:t>m-1</a:t>
            </a:r>
            <a:r>
              <a:rPr lang="en-IN" sz="3200" dirty="0" smtClean="0">
                <a:solidFill>
                  <a:schemeClr val="tx1"/>
                </a:solidFill>
                <a:latin typeface="Consolas" panose="020B0609020204030204" pitchFamily="49" charset="0"/>
              </a:rPr>
              <a:t>T[s+1]) + T[s + m + 1]  </a:t>
            </a:r>
          </a:p>
        </p:txBody>
      </p:sp>
      <p:graphicFrame>
        <p:nvGraphicFramePr>
          <p:cNvPr id="15" name="Table 14"/>
          <p:cNvGraphicFramePr>
            <a:graphicFrameLocks noGrp="1"/>
          </p:cNvGraphicFramePr>
          <p:nvPr>
            <p:extLst/>
          </p:nvPr>
        </p:nvGraphicFramePr>
        <p:xfrm>
          <a:off x="3272118" y="2191871"/>
          <a:ext cx="6275291" cy="633133"/>
        </p:xfrm>
        <a:graphic>
          <a:graphicData uri="http://schemas.openxmlformats.org/drawingml/2006/table">
            <a:tbl>
              <a:tblPr firstRow="1" bandRow="1">
                <a:tableStyleId>{5940675A-B579-460E-94D1-54222C63F5DA}</a:tableStyleId>
              </a:tblPr>
              <a:tblGrid>
                <a:gridCol w="570481">
                  <a:extLst>
                    <a:ext uri="{9D8B030D-6E8A-4147-A177-3AD203B41FA5}">
                      <a16:colId xmlns:a16="http://schemas.microsoft.com/office/drawing/2014/main" val="4208223411"/>
                    </a:ext>
                  </a:extLst>
                </a:gridCol>
                <a:gridCol w="570481">
                  <a:extLst>
                    <a:ext uri="{9D8B030D-6E8A-4147-A177-3AD203B41FA5}">
                      <a16:colId xmlns:a16="http://schemas.microsoft.com/office/drawing/2014/main" val="57169838"/>
                    </a:ext>
                  </a:extLst>
                </a:gridCol>
                <a:gridCol w="570481">
                  <a:extLst>
                    <a:ext uri="{9D8B030D-6E8A-4147-A177-3AD203B41FA5}">
                      <a16:colId xmlns:a16="http://schemas.microsoft.com/office/drawing/2014/main" val="101212751"/>
                    </a:ext>
                  </a:extLst>
                </a:gridCol>
                <a:gridCol w="570481">
                  <a:extLst>
                    <a:ext uri="{9D8B030D-6E8A-4147-A177-3AD203B41FA5}">
                      <a16:colId xmlns:a16="http://schemas.microsoft.com/office/drawing/2014/main" val="2299447371"/>
                    </a:ext>
                  </a:extLst>
                </a:gridCol>
                <a:gridCol w="570481">
                  <a:extLst>
                    <a:ext uri="{9D8B030D-6E8A-4147-A177-3AD203B41FA5}">
                      <a16:colId xmlns:a16="http://schemas.microsoft.com/office/drawing/2014/main" val="2901701410"/>
                    </a:ext>
                  </a:extLst>
                </a:gridCol>
                <a:gridCol w="570481">
                  <a:extLst>
                    <a:ext uri="{9D8B030D-6E8A-4147-A177-3AD203B41FA5}">
                      <a16:colId xmlns:a16="http://schemas.microsoft.com/office/drawing/2014/main" val="2175626083"/>
                    </a:ext>
                  </a:extLst>
                </a:gridCol>
                <a:gridCol w="570481">
                  <a:extLst>
                    <a:ext uri="{9D8B030D-6E8A-4147-A177-3AD203B41FA5}">
                      <a16:colId xmlns:a16="http://schemas.microsoft.com/office/drawing/2014/main" val="331642898"/>
                    </a:ext>
                  </a:extLst>
                </a:gridCol>
                <a:gridCol w="570481">
                  <a:extLst>
                    <a:ext uri="{9D8B030D-6E8A-4147-A177-3AD203B41FA5}">
                      <a16:colId xmlns:a16="http://schemas.microsoft.com/office/drawing/2014/main" val="465400065"/>
                    </a:ext>
                  </a:extLst>
                </a:gridCol>
                <a:gridCol w="570481">
                  <a:extLst>
                    <a:ext uri="{9D8B030D-6E8A-4147-A177-3AD203B41FA5}">
                      <a16:colId xmlns:a16="http://schemas.microsoft.com/office/drawing/2014/main" val="860598317"/>
                    </a:ext>
                  </a:extLst>
                </a:gridCol>
                <a:gridCol w="570481">
                  <a:extLst>
                    <a:ext uri="{9D8B030D-6E8A-4147-A177-3AD203B41FA5}">
                      <a16:colId xmlns:a16="http://schemas.microsoft.com/office/drawing/2014/main" val="774959623"/>
                    </a:ext>
                  </a:extLst>
                </a:gridCol>
                <a:gridCol w="570481">
                  <a:extLst>
                    <a:ext uri="{9D8B030D-6E8A-4147-A177-3AD203B41FA5}">
                      <a16:colId xmlns:a16="http://schemas.microsoft.com/office/drawing/2014/main" val="2354691562"/>
                    </a:ext>
                  </a:extLst>
                </a:gridCol>
              </a:tblGrid>
              <a:tr h="633133">
                <a:tc>
                  <a:txBody>
                    <a:bodyPr/>
                    <a:lstStyle/>
                    <a:p>
                      <a:pPr algn="ctr"/>
                      <a:r>
                        <a:rPr lang="en-IN" sz="2400" b="1" dirty="0" smtClean="0">
                          <a:solidFill>
                            <a:srgbClr val="0070C0"/>
                          </a:solidFill>
                        </a:rPr>
                        <a:t>3</a:t>
                      </a:r>
                      <a:endParaRPr lang="en-IN" sz="2400" b="1" dirty="0">
                        <a:solidFill>
                          <a:srgbClr val="0070C0"/>
                        </a:solidFill>
                      </a:endParaRPr>
                    </a:p>
                  </a:txBody>
                  <a:tcPr anchor="ctr"/>
                </a:tc>
                <a:tc>
                  <a:txBody>
                    <a:bodyPr/>
                    <a:lstStyle/>
                    <a:p>
                      <a:pPr algn="ctr"/>
                      <a:r>
                        <a:rPr lang="en-IN" sz="2400" b="1" dirty="0" smtClean="0">
                          <a:solidFill>
                            <a:srgbClr val="0070C0"/>
                          </a:solidFill>
                        </a:rPr>
                        <a:t>1</a:t>
                      </a:r>
                      <a:endParaRPr lang="en-IN" sz="2400" b="1" dirty="0">
                        <a:solidFill>
                          <a:srgbClr val="0070C0"/>
                        </a:solidFill>
                      </a:endParaRPr>
                    </a:p>
                  </a:txBody>
                  <a:tcPr anchor="ctr"/>
                </a:tc>
                <a:tc>
                  <a:txBody>
                    <a:bodyPr/>
                    <a:lstStyle/>
                    <a:p>
                      <a:pPr algn="ctr"/>
                      <a:r>
                        <a:rPr lang="en-IN" sz="2400" b="1" dirty="0" smtClean="0">
                          <a:solidFill>
                            <a:srgbClr val="0070C0"/>
                          </a:solidFill>
                        </a:rPr>
                        <a:t>4</a:t>
                      </a:r>
                      <a:endParaRPr lang="en-IN" sz="2400" b="1" dirty="0">
                        <a:solidFill>
                          <a:srgbClr val="0070C0"/>
                        </a:solidFill>
                      </a:endParaRPr>
                    </a:p>
                  </a:txBody>
                  <a:tcPr anchor="ctr"/>
                </a:tc>
                <a:tc>
                  <a:txBody>
                    <a:bodyPr/>
                    <a:lstStyle/>
                    <a:p>
                      <a:pPr algn="ctr"/>
                      <a:r>
                        <a:rPr lang="en-IN" sz="2400" b="1" dirty="0" smtClean="0">
                          <a:solidFill>
                            <a:srgbClr val="0070C0"/>
                          </a:solidFill>
                        </a:rPr>
                        <a:t>1</a:t>
                      </a:r>
                      <a:endParaRPr lang="en-IN" sz="2400" b="1" dirty="0">
                        <a:solidFill>
                          <a:srgbClr val="0070C0"/>
                        </a:solidFill>
                      </a:endParaRPr>
                    </a:p>
                  </a:txBody>
                  <a:tcPr anchor="ctr"/>
                </a:tc>
                <a:tc>
                  <a:txBody>
                    <a:bodyPr/>
                    <a:lstStyle/>
                    <a:p>
                      <a:pPr algn="ctr"/>
                      <a:r>
                        <a:rPr lang="en-IN" sz="2400" b="1" dirty="0" smtClean="0">
                          <a:solidFill>
                            <a:srgbClr val="0070C0"/>
                          </a:solidFill>
                        </a:rPr>
                        <a:t>5</a:t>
                      </a:r>
                      <a:endParaRPr lang="en-IN" sz="2400" b="1" dirty="0">
                        <a:solidFill>
                          <a:srgbClr val="0070C0"/>
                        </a:solidFill>
                      </a:endParaRPr>
                    </a:p>
                  </a:txBody>
                  <a:tcPr anchor="ctr"/>
                </a:tc>
                <a:tc>
                  <a:txBody>
                    <a:bodyPr/>
                    <a:lstStyle/>
                    <a:p>
                      <a:pPr algn="ctr"/>
                      <a:r>
                        <a:rPr lang="en-IN" sz="2400" b="1" dirty="0" smtClean="0">
                          <a:solidFill>
                            <a:srgbClr val="0070C0"/>
                          </a:solidFill>
                        </a:rPr>
                        <a:t>9</a:t>
                      </a:r>
                      <a:endParaRPr lang="en-IN" sz="2400" b="1" dirty="0">
                        <a:solidFill>
                          <a:srgbClr val="0070C0"/>
                        </a:solidFill>
                      </a:endParaRPr>
                    </a:p>
                  </a:txBody>
                  <a:tcPr anchor="ctr"/>
                </a:tc>
                <a:tc>
                  <a:txBody>
                    <a:bodyPr/>
                    <a:lstStyle/>
                    <a:p>
                      <a:pPr algn="ctr"/>
                      <a:r>
                        <a:rPr lang="en-IN" sz="2400" b="1" dirty="0" smtClean="0">
                          <a:solidFill>
                            <a:srgbClr val="0070C0"/>
                          </a:solidFill>
                        </a:rPr>
                        <a:t>2</a:t>
                      </a:r>
                      <a:endParaRPr lang="en-IN" sz="2400" b="1" dirty="0">
                        <a:solidFill>
                          <a:srgbClr val="0070C0"/>
                        </a:solidFill>
                      </a:endParaRPr>
                    </a:p>
                  </a:txBody>
                  <a:tcPr anchor="ctr"/>
                </a:tc>
                <a:tc>
                  <a:txBody>
                    <a:bodyPr/>
                    <a:lstStyle/>
                    <a:p>
                      <a:pPr algn="ctr"/>
                      <a:r>
                        <a:rPr lang="en-IN" sz="2400" b="1" dirty="0" smtClean="0">
                          <a:solidFill>
                            <a:srgbClr val="0070C0"/>
                          </a:solidFill>
                        </a:rPr>
                        <a:t>6</a:t>
                      </a:r>
                      <a:endParaRPr lang="en-IN" sz="2400" b="1" dirty="0">
                        <a:solidFill>
                          <a:srgbClr val="0070C0"/>
                        </a:solidFill>
                      </a:endParaRPr>
                    </a:p>
                  </a:txBody>
                  <a:tcPr anchor="ctr"/>
                </a:tc>
                <a:tc>
                  <a:txBody>
                    <a:bodyPr/>
                    <a:lstStyle/>
                    <a:p>
                      <a:pPr algn="ctr"/>
                      <a:r>
                        <a:rPr lang="en-IN" sz="2400" b="1" dirty="0" smtClean="0">
                          <a:solidFill>
                            <a:srgbClr val="0070C0"/>
                          </a:solidFill>
                        </a:rPr>
                        <a:t>5</a:t>
                      </a:r>
                      <a:endParaRPr lang="en-IN" sz="2400" b="1" dirty="0">
                        <a:solidFill>
                          <a:srgbClr val="0070C0"/>
                        </a:solidFill>
                      </a:endParaRPr>
                    </a:p>
                  </a:txBody>
                  <a:tcPr anchor="ctr"/>
                </a:tc>
                <a:tc>
                  <a:txBody>
                    <a:bodyPr/>
                    <a:lstStyle/>
                    <a:p>
                      <a:pPr algn="ctr"/>
                      <a:r>
                        <a:rPr lang="en-IN" sz="2400" b="1" dirty="0" smtClean="0">
                          <a:solidFill>
                            <a:srgbClr val="0070C0"/>
                          </a:solidFill>
                        </a:rPr>
                        <a:t>3</a:t>
                      </a:r>
                      <a:endParaRPr lang="en-IN" sz="2400" b="1" dirty="0">
                        <a:solidFill>
                          <a:srgbClr val="0070C0"/>
                        </a:solidFill>
                      </a:endParaRPr>
                    </a:p>
                  </a:txBody>
                  <a:tcPr anchor="ctr"/>
                </a:tc>
                <a:tc>
                  <a:txBody>
                    <a:bodyPr/>
                    <a:lstStyle/>
                    <a:p>
                      <a:pPr algn="ctr"/>
                      <a:r>
                        <a:rPr lang="en-IN" sz="2400" b="1" dirty="0" smtClean="0">
                          <a:solidFill>
                            <a:srgbClr val="0070C0"/>
                          </a:solidFill>
                        </a:rPr>
                        <a:t>5</a:t>
                      </a:r>
                      <a:endParaRPr lang="en-IN" sz="2400" b="1" dirty="0">
                        <a:solidFill>
                          <a:srgbClr val="0070C0"/>
                        </a:solidFill>
                      </a:endParaRPr>
                    </a:p>
                  </a:txBody>
                  <a:tcPr anchor="ctr"/>
                </a:tc>
                <a:extLst>
                  <a:ext uri="{0D108BD9-81ED-4DB2-BD59-A6C34878D82A}">
                    <a16:rowId xmlns:a16="http://schemas.microsoft.com/office/drawing/2014/main" val="672000780"/>
                  </a:ext>
                </a:extLst>
              </a:tr>
            </a:tbl>
          </a:graphicData>
        </a:graphic>
      </p:graphicFrame>
      <p:sp>
        <p:nvSpPr>
          <p:cNvPr id="16" name="Rounded Rectangle 15"/>
          <p:cNvSpPr/>
          <p:nvPr/>
        </p:nvSpPr>
        <p:spPr>
          <a:xfrm>
            <a:off x="2082881" y="3027142"/>
            <a:ext cx="4559382" cy="468052"/>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smtClean="0">
                <a:solidFill>
                  <a:srgbClr val="AD1457"/>
                </a:solidFill>
                <a:latin typeface="Consolas" panose="020B0609020204030204" pitchFamily="49" charset="0"/>
              </a:rPr>
              <a:t>For m=2 and s=0 </a:t>
            </a:r>
            <a:r>
              <a:rPr lang="en-IN" sz="2400" i="1" dirty="0" err="1" smtClean="0">
                <a:solidFill>
                  <a:srgbClr val="AD1457"/>
                </a:solidFill>
                <a:latin typeface="Consolas" panose="020B0609020204030204" pitchFamily="49" charset="0"/>
              </a:rPr>
              <a:t>t</a:t>
            </a:r>
            <a:r>
              <a:rPr lang="en-IN" sz="2400" baseline="-25000" dirty="0" err="1" smtClean="0">
                <a:solidFill>
                  <a:srgbClr val="AD1457"/>
                </a:solidFill>
                <a:latin typeface="Consolas" panose="020B0609020204030204" pitchFamily="49" charset="0"/>
              </a:rPr>
              <a:t>s</a:t>
            </a:r>
            <a:r>
              <a:rPr lang="en-IN" sz="2400" dirty="0" smtClean="0">
                <a:solidFill>
                  <a:srgbClr val="AD1457"/>
                </a:solidFill>
                <a:latin typeface="Consolas" panose="020B0609020204030204" pitchFamily="49" charset="0"/>
              </a:rPr>
              <a:t> = 31</a:t>
            </a:r>
            <a:endParaRPr lang="en-IN" sz="2400" dirty="0">
              <a:solidFill>
                <a:srgbClr val="AD1457"/>
              </a:solidFill>
              <a:latin typeface="Consolas" panose="020B0609020204030204" pitchFamily="49" charset="0"/>
            </a:endParaRPr>
          </a:p>
        </p:txBody>
      </p:sp>
      <p:sp>
        <p:nvSpPr>
          <p:cNvPr id="17" name="Rectangle 16"/>
          <p:cNvSpPr/>
          <p:nvPr/>
        </p:nvSpPr>
        <p:spPr>
          <a:xfrm>
            <a:off x="2082881" y="3566656"/>
            <a:ext cx="8766070" cy="82609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2400" dirty="0" smtClean="0">
                <a:solidFill>
                  <a:schemeClr val="tx1"/>
                </a:solidFill>
                <a:latin typeface="+mj-lt"/>
              </a:rPr>
              <a:t>We wish to remove higher order digit T[s+1]=3 and bring the new lower order digit T[s+m+1]=4 </a:t>
            </a:r>
            <a:endParaRPr lang="en-IN" sz="2400" dirty="0">
              <a:solidFill>
                <a:schemeClr val="tx1"/>
              </a:solidFill>
              <a:latin typeface="+mj-lt"/>
            </a:endParaRPr>
          </a:p>
        </p:txBody>
      </p:sp>
      <p:sp>
        <p:nvSpPr>
          <p:cNvPr id="18" name="Rectangle 17"/>
          <p:cNvSpPr/>
          <p:nvPr/>
        </p:nvSpPr>
        <p:spPr>
          <a:xfrm>
            <a:off x="3335687" y="2244830"/>
            <a:ext cx="1005840" cy="521208"/>
          </a:xfrm>
          <a:prstGeom prst="rect">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AD1457"/>
              </a:solidFill>
            </a:endParaRPr>
          </a:p>
        </p:txBody>
      </p:sp>
      <p:sp>
        <p:nvSpPr>
          <p:cNvPr id="19" name="Rounded Rectangle 18"/>
          <p:cNvSpPr/>
          <p:nvPr/>
        </p:nvSpPr>
        <p:spPr>
          <a:xfrm>
            <a:off x="2082881" y="4464208"/>
            <a:ext cx="4114800" cy="82609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2400" i="1" dirty="0">
                <a:solidFill>
                  <a:schemeClr val="tx1"/>
                </a:solidFill>
                <a:latin typeface="Consolas" panose="020B0609020204030204" pitchFamily="49" charset="0"/>
              </a:rPr>
              <a:t>t</a:t>
            </a:r>
            <a:r>
              <a:rPr lang="en-IN" sz="2400" i="1" baseline="-25000" dirty="0">
                <a:solidFill>
                  <a:schemeClr val="tx1"/>
                </a:solidFill>
                <a:latin typeface="Consolas" panose="020B0609020204030204" pitchFamily="49" charset="0"/>
              </a:rPr>
              <a:t>s</a:t>
            </a:r>
            <a:r>
              <a:rPr lang="en-IN" sz="2400" baseline="-25000" dirty="0">
                <a:solidFill>
                  <a:schemeClr val="tx1"/>
                </a:solidFill>
                <a:latin typeface="Consolas" panose="020B0609020204030204" pitchFamily="49" charset="0"/>
              </a:rPr>
              <a:t>+1</a:t>
            </a:r>
            <a:r>
              <a:rPr lang="en-IN" sz="2400" dirty="0">
                <a:solidFill>
                  <a:schemeClr val="tx1"/>
                </a:solidFill>
                <a:latin typeface="Consolas" panose="020B0609020204030204" pitchFamily="49" charset="0"/>
              </a:rPr>
              <a:t> </a:t>
            </a:r>
            <a:r>
              <a:rPr lang="en-IN" sz="2400" dirty="0" smtClean="0">
                <a:solidFill>
                  <a:schemeClr val="tx1"/>
                </a:solidFill>
                <a:latin typeface="Consolas" panose="020B0609020204030204" pitchFamily="49" charset="0"/>
              </a:rPr>
              <a:t>= 10(31-10·3) + 4</a:t>
            </a:r>
          </a:p>
          <a:p>
            <a:pPr algn="just"/>
            <a:r>
              <a:rPr lang="en-IN" sz="2400" dirty="0">
                <a:solidFill>
                  <a:schemeClr val="tx1"/>
                </a:solidFill>
                <a:latin typeface="Consolas" panose="020B0609020204030204" pitchFamily="49" charset="0"/>
              </a:rPr>
              <a:t> </a:t>
            </a:r>
            <a:r>
              <a:rPr lang="en-IN" sz="2400" dirty="0" smtClean="0">
                <a:solidFill>
                  <a:schemeClr val="tx1"/>
                </a:solidFill>
                <a:latin typeface="Consolas" panose="020B0609020204030204" pitchFamily="49" charset="0"/>
              </a:rPr>
              <a:t>   = 10(1) + 4 = </a:t>
            </a:r>
            <a:r>
              <a:rPr lang="en-IN" sz="2400" b="1" dirty="0" smtClean="0">
                <a:solidFill>
                  <a:srgbClr val="AD1457"/>
                </a:solidFill>
                <a:latin typeface="Consolas" panose="020B0609020204030204" pitchFamily="49" charset="0"/>
              </a:rPr>
              <a:t>14</a:t>
            </a:r>
            <a:endParaRPr lang="en-IN" sz="2400" b="1" dirty="0">
              <a:solidFill>
                <a:srgbClr val="AD1457"/>
              </a:solidFill>
              <a:latin typeface="+mj-lt"/>
            </a:endParaRPr>
          </a:p>
        </p:txBody>
      </p:sp>
      <p:sp>
        <p:nvSpPr>
          <p:cNvPr id="20" name="Rounded Rectangle 19"/>
          <p:cNvSpPr/>
          <p:nvPr/>
        </p:nvSpPr>
        <p:spPr>
          <a:xfrm>
            <a:off x="2082881" y="5346348"/>
            <a:ext cx="4114800" cy="82609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2400" i="1" dirty="0" smtClean="0">
                <a:solidFill>
                  <a:schemeClr val="tx1"/>
                </a:solidFill>
                <a:latin typeface="Consolas" panose="020B0609020204030204" pitchFamily="49" charset="0"/>
              </a:rPr>
              <a:t>t</a:t>
            </a:r>
            <a:r>
              <a:rPr lang="en-IN" sz="2400" i="1" baseline="-25000" dirty="0" smtClean="0">
                <a:solidFill>
                  <a:schemeClr val="tx1"/>
                </a:solidFill>
                <a:latin typeface="Consolas" panose="020B0609020204030204" pitchFamily="49" charset="0"/>
              </a:rPr>
              <a:t>s</a:t>
            </a:r>
            <a:r>
              <a:rPr lang="en-IN" sz="2400" baseline="-25000" dirty="0" smtClean="0">
                <a:solidFill>
                  <a:schemeClr val="tx1"/>
                </a:solidFill>
                <a:latin typeface="Consolas" panose="020B0609020204030204" pitchFamily="49" charset="0"/>
              </a:rPr>
              <a:t>+2</a:t>
            </a:r>
            <a:r>
              <a:rPr lang="en-IN" sz="2400" dirty="0" smtClean="0">
                <a:solidFill>
                  <a:schemeClr val="tx1"/>
                </a:solidFill>
                <a:latin typeface="Consolas" panose="020B0609020204030204" pitchFamily="49" charset="0"/>
              </a:rPr>
              <a:t> = 10(14-10·1) + 1</a:t>
            </a:r>
          </a:p>
          <a:p>
            <a:pPr algn="just"/>
            <a:r>
              <a:rPr lang="en-IN" sz="2400" dirty="0">
                <a:solidFill>
                  <a:schemeClr val="tx1"/>
                </a:solidFill>
                <a:latin typeface="Consolas" panose="020B0609020204030204" pitchFamily="49" charset="0"/>
              </a:rPr>
              <a:t> </a:t>
            </a:r>
            <a:r>
              <a:rPr lang="en-IN" sz="2400" dirty="0" smtClean="0">
                <a:solidFill>
                  <a:schemeClr val="tx1"/>
                </a:solidFill>
                <a:latin typeface="Consolas" panose="020B0609020204030204" pitchFamily="49" charset="0"/>
              </a:rPr>
              <a:t>   = 10(4) + 1 = </a:t>
            </a:r>
            <a:r>
              <a:rPr lang="en-IN" sz="2400" b="1" dirty="0" smtClean="0">
                <a:solidFill>
                  <a:srgbClr val="AD1457"/>
                </a:solidFill>
                <a:latin typeface="Consolas" panose="020B0609020204030204" pitchFamily="49" charset="0"/>
              </a:rPr>
              <a:t>41</a:t>
            </a:r>
            <a:endParaRPr lang="en-IN" sz="2400" b="1" dirty="0">
              <a:solidFill>
                <a:srgbClr val="AD1457"/>
              </a:solidFill>
              <a:latin typeface="+mj-lt"/>
            </a:endParaRPr>
          </a:p>
        </p:txBody>
      </p:sp>
    </p:spTree>
    <p:extLst>
      <p:ext uri="{BB962C8B-B14F-4D97-AF65-F5344CB8AC3E}">
        <p14:creationId xmlns:p14="http://schemas.microsoft.com/office/powerpoint/2010/main" val="1069284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63" presetClass="path" presetSubtype="0" accel="50000" decel="50000" fill="hold" grpId="1" nodeType="clickEffect">
                                  <p:stCondLst>
                                    <p:cond delay="0"/>
                                  </p:stCondLst>
                                  <p:childTnLst>
                                    <p:animMotion origin="layout" path="M -3.75E-6 2.22222E-6 L 0.04688 -0.00047 " pathEditMode="relative" rAng="0" ptsTypes="AA">
                                      <p:cBhvr>
                                        <p:cTn id="31" dur="2000" fill="hold"/>
                                        <p:tgtEl>
                                          <p:spTgt spid="18"/>
                                        </p:tgtEl>
                                        <p:attrNameLst>
                                          <p:attrName>ppt_x</p:attrName>
                                          <p:attrName>ppt_y</p:attrName>
                                        </p:attrNameLst>
                                      </p:cBhvr>
                                      <p:rCtr x="2344" y="-23"/>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63" presetClass="path" presetSubtype="0" accel="50000" decel="50000" fill="hold" grpId="2" nodeType="clickEffect">
                                  <p:stCondLst>
                                    <p:cond delay="0"/>
                                  </p:stCondLst>
                                  <p:childTnLst>
                                    <p:animMotion origin="layout" path="M 0.04688 -0.00046 L 0.09323 -0.00047 " pathEditMode="relative" rAng="0" ptsTypes="AA">
                                      <p:cBhvr>
                                        <p:cTn id="40" dur="2000" fill="hold"/>
                                        <p:tgtEl>
                                          <p:spTgt spid="18"/>
                                        </p:tgtEl>
                                        <p:attrNameLst>
                                          <p:attrName>ppt_x</p:attrName>
                                          <p:attrName>ppt_y</p:attrName>
                                        </p:attrNameLst>
                                      </p:cBhvr>
                                      <p:rCtr x="2422" y="93"/>
                                    </p:animMotion>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7" grpId="0" animBg="1"/>
      <p:bldP spid="18" grpId="0" animBg="1"/>
      <p:bldP spid="18" grpId="1" animBg="1"/>
      <p:bldP spid="18" grpId="2" animBg="1"/>
      <p:bldP spid="19" grpId="0" animBg="1"/>
      <p:bldP spid="2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Rabin-Karp-Matcher </a:t>
            </a:r>
          </a:p>
        </p:txBody>
      </p:sp>
      <p:sp>
        <p:nvSpPr>
          <p:cNvPr id="3" name="Content Placeholder 2"/>
          <p:cNvSpPr>
            <a:spLocks noGrp="1"/>
          </p:cNvSpPr>
          <p:nvPr>
            <p:ph idx="1"/>
          </p:nvPr>
        </p:nvSpPr>
        <p:spPr/>
        <p:txBody>
          <a:bodyPr/>
          <a:lstStyle/>
          <a:p>
            <a:pPr marL="0" indent="0">
              <a:spcBef>
                <a:spcPts val="400"/>
              </a:spcBef>
              <a:buNone/>
            </a:pPr>
            <a:r>
              <a:rPr lang="en-IN" sz="2200" dirty="0">
                <a:latin typeface="Cambria Math" panose="02040503050406030204" pitchFamily="18" charset="0"/>
                <a:ea typeface="Cambria Math" panose="02040503050406030204" pitchFamily="18" charset="0"/>
              </a:rPr>
              <a:t>RABIN-KARP-MATCHER(T, P, d, q)</a:t>
            </a:r>
          </a:p>
          <a:p>
            <a:pPr marL="0" indent="0">
              <a:spcBef>
                <a:spcPts val="400"/>
              </a:spcBef>
              <a:buNone/>
            </a:pPr>
            <a:r>
              <a:rPr lang="en-IN" sz="2200" dirty="0">
                <a:latin typeface="Cambria Math" panose="02040503050406030204" pitchFamily="18" charset="0"/>
                <a:ea typeface="Cambria Math" panose="02040503050406030204" pitchFamily="18" charset="0"/>
              </a:rPr>
              <a:t>  n ← length[T];</a:t>
            </a:r>
          </a:p>
          <a:p>
            <a:pPr marL="0" indent="0">
              <a:spcBef>
                <a:spcPts val="400"/>
              </a:spcBef>
              <a:buNone/>
            </a:pPr>
            <a:r>
              <a:rPr lang="en-IN" sz="2200" dirty="0">
                <a:latin typeface="Cambria Math" panose="02040503050406030204" pitchFamily="18" charset="0"/>
                <a:ea typeface="Cambria Math" panose="02040503050406030204" pitchFamily="18" charset="0"/>
              </a:rPr>
              <a:t>  m ← length[P];</a:t>
            </a:r>
          </a:p>
          <a:p>
            <a:pPr marL="0" indent="0">
              <a:spcBef>
                <a:spcPts val="400"/>
              </a:spcBef>
              <a:buNone/>
            </a:pPr>
            <a:r>
              <a:rPr lang="en-IN" sz="2200" dirty="0">
                <a:latin typeface="Cambria Math" panose="02040503050406030204" pitchFamily="18" charset="0"/>
                <a:ea typeface="Cambria Math" panose="02040503050406030204" pitchFamily="18" charset="0"/>
              </a:rPr>
              <a:t>  h ← d</a:t>
            </a:r>
            <a:r>
              <a:rPr lang="en-IN" sz="2200" baseline="30000" dirty="0">
                <a:latin typeface="Cambria Math" panose="02040503050406030204" pitchFamily="18" charset="0"/>
                <a:ea typeface="Cambria Math" panose="02040503050406030204" pitchFamily="18" charset="0"/>
              </a:rPr>
              <a:t>m-1</a:t>
            </a:r>
            <a:r>
              <a:rPr lang="en-IN" sz="2200" dirty="0">
                <a:latin typeface="Cambria Math" panose="02040503050406030204" pitchFamily="18" charset="0"/>
                <a:ea typeface="Cambria Math" panose="02040503050406030204" pitchFamily="18" charset="0"/>
              </a:rPr>
              <a:t> mod q;</a:t>
            </a:r>
          </a:p>
          <a:p>
            <a:pPr marL="0" indent="0">
              <a:spcBef>
                <a:spcPts val="400"/>
              </a:spcBef>
              <a:buNone/>
            </a:pPr>
            <a:r>
              <a:rPr lang="en-IN" sz="2200" dirty="0">
                <a:latin typeface="Cambria Math" panose="02040503050406030204" pitchFamily="18" charset="0"/>
                <a:ea typeface="Cambria Math" panose="02040503050406030204" pitchFamily="18" charset="0"/>
              </a:rPr>
              <a:t>  </a:t>
            </a:r>
            <a:r>
              <a:rPr lang="en-IN" sz="2200" i="1" dirty="0">
                <a:latin typeface="Cambria Math" panose="02040503050406030204" pitchFamily="18" charset="0"/>
                <a:ea typeface="Cambria Math" panose="02040503050406030204" pitchFamily="18" charset="0"/>
              </a:rPr>
              <a:t>p</a:t>
            </a:r>
            <a:r>
              <a:rPr lang="en-IN" sz="2200" dirty="0">
                <a:latin typeface="Cambria Math" panose="02040503050406030204" pitchFamily="18" charset="0"/>
                <a:ea typeface="Cambria Math" panose="02040503050406030204" pitchFamily="18" charset="0"/>
              </a:rPr>
              <a:t> ← 0;</a:t>
            </a:r>
          </a:p>
          <a:p>
            <a:pPr marL="0" indent="0">
              <a:spcBef>
                <a:spcPts val="400"/>
              </a:spcBef>
              <a:buNone/>
            </a:pPr>
            <a:r>
              <a:rPr lang="en-IN" sz="2200" dirty="0">
                <a:latin typeface="Cambria Math" panose="02040503050406030204" pitchFamily="18" charset="0"/>
                <a:ea typeface="Cambria Math" panose="02040503050406030204" pitchFamily="18" charset="0"/>
              </a:rPr>
              <a:t>  t</a:t>
            </a:r>
            <a:r>
              <a:rPr lang="en-IN" sz="2200" baseline="-25000" dirty="0">
                <a:latin typeface="Cambria Math" panose="02040503050406030204" pitchFamily="18" charset="0"/>
                <a:ea typeface="Cambria Math" panose="02040503050406030204" pitchFamily="18" charset="0"/>
              </a:rPr>
              <a:t>0</a:t>
            </a:r>
            <a:r>
              <a:rPr lang="en-IN" sz="2200" dirty="0">
                <a:latin typeface="Cambria Math" panose="02040503050406030204" pitchFamily="18" charset="0"/>
                <a:ea typeface="Cambria Math" panose="02040503050406030204" pitchFamily="18" charset="0"/>
              </a:rPr>
              <a:t> ← 0;</a:t>
            </a:r>
          </a:p>
          <a:p>
            <a:pPr marL="0" indent="0">
              <a:spcBef>
                <a:spcPts val="400"/>
              </a:spcBef>
              <a:buNone/>
            </a:pPr>
            <a:r>
              <a:rPr lang="en-IN" sz="2200" dirty="0">
                <a:latin typeface="Cambria Math" panose="02040503050406030204" pitchFamily="18" charset="0"/>
                <a:ea typeface="Cambria Math" panose="02040503050406030204" pitchFamily="18" charset="0"/>
              </a:rPr>
              <a:t>  for </a:t>
            </a:r>
            <a:r>
              <a:rPr lang="en-IN" sz="2200" dirty="0" err="1">
                <a:latin typeface="Cambria Math" panose="02040503050406030204" pitchFamily="18" charset="0"/>
                <a:ea typeface="Cambria Math" panose="02040503050406030204" pitchFamily="18" charset="0"/>
              </a:rPr>
              <a:t>i</a:t>
            </a:r>
            <a:r>
              <a:rPr lang="en-IN" sz="2200" dirty="0">
                <a:latin typeface="Cambria Math" panose="02040503050406030204" pitchFamily="18" charset="0"/>
                <a:ea typeface="Cambria Math" panose="02040503050406030204" pitchFamily="18" charset="0"/>
              </a:rPr>
              <a:t> ← 1 to m do </a:t>
            </a:r>
          </a:p>
          <a:p>
            <a:pPr marL="0" indent="0">
              <a:spcBef>
                <a:spcPts val="400"/>
              </a:spcBef>
              <a:buNone/>
            </a:pPr>
            <a:r>
              <a:rPr lang="en-IN" sz="2200" dirty="0">
                <a:latin typeface="Cambria Math" panose="02040503050406030204" pitchFamily="18" charset="0"/>
                <a:ea typeface="Cambria Math" panose="02040503050406030204" pitchFamily="18" charset="0"/>
              </a:rPr>
              <a:t>       </a:t>
            </a:r>
            <a:r>
              <a:rPr lang="en-IN" sz="2200" i="1" dirty="0">
                <a:latin typeface="Cambria Math" panose="02040503050406030204" pitchFamily="18" charset="0"/>
                <a:ea typeface="Cambria Math" panose="02040503050406030204" pitchFamily="18" charset="0"/>
              </a:rPr>
              <a:t>p</a:t>
            </a:r>
            <a:r>
              <a:rPr lang="en-IN" sz="2200" dirty="0">
                <a:latin typeface="Cambria Math" panose="02040503050406030204" pitchFamily="18" charset="0"/>
                <a:ea typeface="Cambria Math" panose="02040503050406030204" pitchFamily="18" charset="0"/>
              </a:rPr>
              <a:t> ← (</a:t>
            </a:r>
            <a:r>
              <a:rPr lang="en-IN" sz="2200" dirty="0" err="1" smtClean="0">
                <a:latin typeface="Cambria Math" panose="02040503050406030204" pitchFamily="18" charset="0"/>
                <a:ea typeface="Cambria Math" panose="02040503050406030204" pitchFamily="18" charset="0"/>
              </a:rPr>
              <a:t>d</a:t>
            </a:r>
            <a:r>
              <a:rPr lang="en-IN" sz="2200" i="1" baseline="-25000" dirty="0" err="1" smtClean="0">
                <a:latin typeface="Cambria Math" panose="02040503050406030204" pitchFamily="18" charset="0"/>
                <a:ea typeface="Cambria Math" panose="02040503050406030204" pitchFamily="18" charset="0"/>
              </a:rPr>
              <a:t>p</a:t>
            </a:r>
            <a:r>
              <a:rPr lang="en-IN" sz="2200" dirty="0" smtClean="0">
                <a:latin typeface="Cambria Math" panose="02040503050406030204" pitchFamily="18" charset="0"/>
                <a:ea typeface="Cambria Math" panose="02040503050406030204" pitchFamily="18" charset="0"/>
              </a:rPr>
              <a:t> </a:t>
            </a:r>
            <a:r>
              <a:rPr lang="en-IN" sz="2200" dirty="0">
                <a:latin typeface="Cambria Math" panose="02040503050406030204" pitchFamily="18" charset="0"/>
                <a:ea typeface="Cambria Math" panose="02040503050406030204" pitchFamily="18" charset="0"/>
              </a:rPr>
              <a:t>+ P[</a:t>
            </a:r>
            <a:r>
              <a:rPr lang="en-IN" sz="2200" dirty="0" err="1">
                <a:latin typeface="Cambria Math" panose="02040503050406030204" pitchFamily="18" charset="0"/>
                <a:ea typeface="Cambria Math" panose="02040503050406030204" pitchFamily="18" charset="0"/>
              </a:rPr>
              <a:t>i</a:t>
            </a:r>
            <a:r>
              <a:rPr lang="en-IN" sz="2200" dirty="0">
                <a:latin typeface="Cambria Math" panose="02040503050406030204" pitchFamily="18" charset="0"/>
                <a:ea typeface="Cambria Math" panose="02040503050406030204" pitchFamily="18" charset="0"/>
              </a:rPr>
              <a:t>]) mod q</a:t>
            </a:r>
          </a:p>
          <a:p>
            <a:pPr marL="0" indent="0">
              <a:spcBef>
                <a:spcPts val="400"/>
              </a:spcBef>
              <a:buNone/>
            </a:pPr>
            <a:r>
              <a:rPr lang="en-IN" sz="2200" dirty="0">
                <a:latin typeface="Cambria Math" panose="02040503050406030204" pitchFamily="18" charset="0"/>
                <a:ea typeface="Cambria Math" panose="02040503050406030204" pitchFamily="18" charset="0"/>
              </a:rPr>
              <a:t>       t</a:t>
            </a:r>
            <a:r>
              <a:rPr lang="en-IN" sz="2200" baseline="-25000" dirty="0">
                <a:latin typeface="Cambria Math" panose="02040503050406030204" pitchFamily="18" charset="0"/>
                <a:ea typeface="Cambria Math" panose="02040503050406030204" pitchFamily="18" charset="0"/>
              </a:rPr>
              <a:t>0</a:t>
            </a:r>
            <a:r>
              <a:rPr lang="en-IN" sz="2200" dirty="0">
                <a:latin typeface="Cambria Math" panose="02040503050406030204" pitchFamily="18" charset="0"/>
                <a:ea typeface="Cambria Math" panose="02040503050406030204" pitchFamily="18" charset="0"/>
              </a:rPr>
              <a:t> ← (dt</a:t>
            </a:r>
            <a:r>
              <a:rPr lang="en-IN" sz="2200" baseline="-25000" dirty="0">
                <a:latin typeface="Cambria Math" panose="02040503050406030204" pitchFamily="18" charset="0"/>
                <a:ea typeface="Cambria Math" panose="02040503050406030204" pitchFamily="18" charset="0"/>
              </a:rPr>
              <a:t>0</a:t>
            </a:r>
            <a:r>
              <a:rPr lang="en-IN" sz="2200" dirty="0">
                <a:latin typeface="Cambria Math" panose="02040503050406030204" pitchFamily="18" charset="0"/>
                <a:ea typeface="Cambria Math" panose="02040503050406030204" pitchFamily="18" charset="0"/>
              </a:rPr>
              <a:t> + T[</a:t>
            </a:r>
            <a:r>
              <a:rPr lang="en-IN" sz="2200" dirty="0" err="1">
                <a:latin typeface="Cambria Math" panose="02040503050406030204" pitchFamily="18" charset="0"/>
                <a:ea typeface="Cambria Math" panose="02040503050406030204" pitchFamily="18" charset="0"/>
              </a:rPr>
              <a:t>i</a:t>
            </a:r>
            <a:r>
              <a:rPr lang="en-IN" sz="2200" dirty="0">
                <a:latin typeface="Cambria Math" panose="02040503050406030204" pitchFamily="18" charset="0"/>
                <a:ea typeface="Cambria Math" panose="02040503050406030204" pitchFamily="18" charset="0"/>
              </a:rPr>
              <a:t>]) mod q</a:t>
            </a:r>
          </a:p>
          <a:p>
            <a:pPr marL="0" indent="0">
              <a:spcBef>
                <a:spcPts val="400"/>
              </a:spcBef>
              <a:buNone/>
            </a:pPr>
            <a:r>
              <a:rPr lang="en-IN" sz="2200" dirty="0">
                <a:latin typeface="Cambria Math" panose="02040503050406030204" pitchFamily="18" charset="0"/>
                <a:ea typeface="Cambria Math" panose="02040503050406030204" pitchFamily="18" charset="0"/>
              </a:rPr>
              <a:t>  for s ← 0 to n – m do </a:t>
            </a:r>
          </a:p>
          <a:p>
            <a:pPr marL="0" indent="0">
              <a:spcBef>
                <a:spcPts val="400"/>
              </a:spcBef>
              <a:buNone/>
            </a:pPr>
            <a:r>
              <a:rPr lang="en-IN" sz="2200" dirty="0">
                <a:latin typeface="Cambria Math" panose="02040503050406030204" pitchFamily="18" charset="0"/>
                <a:ea typeface="Cambria Math" panose="02040503050406030204" pitchFamily="18" charset="0"/>
              </a:rPr>
              <a:t>         if </a:t>
            </a:r>
            <a:r>
              <a:rPr lang="en-IN" sz="2200" i="1" dirty="0">
                <a:latin typeface="Cambria Math" panose="02040503050406030204" pitchFamily="18" charset="0"/>
                <a:ea typeface="Cambria Math" panose="02040503050406030204" pitchFamily="18" charset="0"/>
              </a:rPr>
              <a:t>p</a:t>
            </a:r>
            <a:r>
              <a:rPr lang="en-IN" sz="2200" dirty="0">
                <a:latin typeface="Cambria Math" panose="02040503050406030204" pitchFamily="18" charset="0"/>
                <a:ea typeface="Cambria Math" panose="02040503050406030204" pitchFamily="18" charset="0"/>
              </a:rPr>
              <a:t> == </a:t>
            </a:r>
            <a:r>
              <a:rPr lang="en-IN" sz="2200" dirty="0" err="1">
                <a:latin typeface="Cambria Math" panose="02040503050406030204" pitchFamily="18" charset="0"/>
                <a:ea typeface="Cambria Math" panose="02040503050406030204" pitchFamily="18" charset="0"/>
              </a:rPr>
              <a:t>t</a:t>
            </a:r>
            <a:r>
              <a:rPr lang="en-IN" sz="2200" baseline="-25000" dirty="0" err="1">
                <a:latin typeface="Cambria Math" panose="02040503050406030204" pitchFamily="18" charset="0"/>
                <a:ea typeface="Cambria Math" panose="02040503050406030204" pitchFamily="18" charset="0"/>
              </a:rPr>
              <a:t>s</a:t>
            </a:r>
            <a:r>
              <a:rPr lang="en-IN" sz="2200" dirty="0">
                <a:latin typeface="Cambria Math" panose="02040503050406030204" pitchFamily="18" charset="0"/>
                <a:ea typeface="Cambria Math" panose="02040503050406030204" pitchFamily="18" charset="0"/>
              </a:rPr>
              <a:t> then</a:t>
            </a:r>
          </a:p>
          <a:p>
            <a:pPr marL="0" indent="0">
              <a:spcBef>
                <a:spcPts val="400"/>
              </a:spcBef>
              <a:buNone/>
            </a:pPr>
            <a:r>
              <a:rPr lang="en-IN" sz="2200" dirty="0">
                <a:latin typeface="Cambria Math" panose="02040503050406030204" pitchFamily="18" charset="0"/>
                <a:ea typeface="Cambria Math" panose="02040503050406030204" pitchFamily="18" charset="0"/>
              </a:rPr>
              <a:t>             if P[1..m] == T[s+1..s+m] then </a:t>
            </a:r>
          </a:p>
          <a:p>
            <a:pPr marL="0" indent="0">
              <a:spcBef>
                <a:spcPts val="400"/>
              </a:spcBef>
              <a:buNone/>
            </a:pPr>
            <a:r>
              <a:rPr lang="en-IN" sz="2200" dirty="0">
                <a:latin typeface="Cambria Math" panose="02040503050406030204" pitchFamily="18" charset="0"/>
                <a:ea typeface="Cambria Math" panose="02040503050406030204" pitchFamily="18" charset="0"/>
              </a:rPr>
              <a:t>	   print “pattern occurs with shift” s</a:t>
            </a:r>
          </a:p>
          <a:p>
            <a:pPr marL="0" indent="0">
              <a:spcBef>
                <a:spcPts val="400"/>
              </a:spcBef>
              <a:buNone/>
            </a:pPr>
            <a:r>
              <a:rPr lang="en-IN" sz="2200" dirty="0">
                <a:latin typeface="Cambria Math" panose="02040503050406030204" pitchFamily="18" charset="0"/>
                <a:ea typeface="Cambria Math" panose="02040503050406030204" pitchFamily="18" charset="0"/>
              </a:rPr>
              <a:t>         if s &lt; n-m then </a:t>
            </a:r>
          </a:p>
          <a:p>
            <a:pPr marL="0" indent="0">
              <a:spcBef>
                <a:spcPts val="400"/>
              </a:spcBef>
              <a:buNone/>
            </a:pPr>
            <a:r>
              <a:rPr lang="en-IN" sz="2200" dirty="0">
                <a:solidFill>
                  <a:srgbClr val="AD1457"/>
                </a:solidFill>
                <a:latin typeface="Cambria Math" panose="02040503050406030204" pitchFamily="18" charset="0"/>
                <a:ea typeface="Cambria Math" panose="02040503050406030204" pitchFamily="18" charset="0"/>
              </a:rPr>
              <a:t>             t</a:t>
            </a:r>
            <a:r>
              <a:rPr lang="en-IN" sz="2200" baseline="-25000" dirty="0">
                <a:solidFill>
                  <a:srgbClr val="AD1457"/>
                </a:solidFill>
                <a:latin typeface="Cambria Math" panose="02040503050406030204" pitchFamily="18" charset="0"/>
                <a:ea typeface="Cambria Math" panose="02040503050406030204" pitchFamily="18" charset="0"/>
              </a:rPr>
              <a:t>s+1</a:t>
            </a:r>
            <a:r>
              <a:rPr lang="en-IN" sz="2200" dirty="0">
                <a:solidFill>
                  <a:srgbClr val="AD1457"/>
                </a:solidFill>
                <a:latin typeface="Cambria Math" panose="02040503050406030204" pitchFamily="18" charset="0"/>
                <a:ea typeface="Cambria Math" panose="02040503050406030204" pitchFamily="18" charset="0"/>
              </a:rPr>
              <a:t> ← (d(</a:t>
            </a:r>
            <a:r>
              <a:rPr lang="en-IN" sz="2200" dirty="0" err="1">
                <a:solidFill>
                  <a:srgbClr val="AD1457"/>
                </a:solidFill>
                <a:latin typeface="Cambria Math" panose="02040503050406030204" pitchFamily="18" charset="0"/>
                <a:ea typeface="Cambria Math" panose="02040503050406030204" pitchFamily="18" charset="0"/>
              </a:rPr>
              <a:t>t</a:t>
            </a:r>
            <a:r>
              <a:rPr lang="en-IN" sz="2200" baseline="-25000" dirty="0" err="1">
                <a:solidFill>
                  <a:srgbClr val="AD1457"/>
                </a:solidFill>
                <a:latin typeface="Cambria Math" panose="02040503050406030204" pitchFamily="18" charset="0"/>
                <a:ea typeface="Cambria Math" panose="02040503050406030204" pitchFamily="18" charset="0"/>
              </a:rPr>
              <a:t>s</a:t>
            </a:r>
            <a:r>
              <a:rPr lang="en-IN" sz="2200" dirty="0">
                <a:solidFill>
                  <a:srgbClr val="AD1457"/>
                </a:solidFill>
                <a:latin typeface="Cambria Math" panose="02040503050406030204" pitchFamily="18" charset="0"/>
                <a:ea typeface="Cambria Math" panose="02040503050406030204" pitchFamily="18" charset="0"/>
              </a:rPr>
              <a:t> – T[s+1]h) + T[s+m+1]) mod q</a:t>
            </a:r>
          </a:p>
          <a:p>
            <a:pPr>
              <a:spcBef>
                <a:spcPts val="400"/>
              </a:spcBef>
            </a:pPr>
            <a:endParaRPr lang="en-US" sz="2200" dirty="0"/>
          </a:p>
        </p:txBody>
      </p:sp>
      <p:graphicFrame>
        <p:nvGraphicFramePr>
          <p:cNvPr id="4" name="Table 3"/>
          <p:cNvGraphicFramePr>
            <a:graphicFrameLocks noGrp="1"/>
          </p:cNvGraphicFramePr>
          <p:nvPr>
            <p:extLst/>
          </p:nvPr>
        </p:nvGraphicFramePr>
        <p:xfrm>
          <a:off x="7653916" y="1219010"/>
          <a:ext cx="3337392" cy="471926"/>
        </p:xfrm>
        <a:graphic>
          <a:graphicData uri="http://schemas.openxmlformats.org/drawingml/2006/table">
            <a:tbl>
              <a:tblPr firstRow="1" bandRow="1">
                <a:tableStyleId>{5940675A-B579-460E-94D1-54222C63F5DA}</a:tableStyleId>
              </a:tblPr>
              <a:tblGrid>
                <a:gridCol w="278116">
                  <a:extLst>
                    <a:ext uri="{9D8B030D-6E8A-4147-A177-3AD203B41FA5}">
                      <a16:colId xmlns:a16="http://schemas.microsoft.com/office/drawing/2014/main" val="1137199498"/>
                    </a:ext>
                  </a:extLst>
                </a:gridCol>
                <a:gridCol w="278116">
                  <a:extLst>
                    <a:ext uri="{9D8B030D-6E8A-4147-A177-3AD203B41FA5}">
                      <a16:colId xmlns:a16="http://schemas.microsoft.com/office/drawing/2014/main" val="814699450"/>
                    </a:ext>
                  </a:extLst>
                </a:gridCol>
                <a:gridCol w="278116">
                  <a:extLst>
                    <a:ext uri="{9D8B030D-6E8A-4147-A177-3AD203B41FA5}">
                      <a16:colId xmlns:a16="http://schemas.microsoft.com/office/drawing/2014/main" val="3632972313"/>
                    </a:ext>
                  </a:extLst>
                </a:gridCol>
                <a:gridCol w="278116">
                  <a:extLst>
                    <a:ext uri="{9D8B030D-6E8A-4147-A177-3AD203B41FA5}">
                      <a16:colId xmlns:a16="http://schemas.microsoft.com/office/drawing/2014/main" val="2959464589"/>
                    </a:ext>
                  </a:extLst>
                </a:gridCol>
                <a:gridCol w="278116">
                  <a:extLst>
                    <a:ext uri="{9D8B030D-6E8A-4147-A177-3AD203B41FA5}">
                      <a16:colId xmlns:a16="http://schemas.microsoft.com/office/drawing/2014/main" val="2837615725"/>
                    </a:ext>
                  </a:extLst>
                </a:gridCol>
                <a:gridCol w="278116">
                  <a:extLst>
                    <a:ext uri="{9D8B030D-6E8A-4147-A177-3AD203B41FA5}">
                      <a16:colId xmlns:a16="http://schemas.microsoft.com/office/drawing/2014/main" val="2340922682"/>
                    </a:ext>
                  </a:extLst>
                </a:gridCol>
                <a:gridCol w="278116">
                  <a:extLst>
                    <a:ext uri="{9D8B030D-6E8A-4147-A177-3AD203B41FA5}">
                      <a16:colId xmlns:a16="http://schemas.microsoft.com/office/drawing/2014/main" val="154022684"/>
                    </a:ext>
                  </a:extLst>
                </a:gridCol>
                <a:gridCol w="278116">
                  <a:extLst>
                    <a:ext uri="{9D8B030D-6E8A-4147-A177-3AD203B41FA5}">
                      <a16:colId xmlns:a16="http://schemas.microsoft.com/office/drawing/2014/main" val="389237245"/>
                    </a:ext>
                  </a:extLst>
                </a:gridCol>
                <a:gridCol w="278116">
                  <a:extLst>
                    <a:ext uri="{9D8B030D-6E8A-4147-A177-3AD203B41FA5}">
                      <a16:colId xmlns:a16="http://schemas.microsoft.com/office/drawing/2014/main" val="1077832017"/>
                    </a:ext>
                  </a:extLst>
                </a:gridCol>
                <a:gridCol w="278116">
                  <a:extLst>
                    <a:ext uri="{9D8B030D-6E8A-4147-A177-3AD203B41FA5}">
                      <a16:colId xmlns:a16="http://schemas.microsoft.com/office/drawing/2014/main" val="3303865244"/>
                    </a:ext>
                  </a:extLst>
                </a:gridCol>
                <a:gridCol w="278116">
                  <a:extLst>
                    <a:ext uri="{9D8B030D-6E8A-4147-A177-3AD203B41FA5}">
                      <a16:colId xmlns:a16="http://schemas.microsoft.com/office/drawing/2014/main" val="2741318054"/>
                    </a:ext>
                  </a:extLst>
                </a:gridCol>
                <a:gridCol w="278116">
                  <a:extLst>
                    <a:ext uri="{9D8B030D-6E8A-4147-A177-3AD203B41FA5}">
                      <a16:colId xmlns:a16="http://schemas.microsoft.com/office/drawing/2014/main" val="1355053339"/>
                    </a:ext>
                  </a:extLst>
                </a:gridCol>
              </a:tblGrid>
              <a:tr h="471926">
                <a:tc>
                  <a:txBody>
                    <a:bodyPr/>
                    <a:lstStyle/>
                    <a:p>
                      <a:pPr marL="0" algn="ctr" defTabSz="914400" rtl="0" eaLnBrk="1" latinLnBrk="0" hangingPunct="1"/>
                      <a:r>
                        <a:rPr lang="en-IN" sz="2400" kern="1200" dirty="0" smtClean="0">
                          <a:solidFill>
                            <a:schemeClr val="tx1"/>
                          </a:solidFill>
                          <a:latin typeface="Cambria Math" panose="02040503050406030204" pitchFamily="18" charset="0"/>
                          <a:ea typeface="Cambria Math" panose="02040503050406030204" pitchFamily="18" charset="0"/>
                          <a:cs typeface="+mn-cs"/>
                        </a:rPr>
                        <a:t>T</a:t>
                      </a:r>
                      <a:endParaRPr lang="en-IN" sz="2400" kern="1200" dirty="0">
                        <a:solidFill>
                          <a:schemeClr val="tx1"/>
                        </a:solidFill>
                        <a:latin typeface="Cambria Math" panose="02040503050406030204" pitchFamily="18" charset="0"/>
                        <a:ea typeface="Cambria Math" panose="02040503050406030204" pitchFamily="18" charset="0"/>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r>
                        <a:rPr lang="en-IN" sz="2400" kern="1200" dirty="0" smtClean="0">
                          <a:solidFill>
                            <a:schemeClr val="tx1"/>
                          </a:solidFill>
                          <a:latin typeface="Cambria Math" panose="02040503050406030204" pitchFamily="18" charset="0"/>
                          <a:ea typeface="Cambria Math" panose="02040503050406030204" pitchFamily="18" charset="0"/>
                          <a:cs typeface="+mn-cs"/>
                        </a:rPr>
                        <a:t>3</a:t>
                      </a:r>
                      <a:endParaRPr lang="en-IN" sz="2400" kern="1200" dirty="0">
                        <a:solidFill>
                          <a:schemeClr val="tx1"/>
                        </a:solidFill>
                        <a:latin typeface="Cambria Math" panose="02040503050406030204" pitchFamily="18" charset="0"/>
                        <a:ea typeface="Cambria Math" panose="02040503050406030204" pitchFamily="18" charset="0"/>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IN" sz="2400" kern="1200" dirty="0" smtClean="0">
                          <a:solidFill>
                            <a:schemeClr val="tx1"/>
                          </a:solidFill>
                          <a:latin typeface="Cambria Math" panose="02040503050406030204" pitchFamily="18" charset="0"/>
                          <a:ea typeface="Cambria Math" panose="02040503050406030204" pitchFamily="18" charset="0"/>
                          <a:cs typeface="+mn-cs"/>
                        </a:rPr>
                        <a:t>1</a:t>
                      </a:r>
                      <a:endParaRPr lang="en-IN" sz="2400" kern="1200" dirty="0">
                        <a:solidFill>
                          <a:schemeClr val="tx1"/>
                        </a:solidFill>
                        <a:latin typeface="Cambria Math" panose="02040503050406030204" pitchFamily="18" charset="0"/>
                        <a:ea typeface="Cambria Math" panose="02040503050406030204" pitchFamily="18" charset="0"/>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IN" sz="2400" kern="1200" dirty="0" smtClean="0">
                          <a:solidFill>
                            <a:schemeClr val="tx1"/>
                          </a:solidFill>
                          <a:latin typeface="Cambria Math" panose="02040503050406030204" pitchFamily="18" charset="0"/>
                          <a:ea typeface="Cambria Math" panose="02040503050406030204" pitchFamily="18" charset="0"/>
                          <a:cs typeface="+mn-cs"/>
                        </a:rPr>
                        <a:t>4</a:t>
                      </a:r>
                      <a:endParaRPr lang="en-IN" sz="2400" kern="1200" dirty="0">
                        <a:solidFill>
                          <a:schemeClr val="tx1"/>
                        </a:solidFill>
                        <a:latin typeface="Cambria Math" panose="02040503050406030204" pitchFamily="18" charset="0"/>
                        <a:ea typeface="Cambria Math" panose="02040503050406030204" pitchFamily="18" charset="0"/>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IN" sz="2400" kern="1200" dirty="0" smtClean="0">
                          <a:solidFill>
                            <a:schemeClr val="tx1"/>
                          </a:solidFill>
                          <a:latin typeface="Cambria Math" panose="02040503050406030204" pitchFamily="18" charset="0"/>
                          <a:ea typeface="Cambria Math" panose="02040503050406030204" pitchFamily="18" charset="0"/>
                          <a:cs typeface="+mn-cs"/>
                        </a:rPr>
                        <a:t>1</a:t>
                      </a:r>
                      <a:endParaRPr lang="en-IN" sz="2400" kern="1200" dirty="0">
                        <a:solidFill>
                          <a:schemeClr val="tx1"/>
                        </a:solidFill>
                        <a:latin typeface="Cambria Math" panose="02040503050406030204" pitchFamily="18" charset="0"/>
                        <a:ea typeface="Cambria Math" panose="02040503050406030204" pitchFamily="18" charset="0"/>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IN" sz="2400" kern="1200" dirty="0" smtClean="0">
                          <a:solidFill>
                            <a:schemeClr val="tx1"/>
                          </a:solidFill>
                          <a:latin typeface="Cambria Math" panose="02040503050406030204" pitchFamily="18" charset="0"/>
                          <a:ea typeface="Cambria Math" panose="02040503050406030204" pitchFamily="18" charset="0"/>
                          <a:cs typeface="+mn-cs"/>
                        </a:rPr>
                        <a:t>5</a:t>
                      </a:r>
                      <a:endParaRPr lang="en-IN" sz="2400" kern="1200" dirty="0">
                        <a:solidFill>
                          <a:schemeClr val="tx1"/>
                        </a:solidFill>
                        <a:latin typeface="Cambria Math" panose="02040503050406030204" pitchFamily="18" charset="0"/>
                        <a:ea typeface="Cambria Math" panose="02040503050406030204" pitchFamily="18" charset="0"/>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IN" sz="2400" kern="1200" dirty="0" smtClean="0">
                          <a:solidFill>
                            <a:schemeClr val="tx1"/>
                          </a:solidFill>
                          <a:latin typeface="Cambria Math" panose="02040503050406030204" pitchFamily="18" charset="0"/>
                          <a:ea typeface="Cambria Math" panose="02040503050406030204" pitchFamily="18" charset="0"/>
                          <a:cs typeface="+mn-cs"/>
                        </a:rPr>
                        <a:t>9</a:t>
                      </a:r>
                      <a:endParaRPr lang="en-IN" sz="2400" kern="1200" dirty="0">
                        <a:solidFill>
                          <a:schemeClr val="tx1"/>
                        </a:solidFill>
                        <a:latin typeface="Cambria Math" panose="02040503050406030204" pitchFamily="18" charset="0"/>
                        <a:ea typeface="Cambria Math" panose="02040503050406030204" pitchFamily="18" charset="0"/>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IN" sz="2400" kern="1200" dirty="0" smtClean="0">
                          <a:solidFill>
                            <a:schemeClr val="tx1"/>
                          </a:solidFill>
                          <a:latin typeface="Cambria Math" panose="02040503050406030204" pitchFamily="18" charset="0"/>
                          <a:ea typeface="Cambria Math" panose="02040503050406030204" pitchFamily="18" charset="0"/>
                          <a:cs typeface="+mn-cs"/>
                        </a:rPr>
                        <a:t>2</a:t>
                      </a:r>
                      <a:endParaRPr lang="en-IN" sz="2400" kern="1200" dirty="0">
                        <a:solidFill>
                          <a:schemeClr val="tx1"/>
                        </a:solidFill>
                        <a:latin typeface="Cambria Math" panose="02040503050406030204" pitchFamily="18" charset="0"/>
                        <a:ea typeface="Cambria Math" panose="02040503050406030204" pitchFamily="18" charset="0"/>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IN" sz="2400" kern="1200" dirty="0" smtClean="0">
                          <a:solidFill>
                            <a:schemeClr val="tx1"/>
                          </a:solidFill>
                          <a:latin typeface="Cambria Math" panose="02040503050406030204" pitchFamily="18" charset="0"/>
                          <a:ea typeface="Cambria Math" panose="02040503050406030204" pitchFamily="18" charset="0"/>
                          <a:cs typeface="+mn-cs"/>
                        </a:rPr>
                        <a:t>6</a:t>
                      </a:r>
                      <a:endParaRPr lang="en-IN" sz="2400" kern="1200" dirty="0">
                        <a:solidFill>
                          <a:schemeClr val="tx1"/>
                        </a:solidFill>
                        <a:latin typeface="Cambria Math" panose="02040503050406030204" pitchFamily="18" charset="0"/>
                        <a:ea typeface="Cambria Math" panose="02040503050406030204" pitchFamily="18" charset="0"/>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IN" sz="2400" kern="1200" dirty="0" smtClean="0">
                          <a:solidFill>
                            <a:schemeClr val="tx1"/>
                          </a:solidFill>
                          <a:latin typeface="Cambria Math" panose="02040503050406030204" pitchFamily="18" charset="0"/>
                          <a:ea typeface="Cambria Math" panose="02040503050406030204" pitchFamily="18" charset="0"/>
                          <a:cs typeface="+mn-cs"/>
                        </a:rPr>
                        <a:t>5</a:t>
                      </a:r>
                      <a:endParaRPr lang="en-IN" sz="2400" kern="1200" dirty="0">
                        <a:solidFill>
                          <a:schemeClr val="tx1"/>
                        </a:solidFill>
                        <a:latin typeface="Cambria Math" panose="02040503050406030204" pitchFamily="18" charset="0"/>
                        <a:ea typeface="Cambria Math" panose="02040503050406030204" pitchFamily="18" charset="0"/>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IN" sz="2400" kern="1200" dirty="0" smtClean="0">
                          <a:solidFill>
                            <a:schemeClr val="tx1"/>
                          </a:solidFill>
                          <a:latin typeface="Cambria Math" panose="02040503050406030204" pitchFamily="18" charset="0"/>
                          <a:ea typeface="Cambria Math" panose="02040503050406030204" pitchFamily="18" charset="0"/>
                          <a:cs typeface="+mn-cs"/>
                        </a:rPr>
                        <a:t>3</a:t>
                      </a:r>
                      <a:endParaRPr lang="en-IN" sz="2400" kern="1200" dirty="0">
                        <a:solidFill>
                          <a:schemeClr val="tx1"/>
                        </a:solidFill>
                        <a:latin typeface="Cambria Math" panose="02040503050406030204" pitchFamily="18" charset="0"/>
                        <a:ea typeface="Cambria Math" panose="02040503050406030204" pitchFamily="18" charset="0"/>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IN" sz="2400" kern="1200" dirty="0" smtClean="0">
                          <a:solidFill>
                            <a:schemeClr val="tx1"/>
                          </a:solidFill>
                          <a:latin typeface="Cambria Math" panose="02040503050406030204" pitchFamily="18" charset="0"/>
                          <a:ea typeface="Cambria Math" panose="02040503050406030204" pitchFamily="18" charset="0"/>
                          <a:cs typeface="+mn-cs"/>
                        </a:rPr>
                        <a:t>5</a:t>
                      </a:r>
                      <a:endParaRPr lang="en-IN" sz="2400" kern="1200" dirty="0">
                        <a:solidFill>
                          <a:schemeClr val="tx1"/>
                        </a:solidFill>
                        <a:latin typeface="Cambria Math" panose="02040503050406030204" pitchFamily="18" charset="0"/>
                        <a:ea typeface="Cambria Math" panose="02040503050406030204" pitchFamily="18" charset="0"/>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7912973"/>
                  </a:ext>
                </a:extLst>
              </a:tr>
            </a:tbl>
          </a:graphicData>
        </a:graphic>
      </p:graphicFrame>
      <p:graphicFrame>
        <p:nvGraphicFramePr>
          <p:cNvPr id="5" name="Table 4"/>
          <p:cNvGraphicFramePr>
            <a:graphicFrameLocks noGrp="1"/>
          </p:cNvGraphicFramePr>
          <p:nvPr>
            <p:extLst/>
          </p:nvPr>
        </p:nvGraphicFramePr>
        <p:xfrm>
          <a:off x="7653913" y="1744731"/>
          <a:ext cx="834348" cy="471926"/>
        </p:xfrm>
        <a:graphic>
          <a:graphicData uri="http://schemas.openxmlformats.org/drawingml/2006/table">
            <a:tbl>
              <a:tblPr firstRow="1" bandRow="1">
                <a:tableStyleId>{5940675A-B579-460E-94D1-54222C63F5DA}</a:tableStyleId>
              </a:tblPr>
              <a:tblGrid>
                <a:gridCol w="278116">
                  <a:extLst>
                    <a:ext uri="{9D8B030D-6E8A-4147-A177-3AD203B41FA5}">
                      <a16:colId xmlns:a16="http://schemas.microsoft.com/office/drawing/2014/main" val="1137199498"/>
                    </a:ext>
                  </a:extLst>
                </a:gridCol>
                <a:gridCol w="278116">
                  <a:extLst>
                    <a:ext uri="{9D8B030D-6E8A-4147-A177-3AD203B41FA5}">
                      <a16:colId xmlns:a16="http://schemas.microsoft.com/office/drawing/2014/main" val="814699450"/>
                    </a:ext>
                  </a:extLst>
                </a:gridCol>
                <a:gridCol w="278116">
                  <a:extLst>
                    <a:ext uri="{9D8B030D-6E8A-4147-A177-3AD203B41FA5}">
                      <a16:colId xmlns:a16="http://schemas.microsoft.com/office/drawing/2014/main" val="3632972313"/>
                    </a:ext>
                  </a:extLst>
                </a:gridCol>
              </a:tblGrid>
              <a:tr h="471926">
                <a:tc>
                  <a:txBody>
                    <a:bodyPr/>
                    <a:lstStyle/>
                    <a:p>
                      <a:pPr marL="0" algn="ctr" defTabSz="914400" rtl="0" eaLnBrk="1" latinLnBrk="0" hangingPunct="1"/>
                      <a:r>
                        <a:rPr lang="en-IN" sz="2400" kern="1200" dirty="0" smtClean="0">
                          <a:solidFill>
                            <a:schemeClr val="tx1"/>
                          </a:solidFill>
                          <a:latin typeface="Cambria Math" panose="02040503050406030204" pitchFamily="18" charset="0"/>
                          <a:ea typeface="Cambria Math" panose="02040503050406030204" pitchFamily="18" charset="0"/>
                          <a:cs typeface="+mn-cs"/>
                        </a:rPr>
                        <a:t>P</a:t>
                      </a:r>
                      <a:endParaRPr lang="en-IN" sz="2400" kern="1200" dirty="0">
                        <a:solidFill>
                          <a:schemeClr val="tx1"/>
                        </a:solidFill>
                        <a:latin typeface="Cambria Math" panose="02040503050406030204" pitchFamily="18" charset="0"/>
                        <a:ea typeface="Cambria Math" panose="02040503050406030204" pitchFamily="18" charset="0"/>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r>
                        <a:rPr lang="en-IN" sz="2400" kern="1200" dirty="0" smtClean="0">
                          <a:solidFill>
                            <a:schemeClr val="tx1"/>
                          </a:solidFill>
                          <a:latin typeface="Cambria Math" panose="02040503050406030204" pitchFamily="18" charset="0"/>
                          <a:ea typeface="Cambria Math" panose="02040503050406030204" pitchFamily="18" charset="0"/>
                          <a:cs typeface="+mn-cs"/>
                        </a:rPr>
                        <a:t>2</a:t>
                      </a:r>
                      <a:endParaRPr lang="en-IN" sz="2400" kern="1200" dirty="0">
                        <a:solidFill>
                          <a:schemeClr val="tx1"/>
                        </a:solidFill>
                        <a:latin typeface="Cambria Math" panose="02040503050406030204" pitchFamily="18" charset="0"/>
                        <a:ea typeface="Cambria Math" panose="02040503050406030204" pitchFamily="18" charset="0"/>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latinLnBrk="0" hangingPunct="1"/>
                      <a:r>
                        <a:rPr lang="en-IN" sz="2400" kern="1200" dirty="0" smtClean="0">
                          <a:solidFill>
                            <a:schemeClr val="tx1"/>
                          </a:solidFill>
                          <a:latin typeface="Cambria Math" panose="02040503050406030204" pitchFamily="18" charset="0"/>
                          <a:ea typeface="Cambria Math" panose="02040503050406030204" pitchFamily="18" charset="0"/>
                          <a:cs typeface="+mn-cs"/>
                        </a:rPr>
                        <a:t>6</a:t>
                      </a:r>
                      <a:endParaRPr lang="en-IN" sz="2400" kern="1200" dirty="0">
                        <a:solidFill>
                          <a:schemeClr val="tx1"/>
                        </a:solidFill>
                        <a:latin typeface="Cambria Math" panose="02040503050406030204" pitchFamily="18" charset="0"/>
                        <a:ea typeface="Cambria Math" panose="02040503050406030204" pitchFamily="18" charset="0"/>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7912973"/>
                  </a:ext>
                </a:extLst>
              </a:tr>
            </a:tbl>
          </a:graphicData>
        </a:graphic>
      </p:graphicFrame>
      <p:cxnSp>
        <p:nvCxnSpPr>
          <p:cNvPr id="6" name="Straight Connector 5"/>
          <p:cNvCxnSpPr/>
          <p:nvPr/>
        </p:nvCxnSpPr>
        <p:spPr>
          <a:xfrm>
            <a:off x="7389703" y="878006"/>
            <a:ext cx="0" cy="5577840"/>
          </a:xfrm>
          <a:prstGeom prst="line">
            <a:avLst/>
          </a:prstGeom>
          <a:ln w="28575"/>
        </p:spPr>
        <p:style>
          <a:lnRef idx="1">
            <a:schemeClr val="accent2"/>
          </a:lnRef>
          <a:fillRef idx="0">
            <a:schemeClr val="accent2"/>
          </a:fillRef>
          <a:effectRef idx="0">
            <a:schemeClr val="accent2"/>
          </a:effectRef>
          <a:fontRef idx="minor">
            <a:schemeClr val="tx1"/>
          </a:fontRef>
        </p:style>
      </p:cxnSp>
      <p:graphicFrame>
        <p:nvGraphicFramePr>
          <p:cNvPr id="7" name="Table 6"/>
          <p:cNvGraphicFramePr>
            <a:graphicFrameLocks noGrp="1"/>
          </p:cNvGraphicFramePr>
          <p:nvPr>
            <p:extLst/>
          </p:nvPr>
        </p:nvGraphicFramePr>
        <p:xfrm>
          <a:off x="8678817" y="1744731"/>
          <a:ext cx="834348" cy="471926"/>
        </p:xfrm>
        <a:graphic>
          <a:graphicData uri="http://schemas.openxmlformats.org/drawingml/2006/table">
            <a:tbl>
              <a:tblPr firstRow="1" bandRow="1">
                <a:tableStyleId>{5940675A-B579-460E-94D1-54222C63F5DA}</a:tableStyleId>
              </a:tblPr>
              <a:tblGrid>
                <a:gridCol w="278116">
                  <a:extLst>
                    <a:ext uri="{9D8B030D-6E8A-4147-A177-3AD203B41FA5}">
                      <a16:colId xmlns:a16="http://schemas.microsoft.com/office/drawing/2014/main" val="1137199498"/>
                    </a:ext>
                  </a:extLst>
                </a:gridCol>
                <a:gridCol w="556232">
                  <a:extLst>
                    <a:ext uri="{9D8B030D-6E8A-4147-A177-3AD203B41FA5}">
                      <a16:colId xmlns:a16="http://schemas.microsoft.com/office/drawing/2014/main" val="814699450"/>
                    </a:ext>
                  </a:extLst>
                </a:gridCol>
              </a:tblGrid>
              <a:tr h="471926">
                <a:tc>
                  <a:txBody>
                    <a:bodyPr/>
                    <a:lstStyle/>
                    <a:p>
                      <a:pPr marL="0" algn="ctr" defTabSz="914400" rtl="0" eaLnBrk="1" latinLnBrk="0" hangingPunct="1"/>
                      <a:r>
                        <a:rPr lang="en-IN" sz="2400" kern="1200" dirty="0" smtClean="0">
                          <a:solidFill>
                            <a:schemeClr val="tx1"/>
                          </a:solidFill>
                          <a:latin typeface="Cambria Math" panose="02040503050406030204" pitchFamily="18" charset="0"/>
                          <a:ea typeface="Cambria Math" panose="02040503050406030204" pitchFamily="18" charset="0"/>
                          <a:cs typeface="+mn-cs"/>
                        </a:rPr>
                        <a:t>d</a:t>
                      </a:r>
                      <a:endParaRPr lang="en-IN" sz="2400" kern="1200" dirty="0">
                        <a:solidFill>
                          <a:schemeClr val="tx1"/>
                        </a:solidFill>
                        <a:latin typeface="Cambria Math" panose="02040503050406030204" pitchFamily="18" charset="0"/>
                        <a:ea typeface="Cambria Math" panose="02040503050406030204" pitchFamily="18" charset="0"/>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r>
                        <a:rPr lang="en-IN" sz="2400" kern="1200" dirty="0" smtClean="0">
                          <a:solidFill>
                            <a:schemeClr val="tx1"/>
                          </a:solidFill>
                          <a:latin typeface="Cambria Math" panose="02040503050406030204" pitchFamily="18" charset="0"/>
                          <a:ea typeface="Cambria Math" panose="02040503050406030204" pitchFamily="18" charset="0"/>
                          <a:cs typeface="+mn-cs"/>
                        </a:rPr>
                        <a:t>10</a:t>
                      </a:r>
                      <a:endParaRPr lang="en-IN" sz="2400" kern="1200" dirty="0">
                        <a:solidFill>
                          <a:schemeClr val="tx1"/>
                        </a:solidFill>
                        <a:latin typeface="Cambria Math" panose="02040503050406030204" pitchFamily="18" charset="0"/>
                        <a:ea typeface="Cambria Math" panose="02040503050406030204" pitchFamily="18" charset="0"/>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7912973"/>
                  </a:ext>
                </a:extLst>
              </a:tr>
            </a:tbl>
          </a:graphicData>
        </a:graphic>
      </p:graphicFrame>
      <p:graphicFrame>
        <p:nvGraphicFramePr>
          <p:cNvPr id="8" name="Table 7"/>
          <p:cNvGraphicFramePr>
            <a:graphicFrameLocks noGrp="1"/>
          </p:cNvGraphicFramePr>
          <p:nvPr>
            <p:extLst/>
          </p:nvPr>
        </p:nvGraphicFramePr>
        <p:xfrm>
          <a:off x="9703721" y="1744731"/>
          <a:ext cx="834348" cy="471926"/>
        </p:xfrm>
        <a:graphic>
          <a:graphicData uri="http://schemas.openxmlformats.org/drawingml/2006/table">
            <a:tbl>
              <a:tblPr firstRow="1" bandRow="1">
                <a:tableStyleId>{5940675A-B579-460E-94D1-54222C63F5DA}</a:tableStyleId>
              </a:tblPr>
              <a:tblGrid>
                <a:gridCol w="278116">
                  <a:extLst>
                    <a:ext uri="{9D8B030D-6E8A-4147-A177-3AD203B41FA5}">
                      <a16:colId xmlns:a16="http://schemas.microsoft.com/office/drawing/2014/main" val="1137199498"/>
                    </a:ext>
                  </a:extLst>
                </a:gridCol>
                <a:gridCol w="556232">
                  <a:extLst>
                    <a:ext uri="{9D8B030D-6E8A-4147-A177-3AD203B41FA5}">
                      <a16:colId xmlns:a16="http://schemas.microsoft.com/office/drawing/2014/main" val="814699450"/>
                    </a:ext>
                  </a:extLst>
                </a:gridCol>
              </a:tblGrid>
              <a:tr h="471926">
                <a:tc>
                  <a:txBody>
                    <a:bodyPr/>
                    <a:lstStyle/>
                    <a:p>
                      <a:pPr marL="0" algn="ctr" defTabSz="914400" rtl="0" eaLnBrk="1" latinLnBrk="0" hangingPunct="1"/>
                      <a:r>
                        <a:rPr lang="en-IN" sz="2400" kern="1200" dirty="0" smtClean="0">
                          <a:solidFill>
                            <a:schemeClr val="tx1"/>
                          </a:solidFill>
                          <a:latin typeface="Cambria Math" panose="02040503050406030204" pitchFamily="18" charset="0"/>
                          <a:ea typeface="Cambria Math" panose="02040503050406030204" pitchFamily="18" charset="0"/>
                          <a:cs typeface="+mn-cs"/>
                        </a:rPr>
                        <a:t>q</a:t>
                      </a:r>
                      <a:endParaRPr lang="en-IN" sz="2400" kern="1200" dirty="0">
                        <a:solidFill>
                          <a:schemeClr val="tx1"/>
                        </a:solidFill>
                        <a:latin typeface="Cambria Math" panose="02040503050406030204" pitchFamily="18" charset="0"/>
                        <a:ea typeface="Cambria Math" panose="02040503050406030204" pitchFamily="18" charset="0"/>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r>
                        <a:rPr lang="en-IN" sz="2400" kern="1200" dirty="0" smtClean="0">
                          <a:solidFill>
                            <a:schemeClr val="tx1"/>
                          </a:solidFill>
                          <a:latin typeface="Cambria Math" panose="02040503050406030204" pitchFamily="18" charset="0"/>
                          <a:ea typeface="Cambria Math" panose="02040503050406030204" pitchFamily="18" charset="0"/>
                          <a:cs typeface="+mn-cs"/>
                        </a:rPr>
                        <a:t>11</a:t>
                      </a:r>
                      <a:endParaRPr lang="en-IN" sz="2400" kern="1200" dirty="0">
                        <a:solidFill>
                          <a:schemeClr val="tx1"/>
                        </a:solidFill>
                        <a:latin typeface="Cambria Math" panose="02040503050406030204" pitchFamily="18" charset="0"/>
                        <a:ea typeface="Cambria Math" panose="02040503050406030204" pitchFamily="18" charset="0"/>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7912973"/>
                  </a:ext>
                </a:extLst>
              </a:tr>
            </a:tbl>
          </a:graphicData>
        </a:graphic>
      </p:graphicFrame>
      <p:graphicFrame>
        <p:nvGraphicFramePr>
          <p:cNvPr id="9" name="Table 8"/>
          <p:cNvGraphicFramePr>
            <a:graphicFrameLocks noGrp="1"/>
          </p:cNvGraphicFramePr>
          <p:nvPr>
            <p:extLst/>
          </p:nvPr>
        </p:nvGraphicFramePr>
        <p:xfrm>
          <a:off x="7653913" y="2295971"/>
          <a:ext cx="834348" cy="471926"/>
        </p:xfrm>
        <a:graphic>
          <a:graphicData uri="http://schemas.openxmlformats.org/drawingml/2006/table">
            <a:tbl>
              <a:tblPr firstRow="1" bandRow="1">
                <a:tableStyleId>{5940675A-B579-460E-94D1-54222C63F5DA}</a:tableStyleId>
              </a:tblPr>
              <a:tblGrid>
                <a:gridCol w="278116">
                  <a:extLst>
                    <a:ext uri="{9D8B030D-6E8A-4147-A177-3AD203B41FA5}">
                      <a16:colId xmlns:a16="http://schemas.microsoft.com/office/drawing/2014/main" val="1137199498"/>
                    </a:ext>
                  </a:extLst>
                </a:gridCol>
                <a:gridCol w="556232">
                  <a:extLst>
                    <a:ext uri="{9D8B030D-6E8A-4147-A177-3AD203B41FA5}">
                      <a16:colId xmlns:a16="http://schemas.microsoft.com/office/drawing/2014/main" val="814699450"/>
                    </a:ext>
                  </a:extLst>
                </a:gridCol>
              </a:tblGrid>
              <a:tr h="471926">
                <a:tc>
                  <a:txBody>
                    <a:bodyPr/>
                    <a:lstStyle/>
                    <a:p>
                      <a:pPr marL="0" algn="ctr" defTabSz="914400" rtl="0" eaLnBrk="1" latinLnBrk="0" hangingPunct="1"/>
                      <a:r>
                        <a:rPr lang="en-IN" sz="2400" kern="1200" dirty="0" smtClean="0">
                          <a:solidFill>
                            <a:schemeClr val="tx1"/>
                          </a:solidFill>
                          <a:latin typeface="Cambria Math" panose="02040503050406030204" pitchFamily="18" charset="0"/>
                          <a:ea typeface="Cambria Math" panose="02040503050406030204" pitchFamily="18" charset="0"/>
                          <a:cs typeface="+mn-cs"/>
                        </a:rPr>
                        <a:t>n</a:t>
                      </a:r>
                      <a:endParaRPr lang="en-IN" sz="2400" kern="1200" dirty="0">
                        <a:solidFill>
                          <a:schemeClr val="tx1"/>
                        </a:solidFill>
                        <a:latin typeface="Cambria Math" panose="02040503050406030204" pitchFamily="18" charset="0"/>
                        <a:ea typeface="Cambria Math" panose="02040503050406030204" pitchFamily="18" charset="0"/>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r>
                        <a:rPr lang="en-IN" sz="2400" kern="1200" dirty="0" smtClean="0">
                          <a:solidFill>
                            <a:schemeClr val="tx1"/>
                          </a:solidFill>
                          <a:latin typeface="Cambria Math" panose="02040503050406030204" pitchFamily="18" charset="0"/>
                          <a:ea typeface="Cambria Math" panose="02040503050406030204" pitchFamily="18" charset="0"/>
                          <a:cs typeface="+mn-cs"/>
                        </a:rPr>
                        <a:t>11</a:t>
                      </a:r>
                      <a:endParaRPr lang="en-IN" sz="2400" kern="1200" dirty="0">
                        <a:solidFill>
                          <a:schemeClr val="tx1"/>
                        </a:solidFill>
                        <a:latin typeface="Cambria Math" panose="02040503050406030204" pitchFamily="18" charset="0"/>
                        <a:ea typeface="Cambria Math" panose="02040503050406030204" pitchFamily="18" charset="0"/>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7912973"/>
                  </a:ext>
                </a:extLst>
              </a:tr>
            </a:tbl>
          </a:graphicData>
        </a:graphic>
      </p:graphicFrame>
      <p:graphicFrame>
        <p:nvGraphicFramePr>
          <p:cNvPr id="10" name="Table 9"/>
          <p:cNvGraphicFramePr>
            <a:graphicFrameLocks noGrp="1"/>
          </p:cNvGraphicFramePr>
          <p:nvPr>
            <p:extLst/>
          </p:nvPr>
        </p:nvGraphicFramePr>
        <p:xfrm>
          <a:off x="8678817" y="2290184"/>
          <a:ext cx="834348" cy="471926"/>
        </p:xfrm>
        <a:graphic>
          <a:graphicData uri="http://schemas.openxmlformats.org/drawingml/2006/table">
            <a:tbl>
              <a:tblPr firstRow="1" bandRow="1">
                <a:tableStyleId>{5940675A-B579-460E-94D1-54222C63F5DA}</a:tableStyleId>
              </a:tblPr>
              <a:tblGrid>
                <a:gridCol w="278116">
                  <a:extLst>
                    <a:ext uri="{9D8B030D-6E8A-4147-A177-3AD203B41FA5}">
                      <a16:colId xmlns:a16="http://schemas.microsoft.com/office/drawing/2014/main" val="1137199498"/>
                    </a:ext>
                  </a:extLst>
                </a:gridCol>
                <a:gridCol w="556232">
                  <a:extLst>
                    <a:ext uri="{9D8B030D-6E8A-4147-A177-3AD203B41FA5}">
                      <a16:colId xmlns:a16="http://schemas.microsoft.com/office/drawing/2014/main" val="814699450"/>
                    </a:ext>
                  </a:extLst>
                </a:gridCol>
              </a:tblGrid>
              <a:tr h="471926">
                <a:tc>
                  <a:txBody>
                    <a:bodyPr/>
                    <a:lstStyle/>
                    <a:p>
                      <a:pPr marL="0" algn="ctr" defTabSz="914400" rtl="0" eaLnBrk="1" latinLnBrk="0" hangingPunct="1"/>
                      <a:r>
                        <a:rPr lang="en-IN" sz="2400" kern="1200" dirty="0" smtClean="0">
                          <a:solidFill>
                            <a:schemeClr val="tx1"/>
                          </a:solidFill>
                          <a:latin typeface="Cambria Math" panose="02040503050406030204" pitchFamily="18" charset="0"/>
                          <a:ea typeface="Cambria Math" panose="02040503050406030204" pitchFamily="18" charset="0"/>
                          <a:cs typeface="+mn-cs"/>
                        </a:rPr>
                        <a:t>m</a:t>
                      </a:r>
                      <a:endParaRPr lang="en-IN" sz="2400" kern="1200" dirty="0">
                        <a:solidFill>
                          <a:schemeClr val="tx1"/>
                        </a:solidFill>
                        <a:latin typeface="Cambria Math" panose="02040503050406030204" pitchFamily="18" charset="0"/>
                        <a:ea typeface="Cambria Math" panose="02040503050406030204" pitchFamily="18" charset="0"/>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r>
                        <a:rPr lang="en-IN" sz="2400" kern="1200" dirty="0" smtClean="0">
                          <a:solidFill>
                            <a:schemeClr val="tx1"/>
                          </a:solidFill>
                          <a:latin typeface="Cambria Math" panose="02040503050406030204" pitchFamily="18" charset="0"/>
                          <a:ea typeface="Cambria Math" panose="02040503050406030204" pitchFamily="18" charset="0"/>
                          <a:cs typeface="+mn-cs"/>
                        </a:rPr>
                        <a:t>2</a:t>
                      </a:r>
                      <a:endParaRPr lang="en-IN" sz="2400" kern="1200" dirty="0">
                        <a:solidFill>
                          <a:schemeClr val="tx1"/>
                        </a:solidFill>
                        <a:latin typeface="Cambria Math" panose="02040503050406030204" pitchFamily="18" charset="0"/>
                        <a:ea typeface="Cambria Math" panose="02040503050406030204" pitchFamily="18" charset="0"/>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7912973"/>
                  </a:ext>
                </a:extLst>
              </a:tr>
            </a:tbl>
          </a:graphicData>
        </a:graphic>
      </p:graphicFrame>
      <p:graphicFrame>
        <p:nvGraphicFramePr>
          <p:cNvPr id="11" name="Table 10"/>
          <p:cNvGraphicFramePr>
            <a:graphicFrameLocks noGrp="1"/>
          </p:cNvGraphicFramePr>
          <p:nvPr>
            <p:extLst/>
          </p:nvPr>
        </p:nvGraphicFramePr>
        <p:xfrm>
          <a:off x="9703721" y="2270452"/>
          <a:ext cx="834348" cy="471926"/>
        </p:xfrm>
        <a:graphic>
          <a:graphicData uri="http://schemas.openxmlformats.org/drawingml/2006/table">
            <a:tbl>
              <a:tblPr firstRow="1" bandRow="1">
                <a:tableStyleId>{5940675A-B579-460E-94D1-54222C63F5DA}</a:tableStyleId>
              </a:tblPr>
              <a:tblGrid>
                <a:gridCol w="278116">
                  <a:extLst>
                    <a:ext uri="{9D8B030D-6E8A-4147-A177-3AD203B41FA5}">
                      <a16:colId xmlns:a16="http://schemas.microsoft.com/office/drawing/2014/main" val="1137199498"/>
                    </a:ext>
                  </a:extLst>
                </a:gridCol>
                <a:gridCol w="556232">
                  <a:extLst>
                    <a:ext uri="{9D8B030D-6E8A-4147-A177-3AD203B41FA5}">
                      <a16:colId xmlns:a16="http://schemas.microsoft.com/office/drawing/2014/main" val="814699450"/>
                    </a:ext>
                  </a:extLst>
                </a:gridCol>
              </a:tblGrid>
              <a:tr h="471926">
                <a:tc>
                  <a:txBody>
                    <a:bodyPr/>
                    <a:lstStyle/>
                    <a:p>
                      <a:pPr marL="0" algn="ctr" defTabSz="914400" rtl="0" eaLnBrk="1" latinLnBrk="0" hangingPunct="1"/>
                      <a:r>
                        <a:rPr lang="en-IN" sz="2400" kern="1200" dirty="0" smtClean="0">
                          <a:solidFill>
                            <a:schemeClr val="tx1"/>
                          </a:solidFill>
                          <a:latin typeface="Cambria Math" panose="02040503050406030204" pitchFamily="18" charset="0"/>
                          <a:ea typeface="Cambria Math" panose="02040503050406030204" pitchFamily="18" charset="0"/>
                          <a:cs typeface="+mn-cs"/>
                        </a:rPr>
                        <a:t>h</a:t>
                      </a:r>
                      <a:endParaRPr lang="en-IN" sz="2400" kern="1200" dirty="0">
                        <a:solidFill>
                          <a:schemeClr val="tx1"/>
                        </a:solidFill>
                        <a:latin typeface="Cambria Math" panose="02040503050406030204" pitchFamily="18" charset="0"/>
                        <a:ea typeface="Cambria Math" panose="02040503050406030204" pitchFamily="18" charset="0"/>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r>
                        <a:rPr lang="en-IN" sz="2400" kern="1200" dirty="0" smtClean="0">
                          <a:solidFill>
                            <a:schemeClr val="tx1"/>
                          </a:solidFill>
                          <a:latin typeface="Cambria Math" panose="02040503050406030204" pitchFamily="18" charset="0"/>
                          <a:ea typeface="Cambria Math" panose="02040503050406030204" pitchFamily="18" charset="0"/>
                          <a:cs typeface="+mn-cs"/>
                        </a:rPr>
                        <a:t>10</a:t>
                      </a:r>
                      <a:endParaRPr lang="en-IN" sz="2400" kern="1200" dirty="0">
                        <a:solidFill>
                          <a:schemeClr val="tx1"/>
                        </a:solidFill>
                        <a:latin typeface="Cambria Math" panose="02040503050406030204" pitchFamily="18" charset="0"/>
                        <a:ea typeface="Cambria Math" panose="02040503050406030204" pitchFamily="18" charset="0"/>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7912973"/>
                  </a:ext>
                </a:extLst>
              </a:tr>
            </a:tbl>
          </a:graphicData>
        </a:graphic>
      </p:graphicFrame>
      <p:graphicFrame>
        <p:nvGraphicFramePr>
          <p:cNvPr id="12" name="Table 11"/>
          <p:cNvGraphicFramePr>
            <a:graphicFrameLocks noGrp="1"/>
          </p:cNvGraphicFramePr>
          <p:nvPr>
            <p:extLst/>
          </p:nvPr>
        </p:nvGraphicFramePr>
        <p:xfrm>
          <a:off x="7653913" y="2849822"/>
          <a:ext cx="834348" cy="471926"/>
        </p:xfrm>
        <a:graphic>
          <a:graphicData uri="http://schemas.openxmlformats.org/drawingml/2006/table">
            <a:tbl>
              <a:tblPr firstRow="1" bandRow="1">
                <a:tableStyleId>{5940675A-B579-460E-94D1-54222C63F5DA}</a:tableStyleId>
              </a:tblPr>
              <a:tblGrid>
                <a:gridCol w="278116">
                  <a:extLst>
                    <a:ext uri="{9D8B030D-6E8A-4147-A177-3AD203B41FA5}">
                      <a16:colId xmlns:a16="http://schemas.microsoft.com/office/drawing/2014/main" val="1137199498"/>
                    </a:ext>
                  </a:extLst>
                </a:gridCol>
                <a:gridCol w="556232">
                  <a:extLst>
                    <a:ext uri="{9D8B030D-6E8A-4147-A177-3AD203B41FA5}">
                      <a16:colId xmlns:a16="http://schemas.microsoft.com/office/drawing/2014/main" val="814699450"/>
                    </a:ext>
                  </a:extLst>
                </a:gridCol>
              </a:tblGrid>
              <a:tr h="471926">
                <a:tc>
                  <a:txBody>
                    <a:bodyPr/>
                    <a:lstStyle/>
                    <a:p>
                      <a:pPr marL="0" algn="ctr" defTabSz="914400" rtl="0" eaLnBrk="1" latinLnBrk="0" hangingPunct="1"/>
                      <a:r>
                        <a:rPr lang="en-IN" sz="2400" i="1" kern="1200" dirty="0" smtClean="0">
                          <a:solidFill>
                            <a:schemeClr val="tx1"/>
                          </a:solidFill>
                          <a:latin typeface="Cambria Math" panose="02040503050406030204" pitchFamily="18" charset="0"/>
                          <a:ea typeface="Cambria Math" panose="02040503050406030204" pitchFamily="18" charset="0"/>
                          <a:cs typeface="+mn-cs"/>
                        </a:rPr>
                        <a:t>p</a:t>
                      </a:r>
                      <a:endParaRPr lang="en-IN" sz="2400" i="1" kern="1200" dirty="0">
                        <a:solidFill>
                          <a:schemeClr val="tx1"/>
                        </a:solidFill>
                        <a:latin typeface="Cambria Math" panose="02040503050406030204" pitchFamily="18" charset="0"/>
                        <a:ea typeface="Cambria Math" panose="02040503050406030204" pitchFamily="18" charset="0"/>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r>
                        <a:rPr lang="en-IN" sz="2400" kern="1200" dirty="0" smtClean="0">
                          <a:solidFill>
                            <a:schemeClr val="tx1"/>
                          </a:solidFill>
                          <a:latin typeface="Cambria Math" panose="02040503050406030204" pitchFamily="18" charset="0"/>
                          <a:ea typeface="Cambria Math" panose="02040503050406030204" pitchFamily="18" charset="0"/>
                          <a:cs typeface="+mn-cs"/>
                        </a:rPr>
                        <a:t>0</a:t>
                      </a:r>
                      <a:endParaRPr lang="en-IN" sz="2400" kern="1200" dirty="0">
                        <a:solidFill>
                          <a:schemeClr val="tx1"/>
                        </a:solidFill>
                        <a:latin typeface="Cambria Math" panose="02040503050406030204" pitchFamily="18" charset="0"/>
                        <a:ea typeface="Cambria Math" panose="02040503050406030204" pitchFamily="18" charset="0"/>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7912973"/>
                  </a:ext>
                </a:extLst>
              </a:tr>
            </a:tbl>
          </a:graphicData>
        </a:graphic>
      </p:graphicFrame>
      <p:graphicFrame>
        <p:nvGraphicFramePr>
          <p:cNvPr id="13" name="Table 12"/>
          <p:cNvGraphicFramePr>
            <a:graphicFrameLocks noGrp="1"/>
          </p:cNvGraphicFramePr>
          <p:nvPr>
            <p:extLst/>
          </p:nvPr>
        </p:nvGraphicFramePr>
        <p:xfrm>
          <a:off x="8665962" y="2835637"/>
          <a:ext cx="834348" cy="471926"/>
        </p:xfrm>
        <a:graphic>
          <a:graphicData uri="http://schemas.openxmlformats.org/drawingml/2006/table">
            <a:tbl>
              <a:tblPr firstRow="1" bandRow="1">
                <a:tableStyleId>{5940675A-B579-460E-94D1-54222C63F5DA}</a:tableStyleId>
              </a:tblPr>
              <a:tblGrid>
                <a:gridCol w="464123">
                  <a:extLst>
                    <a:ext uri="{9D8B030D-6E8A-4147-A177-3AD203B41FA5}">
                      <a16:colId xmlns:a16="http://schemas.microsoft.com/office/drawing/2014/main" val="1137199498"/>
                    </a:ext>
                  </a:extLst>
                </a:gridCol>
                <a:gridCol w="370225">
                  <a:extLst>
                    <a:ext uri="{9D8B030D-6E8A-4147-A177-3AD203B41FA5}">
                      <a16:colId xmlns:a16="http://schemas.microsoft.com/office/drawing/2014/main" val="814699450"/>
                    </a:ext>
                  </a:extLst>
                </a:gridCol>
              </a:tblGrid>
              <a:tr h="471926">
                <a:tc>
                  <a:txBody>
                    <a:bodyPr/>
                    <a:lstStyle/>
                    <a:p>
                      <a:pPr algn="ctr"/>
                      <a:r>
                        <a:rPr lang="en-IN" sz="2400" i="0" dirty="0" smtClean="0">
                          <a:latin typeface="Cambria Math" panose="02040503050406030204" pitchFamily="18" charset="0"/>
                          <a:ea typeface="Cambria Math" panose="02040503050406030204" pitchFamily="18" charset="0"/>
                        </a:rPr>
                        <a:t>t</a:t>
                      </a:r>
                      <a:r>
                        <a:rPr lang="en-IN" sz="2400" i="0" baseline="-25000" dirty="0" smtClean="0">
                          <a:latin typeface="Cambria Math" panose="02040503050406030204" pitchFamily="18" charset="0"/>
                          <a:ea typeface="Cambria Math" panose="02040503050406030204" pitchFamily="18" charset="0"/>
                        </a:rPr>
                        <a:t>0</a:t>
                      </a:r>
                      <a:endParaRPr lang="en-IN" sz="2400" i="0" baseline="-25000" dirty="0">
                        <a:latin typeface="Cambria Math" panose="02040503050406030204" pitchFamily="18" charset="0"/>
                        <a:ea typeface="Cambria Math" panose="02040503050406030204"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400" dirty="0" smtClean="0">
                          <a:latin typeface="Cambria Math" panose="02040503050406030204" pitchFamily="18" charset="0"/>
                          <a:ea typeface="Cambria Math" panose="02040503050406030204" pitchFamily="18" charset="0"/>
                        </a:rPr>
                        <a:t>0</a:t>
                      </a:r>
                      <a:endParaRPr lang="en-IN" sz="2400" dirty="0">
                        <a:latin typeface="Cambria Math" panose="02040503050406030204" pitchFamily="18" charset="0"/>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7912973"/>
                  </a:ext>
                </a:extLst>
              </a:tr>
            </a:tbl>
          </a:graphicData>
        </a:graphic>
      </p:graphicFrame>
      <p:graphicFrame>
        <p:nvGraphicFramePr>
          <p:cNvPr id="14" name="Table 13"/>
          <p:cNvGraphicFramePr>
            <a:graphicFrameLocks noGrp="1"/>
          </p:cNvGraphicFramePr>
          <p:nvPr>
            <p:extLst/>
          </p:nvPr>
        </p:nvGraphicFramePr>
        <p:xfrm>
          <a:off x="7653913" y="2845181"/>
          <a:ext cx="834348" cy="471926"/>
        </p:xfrm>
        <a:graphic>
          <a:graphicData uri="http://schemas.openxmlformats.org/drawingml/2006/table">
            <a:tbl>
              <a:tblPr firstRow="1" bandRow="1">
                <a:tableStyleId>{5940675A-B579-460E-94D1-54222C63F5DA}</a:tableStyleId>
              </a:tblPr>
              <a:tblGrid>
                <a:gridCol w="278116">
                  <a:extLst>
                    <a:ext uri="{9D8B030D-6E8A-4147-A177-3AD203B41FA5}">
                      <a16:colId xmlns:a16="http://schemas.microsoft.com/office/drawing/2014/main" val="1137199498"/>
                    </a:ext>
                  </a:extLst>
                </a:gridCol>
                <a:gridCol w="556232">
                  <a:extLst>
                    <a:ext uri="{9D8B030D-6E8A-4147-A177-3AD203B41FA5}">
                      <a16:colId xmlns:a16="http://schemas.microsoft.com/office/drawing/2014/main" val="814699450"/>
                    </a:ext>
                  </a:extLst>
                </a:gridCol>
              </a:tblGrid>
              <a:tr h="471926">
                <a:tc>
                  <a:txBody>
                    <a:bodyPr/>
                    <a:lstStyle/>
                    <a:p>
                      <a:pPr marL="0" algn="ctr" defTabSz="914400" rtl="0" eaLnBrk="1" latinLnBrk="0" hangingPunct="1"/>
                      <a:r>
                        <a:rPr lang="en-IN" sz="2400" i="1" kern="1200" dirty="0" smtClean="0">
                          <a:solidFill>
                            <a:schemeClr val="tx1"/>
                          </a:solidFill>
                          <a:latin typeface="Cambria Math" panose="02040503050406030204" pitchFamily="18" charset="0"/>
                          <a:ea typeface="Cambria Math" panose="02040503050406030204" pitchFamily="18" charset="0"/>
                          <a:cs typeface="+mn-cs"/>
                        </a:rPr>
                        <a:t>p</a:t>
                      </a:r>
                      <a:endParaRPr lang="en-IN" sz="2400" i="1" kern="1200" dirty="0">
                        <a:solidFill>
                          <a:schemeClr val="tx1"/>
                        </a:solidFill>
                        <a:latin typeface="Cambria Math" panose="02040503050406030204" pitchFamily="18" charset="0"/>
                        <a:ea typeface="Cambria Math" panose="02040503050406030204" pitchFamily="18" charset="0"/>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r>
                        <a:rPr lang="en-IN" sz="2400" kern="1200" dirty="0" smtClean="0">
                          <a:solidFill>
                            <a:schemeClr val="tx1"/>
                          </a:solidFill>
                          <a:latin typeface="Cambria Math" panose="02040503050406030204" pitchFamily="18" charset="0"/>
                          <a:ea typeface="Cambria Math" panose="02040503050406030204" pitchFamily="18" charset="0"/>
                          <a:cs typeface="+mn-cs"/>
                        </a:rPr>
                        <a:t>4</a:t>
                      </a:r>
                      <a:endParaRPr lang="en-IN" sz="2400" kern="1200" dirty="0">
                        <a:solidFill>
                          <a:schemeClr val="tx1"/>
                        </a:solidFill>
                        <a:latin typeface="Cambria Math" panose="02040503050406030204" pitchFamily="18" charset="0"/>
                        <a:ea typeface="Cambria Math" panose="02040503050406030204" pitchFamily="18" charset="0"/>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7912973"/>
                  </a:ext>
                </a:extLst>
              </a:tr>
            </a:tbl>
          </a:graphicData>
        </a:graphic>
      </p:graphicFrame>
      <p:graphicFrame>
        <p:nvGraphicFramePr>
          <p:cNvPr id="15" name="Table 14"/>
          <p:cNvGraphicFramePr>
            <a:graphicFrameLocks noGrp="1"/>
          </p:cNvGraphicFramePr>
          <p:nvPr>
            <p:extLst/>
          </p:nvPr>
        </p:nvGraphicFramePr>
        <p:xfrm>
          <a:off x="8665962" y="2830996"/>
          <a:ext cx="834348" cy="471926"/>
        </p:xfrm>
        <a:graphic>
          <a:graphicData uri="http://schemas.openxmlformats.org/drawingml/2006/table">
            <a:tbl>
              <a:tblPr firstRow="1" bandRow="1">
                <a:tableStyleId>{5940675A-B579-460E-94D1-54222C63F5DA}</a:tableStyleId>
              </a:tblPr>
              <a:tblGrid>
                <a:gridCol w="464123">
                  <a:extLst>
                    <a:ext uri="{9D8B030D-6E8A-4147-A177-3AD203B41FA5}">
                      <a16:colId xmlns:a16="http://schemas.microsoft.com/office/drawing/2014/main" val="1137199498"/>
                    </a:ext>
                  </a:extLst>
                </a:gridCol>
                <a:gridCol w="370225">
                  <a:extLst>
                    <a:ext uri="{9D8B030D-6E8A-4147-A177-3AD203B41FA5}">
                      <a16:colId xmlns:a16="http://schemas.microsoft.com/office/drawing/2014/main" val="814699450"/>
                    </a:ext>
                  </a:extLst>
                </a:gridCol>
              </a:tblGrid>
              <a:tr h="471926">
                <a:tc>
                  <a:txBody>
                    <a:bodyPr/>
                    <a:lstStyle/>
                    <a:p>
                      <a:pPr algn="ctr"/>
                      <a:r>
                        <a:rPr lang="en-IN" sz="2400" i="0" dirty="0" smtClean="0">
                          <a:latin typeface="Cambria Math" panose="02040503050406030204" pitchFamily="18" charset="0"/>
                          <a:ea typeface="Cambria Math" panose="02040503050406030204" pitchFamily="18" charset="0"/>
                        </a:rPr>
                        <a:t>t</a:t>
                      </a:r>
                      <a:r>
                        <a:rPr lang="en-IN" sz="2400" i="0" baseline="-25000" dirty="0" smtClean="0">
                          <a:latin typeface="Cambria Math" panose="02040503050406030204" pitchFamily="18" charset="0"/>
                          <a:ea typeface="Cambria Math" panose="02040503050406030204" pitchFamily="18" charset="0"/>
                        </a:rPr>
                        <a:t>0</a:t>
                      </a:r>
                      <a:endParaRPr lang="en-IN" sz="2400" i="0" baseline="-25000" dirty="0">
                        <a:latin typeface="Cambria Math" panose="02040503050406030204" pitchFamily="18" charset="0"/>
                        <a:ea typeface="Cambria Math" panose="02040503050406030204"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400" dirty="0" smtClean="0">
                          <a:latin typeface="Cambria Math" panose="02040503050406030204" pitchFamily="18" charset="0"/>
                          <a:ea typeface="Cambria Math" panose="02040503050406030204" pitchFamily="18" charset="0"/>
                        </a:rPr>
                        <a:t>9</a:t>
                      </a:r>
                      <a:endParaRPr lang="en-IN" sz="2400" dirty="0">
                        <a:latin typeface="Cambria Math" panose="02040503050406030204" pitchFamily="18" charset="0"/>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7912973"/>
                  </a:ext>
                </a:extLst>
              </a:tr>
            </a:tbl>
          </a:graphicData>
        </a:graphic>
      </p:graphicFrame>
    </p:spTree>
    <p:extLst>
      <p:ext uri="{BB962C8B-B14F-4D97-AF65-F5344CB8AC3E}">
        <p14:creationId xmlns:p14="http://schemas.microsoft.com/office/powerpoint/2010/main" val="1845598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 presetClass="exit" presetSubtype="0" fill="hold" nodeType="withEffect">
                                  <p:stCondLst>
                                    <p:cond delay="0"/>
                                  </p:stCondLst>
                                  <p:childTnLst>
                                    <p:set>
                                      <p:cBhvr>
                                        <p:cTn id="46" dur="1" fill="hold">
                                          <p:stCondLst>
                                            <p:cond delay="0"/>
                                          </p:stCondLst>
                                        </p:cTn>
                                        <p:tgtEl>
                                          <p:spTgt spid="12"/>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Finite Automata</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6263620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Introduction to Finite Automata</a:t>
            </a:r>
            <a:endParaRPr lang="en-US" dirty="0"/>
          </a:p>
        </p:txBody>
      </p:sp>
      <p:sp>
        <p:nvSpPr>
          <p:cNvPr id="3" name="Content Placeholder 2"/>
          <p:cNvSpPr>
            <a:spLocks noGrp="1"/>
          </p:cNvSpPr>
          <p:nvPr>
            <p:ph idx="1"/>
          </p:nvPr>
        </p:nvSpPr>
        <p:spPr/>
        <p:txBody>
          <a:bodyPr/>
          <a:lstStyle/>
          <a:p>
            <a:r>
              <a:rPr lang="en-US" dirty="0" smtClean="0"/>
              <a:t>Finite automaton (FA) </a:t>
            </a:r>
            <a:r>
              <a:rPr lang="en-US" dirty="0"/>
              <a:t>is a simple </a:t>
            </a:r>
            <a:r>
              <a:rPr lang="en-US" dirty="0" smtClean="0"/>
              <a:t>machine, used </a:t>
            </a:r>
            <a:r>
              <a:rPr lang="en-US" dirty="0">
                <a:solidFill>
                  <a:srgbClr val="AD1457"/>
                </a:solidFill>
              </a:rPr>
              <a:t>to recognize patterns</a:t>
            </a:r>
            <a:r>
              <a:rPr lang="en-US" dirty="0" smtClean="0"/>
              <a:t>.</a:t>
            </a:r>
          </a:p>
          <a:p>
            <a:r>
              <a:rPr lang="en-US" dirty="0"/>
              <a:t>It has a </a:t>
            </a:r>
            <a:r>
              <a:rPr lang="en-US" dirty="0">
                <a:solidFill>
                  <a:srgbClr val="AD1457"/>
                </a:solidFill>
              </a:rPr>
              <a:t>set of states and rules </a:t>
            </a:r>
            <a:r>
              <a:rPr lang="en-US" dirty="0"/>
              <a:t>for moving from one state to </a:t>
            </a:r>
            <a:r>
              <a:rPr lang="en-US" dirty="0" smtClean="0"/>
              <a:t>another.</a:t>
            </a:r>
            <a:endParaRPr lang="en-US" dirty="0"/>
          </a:p>
          <a:p>
            <a:r>
              <a:rPr lang="en-US" dirty="0"/>
              <a:t>It takes the </a:t>
            </a:r>
            <a:r>
              <a:rPr lang="en-US" dirty="0">
                <a:solidFill>
                  <a:srgbClr val="AD1457"/>
                </a:solidFill>
              </a:rPr>
              <a:t>string of symbol as input</a:t>
            </a:r>
            <a:r>
              <a:rPr lang="en-US" dirty="0"/>
              <a:t> and changes its state accordingly. When the desired symbol is found, then the transition occurs.</a:t>
            </a:r>
          </a:p>
          <a:p>
            <a:r>
              <a:rPr lang="en-US" dirty="0"/>
              <a:t>At the time of transition, the automata can either </a:t>
            </a:r>
            <a:r>
              <a:rPr lang="en-US" dirty="0">
                <a:solidFill>
                  <a:srgbClr val="AD1457"/>
                </a:solidFill>
              </a:rPr>
              <a:t>move to the next state </a:t>
            </a:r>
            <a:r>
              <a:rPr lang="en-US" dirty="0"/>
              <a:t>or stay in the same state.</a:t>
            </a:r>
          </a:p>
          <a:p>
            <a:r>
              <a:rPr lang="en-US" dirty="0" smtClean="0"/>
              <a:t>When </a:t>
            </a:r>
            <a:r>
              <a:rPr lang="en-US" dirty="0"/>
              <a:t>the input string is processed successfully, and the </a:t>
            </a:r>
            <a:r>
              <a:rPr lang="en-US" dirty="0">
                <a:solidFill>
                  <a:srgbClr val="AD1457"/>
                </a:solidFill>
              </a:rPr>
              <a:t>automata reached its final state</a:t>
            </a:r>
            <a:r>
              <a:rPr lang="en-US" dirty="0"/>
              <a:t>, then it will </a:t>
            </a:r>
            <a:r>
              <a:rPr lang="en-US" dirty="0" smtClean="0"/>
              <a:t>accept the input string.</a:t>
            </a:r>
          </a:p>
          <a:p>
            <a:r>
              <a:rPr lang="en-US" dirty="0"/>
              <a:t>The </a:t>
            </a:r>
            <a:r>
              <a:rPr lang="en-US" dirty="0">
                <a:solidFill>
                  <a:srgbClr val="AD1457"/>
                </a:solidFill>
              </a:rPr>
              <a:t>string-matching automaton is </a:t>
            </a:r>
            <a:r>
              <a:rPr lang="en-US" dirty="0" smtClean="0">
                <a:solidFill>
                  <a:srgbClr val="AD1457"/>
                </a:solidFill>
              </a:rPr>
              <a:t>very efficient</a:t>
            </a:r>
            <a:r>
              <a:rPr lang="en-US" dirty="0"/>
              <a:t>: it examines each character in </a:t>
            </a:r>
            <a:r>
              <a:rPr lang="en-US" dirty="0" smtClean="0"/>
              <a:t>the text </a:t>
            </a:r>
            <a:r>
              <a:rPr lang="en-US" dirty="0"/>
              <a:t>exactly once and reports all the </a:t>
            </a:r>
            <a:r>
              <a:rPr lang="en-US" dirty="0" smtClean="0"/>
              <a:t>valid shifts. </a:t>
            </a:r>
            <a:endParaRPr lang="en-US" dirty="0"/>
          </a:p>
        </p:txBody>
      </p:sp>
    </p:spTree>
    <p:extLst>
      <p:ext uri="{BB962C8B-B14F-4D97-AF65-F5344CB8AC3E}">
        <p14:creationId xmlns:p14="http://schemas.microsoft.com/office/powerpoint/2010/main" val="1712408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Introduction to Finite </a:t>
            </a:r>
            <a:r>
              <a:rPr lang="en-IN" dirty="0"/>
              <a:t>Automata</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IN" dirty="0"/>
                  <a:t>A finite automaton M is a </a:t>
                </a:r>
                <a:r>
                  <a:rPr lang="en-IN" dirty="0" smtClean="0"/>
                  <a:t>5-tuple, which consists of,</a:t>
                </a:r>
                <a:endParaRPr lang="en-IN" dirty="0"/>
              </a:p>
              <a:p>
                <a:pPr marL="0" indent="0">
                  <a:buNone/>
                </a:pPr>
                <a14:m>
                  <m:oMathPara xmlns:m="http://schemas.openxmlformats.org/officeDocument/2006/math">
                    <m:oMathParaPr>
                      <m:jc m:val="centerGroup"/>
                    </m:oMathParaPr>
                    <m:oMath xmlns:m="http://schemas.openxmlformats.org/officeDocument/2006/math">
                      <m:r>
                        <a:rPr lang="en-IN" sz="3200" b="1" i="1" smtClean="0">
                          <a:solidFill>
                            <a:srgbClr val="AD1457"/>
                          </a:solidFill>
                          <a:latin typeface="Cambria Math" panose="02040503050406030204" pitchFamily="18" charset="0"/>
                        </a:rPr>
                        <m:t>(</m:t>
                      </m:r>
                      <m:r>
                        <a:rPr lang="en-IN" sz="3200" b="1" i="1" smtClean="0">
                          <a:solidFill>
                            <a:srgbClr val="AD1457"/>
                          </a:solidFill>
                          <a:latin typeface="Cambria Math" panose="02040503050406030204" pitchFamily="18" charset="0"/>
                        </a:rPr>
                        <m:t>𝑸</m:t>
                      </m:r>
                      <m:r>
                        <a:rPr lang="en-IN" sz="3200" b="1" i="1" smtClean="0">
                          <a:solidFill>
                            <a:srgbClr val="AD1457"/>
                          </a:solidFill>
                          <a:latin typeface="Cambria Math" panose="02040503050406030204" pitchFamily="18" charset="0"/>
                        </a:rPr>
                        <m:t>,</m:t>
                      </m:r>
                      <m:sSub>
                        <m:sSubPr>
                          <m:ctrlPr>
                            <a:rPr lang="en-IN" sz="3200" b="1" i="1">
                              <a:solidFill>
                                <a:srgbClr val="AD1457"/>
                              </a:solidFill>
                              <a:latin typeface="Cambria Math" panose="02040503050406030204" pitchFamily="18" charset="0"/>
                            </a:rPr>
                          </m:ctrlPr>
                        </m:sSubPr>
                        <m:e>
                          <m:r>
                            <a:rPr lang="en-IN" sz="3200" b="1" i="1">
                              <a:solidFill>
                                <a:srgbClr val="AD1457"/>
                              </a:solidFill>
                              <a:latin typeface="Cambria Math" panose="02040503050406030204" pitchFamily="18" charset="0"/>
                            </a:rPr>
                            <m:t>𝒒</m:t>
                          </m:r>
                        </m:e>
                        <m:sub>
                          <m:r>
                            <a:rPr lang="en-IN" sz="3200" b="1" i="1">
                              <a:solidFill>
                                <a:srgbClr val="AD1457"/>
                              </a:solidFill>
                              <a:latin typeface="Cambria Math" panose="02040503050406030204" pitchFamily="18" charset="0"/>
                            </a:rPr>
                            <m:t>𝟎</m:t>
                          </m:r>
                        </m:sub>
                      </m:sSub>
                      <m:r>
                        <a:rPr lang="en-IN" sz="3200" b="1" i="1">
                          <a:solidFill>
                            <a:srgbClr val="AD1457"/>
                          </a:solidFill>
                          <a:latin typeface="Cambria Math" panose="02040503050406030204" pitchFamily="18" charset="0"/>
                        </a:rPr>
                        <m:t>, </m:t>
                      </m:r>
                      <m:r>
                        <a:rPr lang="en-IN" sz="3200" b="1" i="1">
                          <a:solidFill>
                            <a:srgbClr val="AD1457"/>
                          </a:solidFill>
                          <a:latin typeface="Cambria Math" panose="02040503050406030204" pitchFamily="18" charset="0"/>
                        </a:rPr>
                        <m:t>𝑨</m:t>
                      </m:r>
                      <m:r>
                        <a:rPr lang="en-IN" sz="3200" b="1" i="1">
                          <a:solidFill>
                            <a:srgbClr val="AD1457"/>
                          </a:solidFill>
                          <a:latin typeface="Cambria Math" panose="02040503050406030204" pitchFamily="18" charset="0"/>
                        </a:rPr>
                        <m:t>,</m:t>
                      </m:r>
                      <m:r>
                        <a:rPr lang="en-IN" sz="3200" b="1" i="1">
                          <a:solidFill>
                            <a:srgbClr val="AD1457"/>
                          </a:solidFill>
                          <a:latin typeface="Cambria Math" panose="02040503050406030204" pitchFamily="18" charset="0"/>
                        </a:rPr>
                        <m:t>𝜮</m:t>
                      </m:r>
                      <m:r>
                        <a:rPr lang="en-IN" sz="3200" b="1" i="1">
                          <a:solidFill>
                            <a:srgbClr val="AD1457"/>
                          </a:solidFill>
                          <a:latin typeface="Cambria Math" panose="02040503050406030204" pitchFamily="18" charset="0"/>
                        </a:rPr>
                        <m:t>,</m:t>
                      </m:r>
                      <m:r>
                        <a:rPr lang="en-IN" sz="3200" b="1" i="1">
                          <a:solidFill>
                            <a:srgbClr val="AD1457"/>
                          </a:solidFill>
                          <a:latin typeface="Cambria Math" panose="02040503050406030204" pitchFamily="18" charset="0"/>
                          <a:ea typeface="Cambria Math" panose="02040503050406030204" pitchFamily="18" charset="0"/>
                        </a:rPr>
                        <m:t>𝜹</m:t>
                      </m:r>
                      <m:r>
                        <a:rPr lang="en-IN" sz="3200" b="1" i="1">
                          <a:solidFill>
                            <a:srgbClr val="AD1457"/>
                          </a:solidFill>
                          <a:latin typeface="Cambria Math" panose="02040503050406030204" pitchFamily="18" charset="0"/>
                        </a:rPr>
                        <m:t>)</m:t>
                      </m:r>
                    </m:oMath>
                  </m:oMathPara>
                </a14:m>
                <a:endParaRPr lang="en-IN" sz="3200" b="1" dirty="0">
                  <a:solidFill>
                    <a:srgbClr val="AD1457"/>
                  </a:solidFill>
                </a:endParaRPr>
              </a:p>
              <a:p>
                <a14:m>
                  <m:oMath xmlns:m="http://schemas.openxmlformats.org/officeDocument/2006/math">
                    <m:r>
                      <a:rPr lang="en-IN" b="1" i="1" smtClean="0">
                        <a:solidFill>
                          <a:srgbClr val="AD1457"/>
                        </a:solidFill>
                        <a:latin typeface="Cambria Math" panose="02040503050406030204" pitchFamily="18" charset="0"/>
                      </a:rPr>
                      <m:t>𝑸</m:t>
                    </m:r>
                  </m:oMath>
                </a14:m>
                <a:r>
                  <a:rPr lang="en-IN" dirty="0"/>
                  <a:t> is a finite set of </a:t>
                </a:r>
                <a:r>
                  <a:rPr lang="en-IN" b="1" dirty="0">
                    <a:solidFill>
                      <a:srgbClr val="AD1457"/>
                    </a:solidFill>
                  </a:rPr>
                  <a:t>states</a:t>
                </a:r>
                <a:r>
                  <a:rPr lang="en-IN" dirty="0"/>
                  <a:t>,</a:t>
                </a:r>
              </a:p>
              <a:p>
                <a14:m>
                  <m:oMath xmlns:m="http://schemas.openxmlformats.org/officeDocument/2006/math">
                    <m:sSub>
                      <m:sSubPr>
                        <m:ctrlPr>
                          <a:rPr lang="en-IN" b="1" i="1" smtClean="0">
                            <a:solidFill>
                              <a:srgbClr val="AD1457"/>
                            </a:solidFill>
                            <a:latin typeface="Cambria Math" panose="02040503050406030204" pitchFamily="18" charset="0"/>
                          </a:rPr>
                        </m:ctrlPr>
                      </m:sSubPr>
                      <m:e>
                        <m:r>
                          <a:rPr lang="en-IN" b="1" i="1">
                            <a:solidFill>
                              <a:srgbClr val="AD1457"/>
                            </a:solidFill>
                            <a:latin typeface="Cambria Math" panose="02040503050406030204" pitchFamily="18" charset="0"/>
                          </a:rPr>
                          <m:t>𝒒</m:t>
                        </m:r>
                      </m:e>
                      <m:sub>
                        <m:r>
                          <a:rPr lang="en-IN" b="1" i="1">
                            <a:solidFill>
                              <a:srgbClr val="AD1457"/>
                            </a:solidFill>
                            <a:latin typeface="Cambria Math" panose="02040503050406030204" pitchFamily="18" charset="0"/>
                          </a:rPr>
                          <m:t>𝟎</m:t>
                        </m:r>
                      </m:sub>
                    </m:sSub>
                    <m:r>
                      <a:rPr lang="en-IN" b="1">
                        <a:solidFill>
                          <a:srgbClr val="AD1457"/>
                        </a:solidFill>
                        <a:latin typeface="Cambria Math" panose="02040503050406030204" pitchFamily="18" charset="0"/>
                        <a:ea typeface="Cambria Math" panose="02040503050406030204" pitchFamily="18" charset="0"/>
                      </a:rPr>
                      <m:t>𝛜</m:t>
                    </m:r>
                    <m:r>
                      <a:rPr lang="en-IN" b="1">
                        <a:solidFill>
                          <a:srgbClr val="AD1457"/>
                        </a:solidFill>
                        <a:latin typeface="Cambria Math" panose="02040503050406030204" pitchFamily="18" charset="0"/>
                        <a:ea typeface="Cambria Math" panose="02040503050406030204" pitchFamily="18" charset="0"/>
                      </a:rPr>
                      <m:t> </m:t>
                    </m:r>
                    <m:r>
                      <a:rPr lang="en-IN" b="1" i="1">
                        <a:solidFill>
                          <a:srgbClr val="AD1457"/>
                        </a:solidFill>
                        <a:latin typeface="Cambria Math" panose="02040503050406030204" pitchFamily="18" charset="0"/>
                        <a:ea typeface="Cambria Math" panose="02040503050406030204" pitchFamily="18" charset="0"/>
                      </a:rPr>
                      <m:t>𝑸</m:t>
                    </m:r>
                  </m:oMath>
                </a14:m>
                <a:r>
                  <a:rPr lang="en-IN" b="1" dirty="0">
                    <a:solidFill>
                      <a:srgbClr val="AD1457"/>
                    </a:solidFill>
                  </a:rPr>
                  <a:t> </a:t>
                </a:r>
                <a:r>
                  <a:rPr lang="en-IN" dirty="0"/>
                  <a:t>is a </a:t>
                </a:r>
                <a:r>
                  <a:rPr lang="en-IN" b="1" dirty="0">
                    <a:solidFill>
                      <a:srgbClr val="AD1457"/>
                    </a:solidFill>
                  </a:rPr>
                  <a:t>start state</a:t>
                </a:r>
                <a:r>
                  <a:rPr lang="en-IN" dirty="0">
                    <a:solidFill>
                      <a:srgbClr val="AD1457"/>
                    </a:solidFill>
                  </a:rPr>
                  <a:t>,</a:t>
                </a:r>
              </a:p>
              <a:p>
                <a14:m>
                  <m:oMath xmlns:m="http://schemas.openxmlformats.org/officeDocument/2006/math">
                    <m:r>
                      <a:rPr lang="en-IN" b="1" i="1" smtClean="0">
                        <a:solidFill>
                          <a:srgbClr val="AD1457"/>
                        </a:solidFill>
                        <a:latin typeface="Cambria Math" panose="02040503050406030204" pitchFamily="18" charset="0"/>
                      </a:rPr>
                      <m:t>𝑨</m:t>
                    </m:r>
                    <m:r>
                      <a:rPr lang="en-IN" b="1" i="1">
                        <a:solidFill>
                          <a:srgbClr val="AD1457"/>
                        </a:solidFill>
                        <a:latin typeface="Cambria Math" panose="02040503050406030204" pitchFamily="18" charset="0"/>
                      </a:rPr>
                      <m:t>⊆</m:t>
                    </m:r>
                    <m:r>
                      <a:rPr lang="en-IN" b="1" i="1">
                        <a:solidFill>
                          <a:srgbClr val="AD1457"/>
                        </a:solidFill>
                        <a:latin typeface="Cambria Math" panose="02040503050406030204" pitchFamily="18" charset="0"/>
                      </a:rPr>
                      <m:t>𝑸</m:t>
                    </m:r>
                    <m:r>
                      <a:rPr lang="en-IN" b="1" i="1">
                        <a:solidFill>
                          <a:srgbClr val="AD1457"/>
                        </a:solidFill>
                        <a:latin typeface="Cambria Math" panose="02040503050406030204" pitchFamily="18" charset="0"/>
                      </a:rPr>
                      <m:t> </m:t>
                    </m:r>
                  </m:oMath>
                </a14:m>
                <a:r>
                  <a:rPr lang="en-IN" dirty="0"/>
                  <a:t>set of </a:t>
                </a:r>
                <a:r>
                  <a:rPr lang="en-IN" b="1" dirty="0">
                    <a:solidFill>
                      <a:srgbClr val="AD1457"/>
                    </a:solidFill>
                  </a:rPr>
                  <a:t>accepting states</a:t>
                </a:r>
                <a:r>
                  <a:rPr lang="en-IN" dirty="0"/>
                  <a:t>,</a:t>
                </a:r>
              </a:p>
              <a:p>
                <a14:m>
                  <m:oMath xmlns:m="http://schemas.openxmlformats.org/officeDocument/2006/math">
                    <m:r>
                      <a:rPr lang="en-IN" b="1" smtClean="0">
                        <a:solidFill>
                          <a:srgbClr val="AD1457"/>
                        </a:solidFill>
                        <a:latin typeface="Cambria Math" panose="02040503050406030204" pitchFamily="18" charset="0"/>
                      </a:rPr>
                      <m:t>𝚺</m:t>
                    </m:r>
                    <m:r>
                      <a:rPr lang="en-IN" b="1" i="1">
                        <a:solidFill>
                          <a:schemeClr val="tx2"/>
                        </a:solidFill>
                        <a:latin typeface="Cambria Math" panose="02040503050406030204" pitchFamily="18" charset="0"/>
                      </a:rPr>
                      <m:t> </m:t>
                    </m:r>
                  </m:oMath>
                </a14:m>
                <a:r>
                  <a:rPr lang="en-IN" dirty="0"/>
                  <a:t>is a finite </a:t>
                </a:r>
                <a:r>
                  <a:rPr lang="en-IN" b="1" dirty="0">
                    <a:solidFill>
                      <a:srgbClr val="AD1457"/>
                    </a:solidFill>
                  </a:rPr>
                  <a:t>input alphabet</a:t>
                </a:r>
                <a:r>
                  <a:rPr lang="en-IN" dirty="0"/>
                  <a:t>,</a:t>
                </a:r>
                <a:r>
                  <a:rPr lang="en-IN" b="1" dirty="0">
                    <a:solidFill>
                      <a:schemeClr val="tx2"/>
                    </a:solidFill>
                  </a:rPr>
                  <a:t>	 </a:t>
                </a:r>
              </a:p>
              <a:p>
                <a14:m>
                  <m:oMath xmlns:m="http://schemas.openxmlformats.org/officeDocument/2006/math">
                    <m:r>
                      <a:rPr lang="en-IN" b="1" i="1" smtClean="0">
                        <a:solidFill>
                          <a:srgbClr val="AD1457"/>
                        </a:solidFill>
                        <a:latin typeface="Cambria Math" panose="02040503050406030204" pitchFamily="18" charset="0"/>
                        <a:ea typeface="Cambria Math" panose="02040503050406030204" pitchFamily="18" charset="0"/>
                      </a:rPr>
                      <m:t>𝜹</m:t>
                    </m:r>
                  </m:oMath>
                </a14:m>
                <a:r>
                  <a:rPr lang="en-IN" b="1" dirty="0">
                    <a:solidFill>
                      <a:srgbClr val="AD1457"/>
                    </a:solidFill>
                  </a:rPr>
                  <a:t> </a:t>
                </a:r>
                <a:r>
                  <a:rPr lang="en-IN" dirty="0"/>
                  <a:t>is a </a:t>
                </a:r>
                <a:r>
                  <a:rPr lang="en-IN" b="1" dirty="0">
                    <a:solidFill>
                      <a:srgbClr val="AD1457"/>
                    </a:solidFill>
                  </a:rPr>
                  <a:t>transition function</a:t>
                </a:r>
                <a:r>
                  <a:rPr lang="en-IN" dirty="0">
                    <a:solidFill>
                      <a:srgbClr val="AD1457"/>
                    </a:solidFill>
                  </a:rPr>
                  <a:t> </a:t>
                </a:r>
                <a:r>
                  <a:rPr lang="en-IN" dirty="0"/>
                  <a:t>of M.</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a:stretch>
              </a:blipFill>
            </p:spPr>
            <p:txBody>
              <a:bodyPr/>
              <a:lstStyle/>
              <a:p>
                <a:r>
                  <a:rPr lang="en-US">
                    <a:noFill/>
                  </a:rPr>
                  <a:t> </a:t>
                </a:r>
              </a:p>
            </p:txBody>
          </p:sp>
        </mc:Fallback>
      </mc:AlternateContent>
      <p:graphicFrame>
        <p:nvGraphicFramePr>
          <p:cNvPr id="4" name="Table 3"/>
          <p:cNvGraphicFramePr>
            <a:graphicFrameLocks noGrp="1"/>
          </p:cNvGraphicFramePr>
          <p:nvPr>
            <p:extLst/>
          </p:nvPr>
        </p:nvGraphicFramePr>
        <p:xfrm>
          <a:off x="784562" y="4273300"/>
          <a:ext cx="2592288" cy="1828800"/>
        </p:xfrm>
        <a:graphic>
          <a:graphicData uri="http://schemas.openxmlformats.org/drawingml/2006/table">
            <a:tbl>
              <a:tblPr firstRow="1" bandRow="1">
                <a:tableStyleId>{5940675A-B579-460E-94D1-54222C63F5DA}</a:tableStyleId>
              </a:tblPr>
              <a:tblGrid>
                <a:gridCol w="864096">
                  <a:extLst>
                    <a:ext uri="{9D8B030D-6E8A-4147-A177-3AD203B41FA5}">
                      <a16:colId xmlns:a16="http://schemas.microsoft.com/office/drawing/2014/main" val="2333572094"/>
                    </a:ext>
                  </a:extLst>
                </a:gridCol>
                <a:gridCol w="864096">
                  <a:extLst>
                    <a:ext uri="{9D8B030D-6E8A-4147-A177-3AD203B41FA5}">
                      <a16:colId xmlns:a16="http://schemas.microsoft.com/office/drawing/2014/main" val="833963497"/>
                    </a:ext>
                  </a:extLst>
                </a:gridCol>
                <a:gridCol w="864096">
                  <a:extLst>
                    <a:ext uri="{9D8B030D-6E8A-4147-A177-3AD203B41FA5}">
                      <a16:colId xmlns:a16="http://schemas.microsoft.com/office/drawing/2014/main" val="589098103"/>
                    </a:ext>
                  </a:extLst>
                </a:gridCol>
              </a:tblGrid>
              <a:tr h="360040">
                <a:tc>
                  <a:txBody>
                    <a:bodyPr/>
                    <a:lstStyle/>
                    <a:p>
                      <a:pPr algn="ctr"/>
                      <a:endParaRPr lang="en-IN" sz="24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gridSpan="2">
                  <a:txBody>
                    <a:bodyPr/>
                    <a:lstStyle/>
                    <a:p>
                      <a:pPr algn="ctr"/>
                      <a:r>
                        <a:rPr lang="en-IN" sz="2400" dirty="0" smtClean="0"/>
                        <a:t>Input</a:t>
                      </a:r>
                      <a:endParaRPr lang="en-IN" sz="24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pPr algn="ctr"/>
                      <a:endParaRPr lang="en-IN" sz="2400" dirty="0"/>
                    </a:p>
                  </a:txBody>
                  <a:tcPr anchor="ctr"/>
                </a:tc>
                <a:extLst>
                  <a:ext uri="{0D108BD9-81ED-4DB2-BD59-A6C34878D82A}">
                    <a16:rowId xmlns:a16="http://schemas.microsoft.com/office/drawing/2014/main" val="1520142934"/>
                  </a:ext>
                </a:extLst>
              </a:tr>
              <a:tr h="360040">
                <a:tc>
                  <a:txBody>
                    <a:bodyPr/>
                    <a:lstStyle/>
                    <a:p>
                      <a:pPr algn="ctr"/>
                      <a:r>
                        <a:rPr lang="en-IN" sz="2400" dirty="0" smtClean="0"/>
                        <a:t>State</a:t>
                      </a:r>
                      <a:endParaRPr lang="en-IN" sz="24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IN" sz="2400" dirty="0" smtClean="0"/>
                        <a:t>a</a:t>
                      </a:r>
                      <a:endParaRPr lang="en-IN" sz="2400" dirty="0"/>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400" dirty="0" smtClean="0"/>
                        <a:t>b</a:t>
                      </a:r>
                      <a:endParaRPr lang="en-IN" sz="2400" dirty="0"/>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19656607"/>
                  </a:ext>
                </a:extLst>
              </a:tr>
              <a:tr h="360040">
                <a:tc>
                  <a:txBody>
                    <a:bodyPr/>
                    <a:lstStyle/>
                    <a:p>
                      <a:pPr algn="ctr"/>
                      <a:r>
                        <a:rPr lang="en-IN" sz="2400" dirty="0" smtClean="0"/>
                        <a:t>0</a:t>
                      </a:r>
                      <a:endParaRPr lang="en-IN" sz="24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400" dirty="0" smtClean="0"/>
                        <a:t>1</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0</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745318"/>
                  </a:ext>
                </a:extLst>
              </a:tr>
              <a:tr h="360040">
                <a:tc>
                  <a:txBody>
                    <a:bodyPr/>
                    <a:lstStyle/>
                    <a:p>
                      <a:pPr algn="ctr"/>
                      <a:r>
                        <a:rPr lang="en-IN" sz="2400" dirty="0" smtClean="0"/>
                        <a:t>1</a:t>
                      </a:r>
                      <a:endParaRPr lang="en-IN" sz="24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400" dirty="0" smtClean="0"/>
                        <a:t>0</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0</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6655326"/>
                  </a:ext>
                </a:extLst>
              </a:tr>
            </a:tbl>
          </a:graphicData>
        </a:graphic>
      </p:graphicFrame>
      <p:grpSp>
        <p:nvGrpSpPr>
          <p:cNvPr id="5" name="Group 4"/>
          <p:cNvGrpSpPr/>
          <p:nvPr/>
        </p:nvGrpSpPr>
        <p:grpSpPr>
          <a:xfrm>
            <a:off x="5262992" y="4338614"/>
            <a:ext cx="4023360" cy="1853179"/>
            <a:chOff x="3931150" y="4367750"/>
            <a:chExt cx="3938702" cy="2021734"/>
          </a:xfrm>
        </p:grpSpPr>
        <p:sp>
          <p:nvSpPr>
            <p:cNvPr id="6" name="Oval 5"/>
            <p:cNvSpPr/>
            <p:nvPr/>
          </p:nvSpPr>
          <p:spPr>
            <a:xfrm>
              <a:off x="4860032" y="5013176"/>
              <a:ext cx="648000" cy="64807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400" b="1" dirty="0" smtClean="0"/>
                <a:t>0</a:t>
              </a:r>
              <a:endParaRPr lang="en-IN" b="1" dirty="0"/>
            </a:p>
          </p:txBody>
        </p:sp>
        <p:sp>
          <p:nvSpPr>
            <p:cNvPr id="7" name="Oval 6"/>
            <p:cNvSpPr/>
            <p:nvPr/>
          </p:nvSpPr>
          <p:spPr>
            <a:xfrm>
              <a:off x="7221852" y="5013176"/>
              <a:ext cx="648000" cy="64807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2400" b="1" dirty="0" smtClean="0"/>
                <a:t>1</a:t>
              </a:r>
              <a:endParaRPr lang="en-IN" b="1" dirty="0"/>
            </a:p>
          </p:txBody>
        </p:sp>
        <p:cxnSp>
          <p:nvCxnSpPr>
            <p:cNvPr id="8" name="Curved Connector 7"/>
            <p:cNvCxnSpPr>
              <a:stCxn id="6" idx="0"/>
              <a:endCxn id="7" idx="0"/>
            </p:cNvCxnSpPr>
            <p:nvPr/>
          </p:nvCxnSpPr>
          <p:spPr>
            <a:xfrm rot="5400000" flipH="1" flipV="1">
              <a:off x="6364942" y="3832266"/>
              <a:ext cx="12700" cy="2361820"/>
            </a:xfrm>
            <a:prstGeom prst="curvedConnector3">
              <a:avLst>
                <a:gd name="adj1" fmla="val 1800000"/>
              </a:avLst>
            </a:prstGeom>
            <a:ln>
              <a:tailEnd type="stealth" w="lg" len="lg"/>
            </a:ln>
          </p:spPr>
          <p:style>
            <a:lnRef idx="2">
              <a:schemeClr val="dk1"/>
            </a:lnRef>
            <a:fillRef idx="0">
              <a:schemeClr val="dk1"/>
            </a:fillRef>
            <a:effectRef idx="1">
              <a:schemeClr val="dk1"/>
            </a:effectRef>
            <a:fontRef idx="minor">
              <a:schemeClr val="tx1"/>
            </a:fontRef>
          </p:style>
        </p:cxnSp>
        <p:cxnSp>
          <p:nvCxnSpPr>
            <p:cNvPr id="9" name="Curved Connector 8"/>
            <p:cNvCxnSpPr>
              <a:stCxn id="7" idx="4"/>
              <a:endCxn id="6" idx="4"/>
            </p:cNvCxnSpPr>
            <p:nvPr/>
          </p:nvCxnSpPr>
          <p:spPr>
            <a:xfrm rot="5400000">
              <a:off x="6364942" y="4480338"/>
              <a:ext cx="12700" cy="2361820"/>
            </a:xfrm>
            <a:prstGeom prst="curvedConnector3">
              <a:avLst>
                <a:gd name="adj1" fmla="val 1800000"/>
              </a:avLst>
            </a:prstGeom>
            <a:ln>
              <a:tailEnd type="stealth" w="lg" len="lg"/>
            </a:ln>
          </p:spPr>
          <p:style>
            <a:lnRef idx="2">
              <a:schemeClr val="dk1"/>
            </a:lnRef>
            <a:fillRef idx="0">
              <a:schemeClr val="dk1"/>
            </a:fillRef>
            <a:effectRef idx="1">
              <a:schemeClr val="dk1"/>
            </a:effectRef>
            <a:fontRef idx="minor">
              <a:schemeClr val="tx1"/>
            </a:fontRef>
          </p:style>
        </p:cxnSp>
        <p:cxnSp>
          <p:nvCxnSpPr>
            <p:cNvPr id="10" name="Curved Connector 9"/>
            <p:cNvCxnSpPr>
              <a:stCxn id="7" idx="5"/>
              <a:endCxn id="6" idx="3"/>
            </p:cNvCxnSpPr>
            <p:nvPr/>
          </p:nvCxnSpPr>
          <p:spPr>
            <a:xfrm rot="5400000">
              <a:off x="6364942" y="4156327"/>
              <a:ext cx="12700" cy="2820026"/>
            </a:xfrm>
            <a:prstGeom prst="curvedConnector3">
              <a:avLst>
                <a:gd name="adj1" fmla="val 6121402"/>
              </a:avLst>
            </a:prstGeom>
            <a:ln>
              <a:tailEnd type="stealth" w="lg" len="lg"/>
            </a:ln>
          </p:spPr>
          <p:style>
            <a:lnRef idx="2">
              <a:schemeClr val="dk1"/>
            </a:lnRef>
            <a:fillRef idx="0">
              <a:schemeClr val="dk1"/>
            </a:fillRef>
            <a:effectRef idx="1">
              <a:schemeClr val="dk1"/>
            </a:effectRef>
            <a:fontRef idx="minor">
              <a:schemeClr val="tx1"/>
            </a:fontRef>
          </p:style>
        </p:cxnSp>
        <p:cxnSp>
          <p:nvCxnSpPr>
            <p:cNvPr id="11" name="Curved Connector 10"/>
            <p:cNvCxnSpPr>
              <a:stCxn id="6" idx="1"/>
              <a:endCxn id="6" idx="2"/>
            </p:cNvCxnSpPr>
            <p:nvPr/>
          </p:nvCxnSpPr>
          <p:spPr>
            <a:xfrm rot="16200000" flipH="1" flipV="1">
              <a:off x="4792917" y="5175199"/>
              <a:ext cx="229128" cy="94897"/>
            </a:xfrm>
            <a:prstGeom prst="curvedConnector4">
              <a:avLst>
                <a:gd name="adj1" fmla="val -195741"/>
                <a:gd name="adj2" fmla="val 673635"/>
              </a:avLst>
            </a:prstGeom>
            <a:ln>
              <a:tailEnd type="stealth" w="lg" len="lg"/>
            </a:ln>
          </p:spPr>
          <p:style>
            <a:lnRef idx="2">
              <a:schemeClr val="dk1"/>
            </a:lnRef>
            <a:fillRef idx="0">
              <a:schemeClr val="dk1"/>
            </a:fillRef>
            <a:effectRef idx="1">
              <a:schemeClr val="dk1"/>
            </a:effectRef>
            <a:fontRef idx="minor">
              <a:schemeClr val="tx1"/>
            </a:fontRef>
          </p:style>
        </p:cxnSp>
        <p:sp>
          <p:nvSpPr>
            <p:cNvPr id="12" name="TextBox 11"/>
            <p:cNvSpPr txBox="1"/>
            <p:nvPr/>
          </p:nvSpPr>
          <p:spPr>
            <a:xfrm>
              <a:off x="6211322" y="4367750"/>
              <a:ext cx="432048" cy="461665"/>
            </a:xfrm>
            <a:prstGeom prst="rect">
              <a:avLst/>
            </a:prstGeom>
            <a:noFill/>
          </p:spPr>
          <p:txBody>
            <a:bodyPr wrap="square" rtlCol="0">
              <a:spAutoFit/>
            </a:bodyPr>
            <a:lstStyle/>
            <a:p>
              <a:pPr algn="ctr"/>
              <a:r>
                <a:rPr lang="en-IN" sz="2400" dirty="0" smtClean="0"/>
                <a:t>a</a:t>
              </a:r>
              <a:endParaRPr lang="en-IN" dirty="0"/>
            </a:p>
          </p:txBody>
        </p:sp>
        <p:sp>
          <p:nvSpPr>
            <p:cNvPr id="13" name="TextBox 12"/>
            <p:cNvSpPr txBox="1"/>
            <p:nvPr/>
          </p:nvSpPr>
          <p:spPr>
            <a:xfrm>
              <a:off x="6228184" y="5436765"/>
              <a:ext cx="432048" cy="461665"/>
            </a:xfrm>
            <a:prstGeom prst="rect">
              <a:avLst/>
            </a:prstGeom>
            <a:noFill/>
          </p:spPr>
          <p:txBody>
            <a:bodyPr wrap="square" rtlCol="0">
              <a:spAutoFit/>
            </a:bodyPr>
            <a:lstStyle/>
            <a:p>
              <a:pPr algn="ctr"/>
              <a:r>
                <a:rPr lang="en-IN" sz="2400" dirty="0" smtClean="0"/>
                <a:t>a</a:t>
              </a:r>
              <a:endParaRPr lang="en-IN" dirty="0"/>
            </a:p>
          </p:txBody>
        </p:sp>
        <p:sp>
          <p:nvSpPr>
            <p:cNvPr id="14" name="TextBox 13"/>
            <p:cNvSpPr txBox="1"/>
            <p:nvPr/>
          </p:nvSpPr>
          <p:spPr>
            <a:xfrm>
              <a:off x="6228184" y="5927819"/>
              <a:ext cx="432048" cy="461665"/>
            </a:xfrm>
            <a:prstGeom prst="rect">
              <a:avLst/>
            </a:prstGeom>
            <a:noFill/>
          </p:spPr>
          <p:txBody>
            <a:bodyPr wrap="square" rtlCol="0">
              <a:spAutoFit/>
            </a:bodyPr>
            <a:lstStyle/>
            <a:p>
              <a:pPr algn="ctr"/>
              <a:r>
                <a:rPr lang="en-IN" sz="2400" dirty="0" smtClean="0"/>
                <a:t>b</a:t>
              </a:r>
              <a:endParaRPr lang="en-IN" dirty="0"/>
            </a:p>
          </p:txBody>
        </p:sp>
        <p:sp>
          <p:nvSpPr>
            <p:cNvPr id="15" name="TextBox 14"/>
            <p:cNvSpPr txBox="1"/>
            <p:nvPr/>
          </p:nvSpPr>
          <p:spPr>
            <a:xfrm>
              <a:off x="3931150" y="4689140"/>
              <a:ext cx="432048" cy="461665"/>
            </a:xfrm>
            <a:prstGeom prst="rect">
              <a:avLst/>
            </a:prstGeom>
            <a:noFill/>
          </p:spPr>
          <p:txBody>
            <a:bodyPr wrap="square" rtlCol="0">
              <a:spAutoFit/>
            </a:bodyPr>
            <a:lstStyle/>
            <a:p>
              <a:pPr algn="ctr"/>
              <a:r>
                <a:rPr lang="en-IN" sz="2400" dirty="0" smtClean="0"/>
                <a:t>b</a:t>
              </a:r>
              <a:endParaRPr lang="en-IN" dirty="0"/>
            </a:p>
          </p:txBody>
        </p:sp>
      </p:grpSp>
      <mc:AlternateContent xmlns:mc="http://schemas.openxmlformats.org/markup-compatibility/2006" xmlns:a14="http://schemas.microsoft.com/office/drawing/2010/main">
        <mc:Choice Requires="a14">
          <p:sp>
            <p:nvSpPr>
              <p:cNvPr id="16" name="Rounded Rectangle 15"/>
              <p:cNvSpPr/>
              <p:nvPr/>
            </p:nvSpPr>
            <p:spPr>
              <a:xfrm>
                <a:off x="4508285" y="1809470"/>
                <a:ext cx="1554480" cy="36576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2400" b="1" i="1" smtClean="0">
                          <a:solidFill>
                            <a:schemeClr val="tx1"/>
                          </a:solidFill>
                          <a:latin typeface="Cambria Math" panose="02040503050406030204" pitchFamily="18" charset="0"/>
                        </a:rPr>
                        <m:t>𝑸</m:t>
                      </m:r>
                      <m:r>
                        <a:rPr lang="en-IN" sz="2400" b="1"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{0,1}</m:t>
                      </m:r>
                    </m:oMath>
                  </m:oMathPara>
                </a14:m>
                <a:endParaRPr lang="en-IN" sz="2400" dirty="0">
                  <a:solidFill>
                    <a:schemeClr val="tx1"/>
                  </a:solidFill>
                </a:endParaRPr>
              </a:p>
            </p:txBody>
          </p:sp>
        </mc:Choice>
        <mc:Fallback xmlns="">
          <p:sp>
            <p:nvSpPr>
              <p:cNvPr id="16" name="Rounded Rectangle 15"/>
              <p:cNvSpPr>
                <a:spLocks noRot="1" noChangeAspect="1" noMove="1" noResize="1" noEditPoints="1" noAdjustHandles="1" noChangeArrowheads="1" noChangeShapeType="1" noTextEdit="1"/>
              </p:cNvSpPr>
              <p:nvPr/>
            </p:nvSpPr>
            <p:spPr>
              <a:xfrm>
                <a:off x="4508285" y="1809470"/>
                <a:ext cx="1554480" cy="365760"/>
              </a:xfrm>
              <a:prstGeom prst="roundRect">
                <a:avLst/>
              </a:prstGeom>
              <a:blipFill>
                <a:blip r:embed="rId3"/>
                <a:stretch>
                  <a:fillRect l="-1176" b="-3666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ounded Rectangle 16"/>
              <p:cNvSpPr/>
              <p:nvPr/>
            </p:nvSpPr>
            <p:spPr>
              <a:xfrm>
                <a:off x="4874045" y="2277281"/>
                <a:ext cx="1188720" cy="36576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IN" sz="2400" b="1" i="1" smtClean="0">
                              <a:solidFill>
                                <a:schemeClr val="tx1"/>
                              </a:solidFill>
                              <a:latin typeface="Cambria Math" panose="02040503050406030204" pitchFamily="18" charset="0"/>
                            </a:rPr>
                          </m:ctrlPr>
                        </m:sSubPr>
                        <m:e>
                          <m:r>
                            <a:rPr lang="en-IN" sz="2400" b="1" i="1">
                              <a:solidFill>
                                <a:schemeClr val="tx1"/>
                              </a:solidFill>
                              <a:latin typeface="Cambria Math" panose="02040503050406030204" pitchFamily="18" charset="0"/>
                            </a:rPr>
                            <m:t>𝒒</m:t>
                          </m:r>
                        </m:e>
                        <m:sub>
                          <m:r>
                            <a:rPr lang="en-IN" sz="2400" b="1" i="1">
                              <a:solidFill>
                                <a:schemeClr val="tx1"/>
                              </a:solidFill>
                              <a:latin typeface="Cambria Math" panose="02040503050406030204" pitchFamily="18" charset="0"/>
                            </a:rPr>
                            <m:t>𝟎</m:t>
                          </m:r>
                        </m:sub>
                      </m:sSub>
                      <m:r>
                        <a:rPr lang="en-IN" sz="2400" b="1"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0</m:t>
                      </m:r>
                    </m:oMath>
                  </m:oMathPara>
                </a14:m>
                <a:endParaRPr lang="en-IN" sz="2400" dirty="0">
                  <a:solidFill>
                    <a:schemeClr val="tx1"/>
                  </a:solidFill>
                </a:endParaRPr>
              </a:p>
            </p:txBody>
          </p:sp>
        </mc:Choice>
        <mc:Fallback xmlns="">
          <p:sp>
            <p:nvSpPr>
              <p:cNvPr id="17" name="Rounded Rectangle 16"/>
              <p:cNvSpPr>
                <a:spLocks noRot="1" noChangeAspect="1" noMove="1" noResize="1" noEditPoints="1" noAdjustHandles="1" noChangeArrowheads="1" noChangeShapeType="1" noTextEdit="1"/>
              </p:cNvSpPr>
              <p:nvPr/>
            </p:nvSpPr>
            <p:spPr>
              <a:xfrm>
                <a:off x="4874045" y="2277281"/>
                <a:ext cx="1188720" cy="365760"/>
              </a:xfrm>
              <a:prstGeom prst="roundRect">
                <a:avLst/>
              </a:prstGeom>
              <a:blipFill>
                <a:blip r:embed="rId4"/>
                <a:stretch>
                  <a:fillRect l="-513" b="-2833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ounded Rectangle 17"/>
              <p:cNvSpPr/>
              <p:nvPr/>
            </p:nvSpPr>
            <p:spPr>
              <a:xfrm>
                <a:off x="4599725" y="3171609"/>
                <a:ext cx="1463040" cy="36576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2400" b="1" smtClean="0">
                          <a:solidFill>
                            <a:schemeClr val="tx1"/>
                          </a:solidFill>
                          <a:latin typeface="Cambria Math" panose="02040503050406030204" pitchFamily="18" charset="0"/>
                        </a:rPr>
                        <m:t>𝚺</m:t>
                      </m:r>
                      <m:r>
                        <a:rPr lang="en-IN" sz="2400" b="0" i="0" smtClean="0">
                          <a:solidFill>
                            <a:schemeClr val="tx1"/>
                          </a:solidFill>
                          <a:latin typeface="Cambria Math" panose="02040503050406030204" pitchFamily="18" charset="0"/>
                        </a:rPr>
                        <m:t>={</m:t>
                      </m:r>
                      <m:r>
                        <m:rPr>
                          <m:sty m:val="p"/>
                        </m:rPr>
                        <a:rPr lang="en-IN" sz="2400" b="0" i="0" smtClean="0">
                          <a:solidFill>
                            <a:schemeClr val="tx1"/>
                          </a:solidFill>
                          <a:latin typeface="Cambria Math" panose="02040503050406030204" pitchFamily="18" charset="0"/>
                        </a:rPr>
                        <m:t>a</m:t>
                      </m:r>
                      <m:r>
                        <a:rPr lang="en-IN" sz="2400" b="0" i="0" smtClean="0">
                          <a:solidFill>
                            <a:schemeClr val="tx1"/>
                          </a:solidFill>
                          <a:latin typeface="Cambria Math" panose="02040503050406030204" pitchFamily="18" charset="0"/>
                        </a:rPr>
                        <m:t>,</m:t>
                      </m:r>
                      <m:r>
                        <m:rPr>
                          <m:sty m:val="p"/>
                        </m:rPr>
                        <a:rPr lang="en-IN" sz="2400" b="0" i="0" smtClean="0">
                          <a:solidFill>
                            <a:schemeClr val="tx1"/>
                          </a:solidFill>
                          <a:latin typeface="Cambria Math" panose="02040503050406030204" pitchFamily="18" charset="0"/>
                        </a:rPr>
                        <m:t>b</m:t>
                      </m:r>
                      <m:r>
                        <a:rPr lang="en-IN" sz="2400" b="0" i="0" smtClean="0">
                          <a:solidFill>
                            <a:schemeClr val="tx1"/>
                          </a:solidFill>
                          <a:latin typeface="Cambria Math" panose="02040503050406030204" pitchFamily="18" charset="0"/>
                        </a:rPr>
                        <m:t>}</m:t>
                      </m:r>
                    </m:oMath>
                  </m:oMathPara>
                </a14:m>
                <a:endParaRPr lang="en-IN" sz="2400" dirty="0">
                  <a:solidFill>
                    <a:schemeClr val="tx1"/>
                  </a:solidFill>
                </a:endParaRPr>
              </a:p>
            </p:txBody>
          </p:sp>
        </mc:Choice>
        <mc:Fallback xmlns="">
          <p:sp>
            <p:nvSpPr>
              <p:cNvPr id="18" name="Rounded Rectangle 17"/>
              <p:cNvSpPr>
                <a:spLocks noRot="1" noChangeAspect="1" noMove="1" noResize="1" noEditPoints="1" noAdjustHandles="1" noChangeArrowheads="1" noChangeShapeType="1" noTextEdit="1"/>
              </p:cNvSpPr>
              <p:nvPr/>
            </p:nvSpPr>
            <p:spPr>
              <a:xfrm>
                <a:off x="4599725" y="3171609"/>
                <a:ext cx="1463040" cy="365760"/>
              </a:xfrm>
              <a:prstGeom prst="roundRect">
                <a:avLst/>
              </a:prstGeom>
              <a:blipFill>
                <a:blip r:embed="rId5"/>
                <a:stretch>
                  <a:fillRect l="-2083" b="-3833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ounded Rectangle 18"/>
              <p:cNvSpPr/>
              <p:nvPr/>
            </p:nvSpPr>
            <p:spPr>
              <a:xfrm>
                <a:off x="4325405" y="3600712"/>
                <a:ext cx="1737360" cy="36576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2400" b="1" i="1" smtClean="0">
                          <a:solidFill>
                            <a:schemeClr val="tx1"/>
                          </a:solidFill>
                          <a:latin typeface="Cambria Math" panose="02040503050406030204" pitchFamily="18" charset="0"/>
                          <a:ea typeface="Cambria Math" panose="02040503050406030204" pitchFamily="18" charset="0"/>
                        </a:rPr>
                        <m:t>𝜹</m:t>
                      </m:r>
                      <m:d>
                        <m:dPr>
                          <m:ctrlPr>
                            <a:rPr lang="en-IN" sz="2400" i="1" smtClean="0">
                              <a:solidFill>
                                <a:schemeClr val="tx1"/>
                              </a:solidFill>
                              <a:latin typeface="Cambria Math" panose="02040503050406030204" pitchFamily="18" charset="0"/>
                              <a:ea typeface="Cambria Math" panose="02040503050406030204" pitchFamily="18" charset="0"/>
                            </a:rPr>
                          </m:ctrlPr>
                        </m:dPr>
                        <m:e>
                          <m:r>
                            <a:rPr lang="en-IN" sz="2400" b="0" i="1" smtClean="0">
                              <a:solidFill>
                                <a:schemeClr val="tx1"/>
                              </a:solidFill>
                              <a:latin typeface="Cambria Math" panose="02040503050406030204" pitchFamily="18" charset="0"/>
                              <a:ea typeface="Cambria Math" panose="02040503050406030204" pitchFamily="18" charset="0"/>
                            </a:rPr>
                            <m:t>1,</m:t>
                          </m:r>
                          <m:r>
                            <a:rPr lang="en-IN" sz="2400" b="0" i="1" smtClean="0">
                              <a:solidFill>
                                <a:schemeClr val="tx1"/>
                              </a:solidFill>
                              <a:latin typeface="Cambria Math" panose="02040503050406030204" pitchFamily="18" charset="0"/>
                              <a:ea typeface="Cambria Math" panose="02040503050406030204" pitchFamily="18" charset="0"/>
                            </a:rPr>
                            <m:t>𝑏</m:t>
                          </m:r>
                        </m:e>
                      </m:d>
                      <m:r>
                        <a:rPr lang="en-IN" sz="2400" b="0" i="1" smtClean="0">
                          <a:solidFill>
                            <a:schemeClr val="tx1"/>
                          </a:solidFill>
                          <a:latin typeface="Cambria Math" panose="02040503050406030204" pitchFamily="18" charset="0"/>
                          <a:ea typeface="Cambria Math" panose="02040503050406030204" pitchFamily="18" charset="0"/>
                        </a:rPr>
                        <m:t>=0</m:t>
                      </m:r>
                    </m:oMath>
                  </m:oMathPara>
                </a14:m>
                <a:endParaRPr lang="en-IN" sz="2400" dirty="0">
                  <a:solidFill>
                    <a:schemeClr val="tx1"/>
                  </a:solidFill>
                </a:endParaRPr>
              </a:p>
            </p:txBody>
          </p:sp>
        </mc:Choice>
        <mc:Fallback xmlns="">
          <p:sp>
            <p:nvSpPr>
              <p:cNvPr id="19" name="Rounded Rectangle 18"/>
              <p:cNvSpPr>
                <a:spLocks noRot="1" noChangeAspect="1" noMove="1" noResize="1" noEditPoints="1" noAdjustHandles="1" noChangeArrowheads="1" noChangeShapeType="1" noTextEdit="1"/>
              </p:cNvSpPr>
              <p:nvPr/>
            </p:nvSpPr>
            <p:spPr>
              <a:xfrm>
                <a:off x="4325405" y="3600712"/>
                <a:ext cx="1737360" cy="365760"/>
              </a:xfrm>
              <a:prstGeom prst="roundRect">
                <a:avLst/>
              </a:prstGeom>
              <a:blipFill>
                <a:blip r:embed="rId6"/>
                <a:stretch>
                  <a:fillRect b="-1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ounded Rectangle 19"/>
              <p:cNvSpPr/>
              <p:nvPr/>
            </p:nvSpPr>
            <p:spPr>
              <a:xfrm>
                <a:off x="4874045" y="2721486"/>
                <a:ext cx="1222851" cy="36576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2400" b="1" i="1" smtClean="0">
                          <a:solidFill>
                            <a:schemeClr val="tx1"/>
                          </a:solidFill>
                          <a:latin typeface="Cambria Math" panose="02040503050406030204" pitchFamily="18" charset="0"/>
                        </a:rPr>
                        <m:t>𝑨</m:t>
                      </m:r>
                      <m:r>
                        <a:rPr lang="en-IN" sz="2400" b="1"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1}</m:t>
                      </m:r>
                    </m:oMath>
                  </m:oMathPara>
                </a14:m>
                <a:endParaRPr lang="en-IN" sz="2400" dirty="0">
                  <a:solidFill>
                    <a:schemeClr val="tx1"/>
                  </a:solidFill>
                </a:endParaRPr>
              </a:p>
            </p:txBody>
          </p:sp>
        </mc:Choice>
        <mc:Fallback xmlns="">
          <p:sp>
            <p:nvSpPr>
              <p:cNvPr id="20" name="Rounded Rectangle 19"/>
              <p:cNvSpPr>
                <a:spLocks noRot="1" noChangeAspect="1" noMove="1" noResize="1" noEditPoints="1" noAdjustHandles="1" noChangeArrowheads="1" noChangeShapeType="1" noTextEdit="1"/>
              </p:cNvSpPr>
              <p:nvPr/>
            </p:nvSpPr>
            <p:spPr>
              <a:xfrm>
                <a:off x="4874045" y="2721486"/>
                <a:ext cx="1222851" cy="365760"/>
              </a:xfrm>
              <a:prstGeom prst="roundRect">
                <a:avLst/>
              </a:prstGeom>
              <a:blipFill>
                <a:blip r:embed="rId7"/>
                <a:stretch>
                  <a:fillRect l="-3000" b="-38333"/>
                </a:stretch>
              </a:blipFill>
              <a:ln>
                <a:noFill/>
              </a:ln>
            </p:spPr>
            <p:txBody>
              <a:bodyPr/>
              <a:lstStyle/>
              <a:p>
                <a:r>
                  <a:rPr lang="en-US">
                    <a:noFill/>
                  </a:rPr>
                  <a:t> </a:t>
                </a:r>
              </a:p>
            </p:txBody>
          </p:sp>
        </mc:Fallback>
      </mc:AlternateContent>
      <p:cxnSp>
        <p:nvCxnSpPr>
          <p:cNvPr id="22" name="Straight Connector 21"/>
          <p:cNvCxnSpPr/>
          <p:nvPr/>
        </p:nvCxnSpPr>
        <p:spPr>
          <a:xfrm flipV="1">
            <a:off x="349624" y="4289612"/>
            <a:ext cx="11430000" cy="0"/>
          </a:xfrm>
          <a:prstGeom prst="line">
            <a:avLst/>
          </a:prstGeom>
          <a:ln w="28575">
            <a:solidFill>
              <a:srgbClr val="424242"/>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502229" y="6152605"/>
            <a:ext cx="2011680" cy="430887"/>
          </a:xfrm>
          <a:prstGeom prst="rect">
            <a:avLst/>
          </a:prstGeom>
          <a:noFill/>
        </p:spPr>
        <p:txBody>
          <a:bodyPr wrap="square" rtlCol="0">
            <a:spAutoFit/>
          </a:bodyPr>
          <a:lstStyle/>
          <a:p>
            <a:r>
              <a:rPr lang="en-US" sz="2200" dirty="0" smtClean="0">
                <a:solidFill>
                  <a:srgbClr val="0070C0"/>
                </a:solidFill>
              </a:rPr>
              <a:t>Transition Table</a:t>
            </a:r>
            <a:endParaRPr lang="en-US" sz="2200" dirty="0">
              <a:solidFill>
                <a:srgbClr val="0070C0"/>
              </a:solidFill>
            </a:endParaRPr>
          </a:p>
        </p:txBody>
      </p:sp>
      <p:sp>
        <p:nvSpPr>
          <p:cNvPr id="23" name="TextBox 22"/>
          <p:cNvSpPr txBox="1"/>
          <p:nvPr/>
        </p:nvSpPr>
        <p:spPr>
          <a:xfrm>
            <a:off x="6905897" y="6152605"/>
            <a:ext cx="2103120" cy="430887"/>
          </a:xfrm>
          <a:prstGeom prst="rect">
            <a:avLst/>
          </a:prstGeom>
          <a:noFill/>
        </p:spPr>
        <p:txBody>
          <a:bodyPr wrap="square" rtlCol="0">
            <a:spAutoFit/>
          </a:bodyPr>
          <a:lstStyle/>
          <a:p>
            <a:r>
              <a:rPr lang="en-US" sz="2200" dirty="0" smtClean="0">
                <a:solidFill>
                  <a:srgbClr val="0070C0"/>
                </a:solidFill>
              </a:rPr>
              <a:t>Finite Automaton</a:t>
            </a:r>
          </a:p>
        </p:txBody>
      </p:sp>
    </p:spTree>
    <p:extLst>
      <p:ext uri="{BB962C8B-B14F-4D97-AF65-F5344CB8AC3E}">
        <p14:creationId xmlns:p14="http://schemas.microsoft.com/office/powerpoint/2010/main" val="2516013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10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par>
                                <p:cTn id="43" presetID="10"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500"/>
                                        <p:tgtEl>
                                          <p:spTgt spid="5"/>
                                        </p:tgtEl>
                                      </p:cBhvr>
                                    </p:animEffec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20"/>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fade">
                                      <p:cBhvr>
                                        <p:cTn id="70" dur="500"/>
                                        <p:tgtEl>
                                          <p:spTgt spid="1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fade">
                                      <p:cBhvr>
                                        <p:cTn id="7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p:bldP spid="2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Suffix of String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Suffix of a string is any number of trailing symbols of that string. If </a:t>
                </a:r>
                <a:r>
                  <a:rPr lang="en-US" dirty="0"/>
                  <a:t>a string </a:t>
                </a:r>
                <a14:m>
                  <m:oMath xmlns:m="http://schemas.openxmlformats.org/officeDocument/2006/math">
                    <m:r>
                      <a:rPr lang="en-US" i="1" dirty="0" smtClean="0">
                        <a:solidFill>
                          <a:srgbClr val="AD1457"/>
                        </a:solidFill>
                        <a:latin typeface="Cambria Math" panose="02040503050406030204" pitchFamily="18" charset="0"/>
                      </a:rPr>
                      <m:t>𝛚</m:t>
                    </m:r>
                  </m:oMath>
                </a14:m>
                <a:r>
                  <a:rPr lang="en-US" dirty="0"/>
                  <a:t> is a suffix of a string </a:t>
                </a:r>
                <a14:m>
                  <m:oMath xmlns:m="http://schemas.openxmlformats.org/officeDocument/2006/math">
                    <m:r>
                      <a:rPr lang="en-US" b="1" i="1" dirty="0" smtClean="0">
                        <a:solidFill>
                          <a:srgbClr val="AD1457"/>
                        </a:solidFill>
                        <a:latin typeface="Cambria Math" panose="02040503050406030204" pitchFamily="18" charset="0"/>
                      </a:rPr>
                      <m:t>𝒙</m:t>
                    </m:r>
                  </m:oMath>
                </a14:m>
                <a:r>
                  <a:rPr lang="en-US" dirty="0"/>
                  <a:t> then it is denoted by </a:t>
                </a:r>
                <a14:m>
                  <m:oMath xmlns:m="http://schemas.openxmlformats.org/officeDocument/2006/math">
                    <m:r>
                      <a:rPr lang="en-US" b="1" i="1" dirty="0" smtClean="0">
                        <a:solidFill>
                          <a:srgbClr val="AD1457"/>
                        </a:solidFill>
                        <a:latin typeface="Cambria Math" panose="02040503050406030204" pitchFamily="18" charset="0"/>
                      </a:rPr>
                      <m:t>𝝎</m:t>
                    </m:r>
                    <m:r>
                      <a:rPr lang="en-US" b="1" i="1" dirty="0" smtClean="0">
                        <a:solidFill>
                          <a:srgbClr val="AD1457"/>
                        </a:solidFill>
                        <a:latin typeface="Cambria Math" panose="02040503050406030204" pitchFamily="18" charset="0"/>
                      </a:rPr>
                      <m:t>⊐</m:t>
                    </m:r>
                    <m:r>
                      <a:rPr lang="en-US" b="1" i="1" dirty="0" smtClean="0">
                        <a:solidFill>
                          <a:srgbClr val="AD1457"/>
                        </a:solidFill>
                        <a:latin typeface="Cambria Math" panose="02040503050406030204" pitchFamily="18" charset="0"/>
                      </a:rPr>
                      <m:t>𝒙</m:t>
                    </m:r>
                  </m:oMath>
                </a14:m>
                <a:r>
                  <a:rPr lang="en-US" b="1" dirty="0" smtClean="0">
                    <a:solidFill>
                      <a:srgbClr val="AD1457"/>
                    </a:solidFill>
                  </a:rPr>
                  <a:t>.</a:t>
                </a:r>
                <a:endParaRPr lang="en-US" b="1" dirty="0">
                  <a:solidFill>
                    <a:srgbClr val="AD1457"/>
                  </a:solidFill>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r="-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3156857" y="2122549"/>
              <a:ext cx="6096000" cy="2761456"/>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738005212"/>
                        </a:ext>
                      </a:extLst>
                    </a:gridCol>
                    <a:gridCol w="3048000">
                      <a:extLst>
                        <a:ext uri="{9D8B030D-6E8A-4147-A177-3AD203B41FA5}">
                          <a16:colId xmlns:a16="http://schemas.microsoft.com/office/drawing/2014/main" val="88814739"/>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2400" i="1" dirty="0" smtClean="0">
                                    <a:solidFill>
                                      <a:srgbClr val="AD1457"/>
                                    </a:solidFill>
                                    <a:latin typeface="Cambria Math" panose="02040503050406030204" pitchFamily="18" charset="0"/>
                                  </a:rPr>
                                  <m:t>𝑃</m:t>
                                </m:r>
                                <m:r>
                                  <a:rPr lang="en-US" sz="2400" i="1" dirty="0" smtClean="0">
                                    <a:solidFill>
                                      <a:srgbClr val="AD1457"/>
                                    </a:solidFill>
                                    <a:latin typeface="Cambria Math" panose="02040503050406030204" pitchFamily="18" charset="0"/>
                                  </a:rPr>
                                  <m:t> = </m:t>
                                </m:r>
                                <m:r>
                                  <a:rPr lang="en-US" sz="2400" i="1" dirty="0" err="1">
                                    <a:solidFill>
                                      <a:srgbClr val="AD1457"/>
                                    </a:solidFill>
                                    <a:latin typeface="Cambria Math" panose="02040503050406030204" pitchFamily="18" charset="0"/>
                                  </a:rPr>
                                  <m:t>𝑎𝑏𝑎𝑏𝑎</m:t>
                                </m:r>
                              </m:oMath>
                            </m:oMathPara>
                          </a14:m>
                          <a:endParaRPr lang="en-IN" sz="2400" dirty="0">
                            <a:solidFill>
                              <a:srgbClr val="AD1457"/>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hMerge="1">
                      <a:txBody>
                        <a:bodyPr/>
                        <a:lstStyle/>
                        <a:p>
                          <a:endParaRPr lang="en-US"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9753011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𝑎</m:t>
                                </m:r>
                              </m:oMath>
                            </m:oMathPara>
                          </a14:m>
                          <a:endParaRPr lang="en-US"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𝑷</m:t>
                                    </m:r>
                                  </m:e>
                                  <m:sub>
                                    <m:r>
                                      <a:rPr lang="en-US" sz="2400" b="1" i="1" dirty="0" smtClean="0">
                                        <a:latin typeface="Cambria Math" panose="02040503050406030204" pitchFamily="18" charset="0"/>
                                      </a:rPr>
                                      <m:t>𝟏</m:t>
                                    </m:r>
                                  </m:sub>
                                </m:sSub>
                                <m:r>
                                  <a:rPr lang="en-US" sz="2400" b="1" i="1" dirty="0" smtClean="0">
                                    <a:latin typeface="Cambria Math" panose="02040503050406030204" pitchFamily="18" charset="0"/>
                                  </a:rPr>
                                  <m:t>⊐</m:t>
                                </m:r>
                                <m:r>
                                  <a:rPr lang="en-US" sz="2400" b="1" i="1" dirty="0" smtClean="0">
                                    <a:latin typeface="Cambria Math" panose="02040503050406030204" pitchFamily="18" charset="0"/>
                                  </a:rPr>
                                  <m:t>𝑷</m:t>
                                </m:r>
                                <m:r>
                                  <a:rPr lang="en-US" sz="2400" b="1" i="1" dirty="0" smtClean="0">
                                    <a:latin typeface="Cambria Math" panose="02040503050406030204" pitchFamily="18" charset="0"/>
                                  </a:rPr>
                                  <m:t> </m:t>
                                </m:r>
                              </m:oMath>
                            </m:oMathPara>
                          </a14:m>
                          <a:endParaRPr lang="en-US" sz="2400" b="1"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665167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b="0" i="1" smtClean="0">
                                    <a:latin typeface="Cambria Math" panose="02040503050406030204" pitchFamily="18" charset="0"/>
                                  </a:rPr>
                                  <m:t>𝑏𝑎</m:t>
                                </m:r>
                              </m:oMath>
                            </m:oMathPara>
                          </a14:m>
                          <a:endParaRPr lang="en-US"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𝑷</m:t>
                                    </m:r>
                                  </m:e>
                                  <m:sub>
                                    <m:r>
                                      <a:rPr lang="en-US" sz="2400" b="1" i="1" dirty="0" smtClean="0">
                                        <a:latin typeface="Cambria Math" panose="02040503050406030204" pitchFamily="18" charset="0"/>
                                      </a:rPr>
                                      <m:t>𝟐</m:t>
                                    </m:r>
                                  </m:sub>
                                </m:sSub>
                                <m:r>
                                  <a:rPr lang="en-US" sz="2400" b="1" i="1" dirty="0" smtClean="0">
                                    <a:latin typeface="Cambria Math" panose="02040503050406030204" pitchFamily="18" charset="0"/>
                                  </a:rPr>
                                  <m:t>⊐</m:t>
                                </m:r>
                                <m:r>
                                  <a:rPr lang="en-US" sz="2400" b="1" i="1" dirty="0" smtClean="0">
                                    <a:latin typeface="Cambria Math" panose="02040503050406030204" pitchFamily="18" charset="0"/>
                                  </a:rPr>
                                  <m:t>𝑷</m:t>
                                </m:r>
                                <m:r>
                                  <a:rPr lang="en-US" sz="2400" b="1" i="1" dirty="0" smtClean="0">
                                    <a:latin typeface="Cambria Math" panose="02040503050406030204" pitchFamily="18" charset="0"/>
                                  </a:rPr>
                                  <m:t> </m:t>
                                </m:r>
                              </m:oMath>
                            </m:oMathPara>
                          </a14:m>
                          <a:endParaRPr lang="en-US" sz="2400" b="1"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9496256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r>
                                  <a:rPr lang="en-US" sz="2400" b="0" i="1" smtClean="0">
                                    <a:latin typeface="Cambria Math" panose="02040503050406030204" pitchFamily="18" charset="0"/>
                                  </a:rPr>
                                  <m:t>𝑎𝑏𝑎</m:t>
                                </m:r>
                              </m:oMath>
                            </m:oMathPara>
                          </a14:m>
                          <a:endParaRPr lang="en-US"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𝑷</m:t>
                                    </m:r>
                                  </m:e>
                                  <m:sub>
                                    <m:r>
                                      <a:rPr lang="en-US" sz="2400" b="1" i="1" dirty="0" smtClean="0">
                                        <a:latin typeface="Cambria Math" panose="02040503050406030204" pitchFamily="18" charset="0"/>
                                      </a:rPr>
                                      <m:t>𝟑</m:t>
                                    </m:r>
                                  </m:sub>
                                </m:sSub>
                                <m:r>
                                  <a:rPr lang="en-US" sz="2400" b="1" i="1" dirty="0" smtClean="0">
                                    <a:latin typeface="Cambria Math" panose="02040503050406030204" pitchFamily="18" charset="0"/>
                                  </a:rPr>
                                  <m:t>⊐</m:t>
                                </m:r>
                                <m:r>
                                  <a:rPr lang="en-US" sz="2400" b="1" i="1" dirty="0" smtClean="0">
                                    <a:latin typeface="Cambria Math" panose="02040503050406030204" pitchFamily="18" charset="0"/>
                                  </a:rPr>
                                  <m:t>𝑷</m:t>
                                </m:r>
                                <m:r>
                                  <a:rPr lang="en-US" sz="2400" b="1" i="1" dirty="0" smtClean="0">
                                    <a:latin typeface="Cambria Math" panose="02040503050406030204" pitchFamily="18" charset="0"/>
                                  </a:rPr>
                                  <m:t> </m:t>
                                </m:r>
                              </m:oMath>
                            </m:oMathPara>
                          </a14:m>
                          <a:endParaRPr lang="en-US" sz="2400" b="1"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5243666"/>
                      </a:ext>
                    </a:extLst>
                  </a:tr>
                  <a:tr h="475456">
                    <a:tc>
                      <a:txBody>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r>
                                  <a:rPr lang="en-US" sz="2400" b="0" i="1" smtClean="0">
                                    <a:latin typeface="Cambria Math" panose="02040503050406030204" pitchFamily="18" charset="0"/>
                                  </a:rPr>
                                  <m:t>𝑏𝑎𝑏𝑎</m:t>
                                </m:r>
                              </m:oMath>
                            </m:oMathPara>
                          </a14:m>
                          <a:endParaRPr lang="en-US"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𝑷</m:t>
                                    </m:r>
                                  </m:e>
                                  <m:sub>
                                    <m:r>
                                      <a:rPr lang="en-US" sz="2400" b="1" i="1" dirty="0" smtClean="0">
                                        <a:latin typeface="Cambria Math" panose="02040503050406030204" pitchFamily="18" charset="0"/>
                                      </a:rPr>
                                      <m:t>𝟒</m:t>
                                    </m:r>
                                  </m:sub>
                                </m:sSub>
                                <m:r>
                                  <a:rPr lang="en-US" sz="2400" b="1" i="1" dirty="0" smtClean="0">
                                    <a:latin typeface="Cambria Math" panose="02040503050406030204" pitchFamily="18" charset="0"/>
                                  </a:rPr>
                                  <m:t>⊐</m:t>
                                </m:r>
                                <m:r>
                                  <a:rPr lang="en-US" sz="2400" b="1" i="1" dirty="0" smtClean="0">
                                    <a:latin typeface="Cambria Math" panose="02040503050406030204" pitchFamily="18" charset="0"/>
                                  </a:rPr>
                                  <m:t>𝑷</m:t>
                                </m:r>
                                <m:r>
                                  <a:rPr lang="en-US" sz="2400" b="1" i="1" dirty="0" smtClean="0">
                                    <a:latin typeface="Cambria Math" panose="02040503050406030204" pitchFamily="18" charset="0"/>
                                  </a:rPr>
                                  <m:t> </m:t>
                                </m:r>
                              </m:oMath>
                            </m:oMathPara>
                          </a14:m>
                          <a:endParaRPr lang="en-US" sz="2400" b="1"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800403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5</m:t>
                                    </m:r>
                                  </m:sub>
                                </m:sSub>
                                <m:r>
                                  <a:rPr lang="en-US" sz="2400" b="0" i="1" smtClean="0">
                                    <a:latin typeface="Cambria Math" panose="02040503050406030204" pitchFamily="18" charset="0"/>
                                  </a:rPr>
                                  <m:t>=</m:t>
                                </m:r>
                                <m:r>
                                  <a:rPr lang="en-US" sz="2400" b="0" i="1" smtClean="0">
                                    <a:latin typeface="Cambria Math" panose="02040503050406030204" pitchFamily="18" charset="0"/>
                                  </a:rPr>
                                  <m:t>𝑎𝑏𝑎𝑏𝑎</m:t>
                                </m:r>
                                <m:r>
                                  <a:rPr lang="en-US" sz="2400" b="0" i="1" smtClean="0">
                                    <a:latin typeface="Cambria Math" panose="02040503050406030204" pitchFamily="18" charset="0"/>
                                  </a:rPr>
                                  <m:t>=</m:t>
                                </m:r>
                                <m:r>
                                  <a:rPr lang="en-US" sz="2400" b="0" i="1" smtClean="0">
                                    <a:latin typeface="Cambria Math" panose="02040503050406030204" pitchFamily="18" charset="0"/>
                                  </a:rPr>
                                  <m:t>𝑃</m:t>
                                </m:r>
                              </m:oMath>
                            </m:oMathPara>
                          </a14:m>
                          <a:endParaRPr lang="en-US"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𝑷</m:t>
                                    </m:r>
                                  </m:e>
                                  <m:sub>
                                    <m:r>
                                      <a:rPr lang="en-US" sz="2400" b="1" i="1" dirty="0" smtClean="0">
                                        <a:latin typeface="Cambria Math" panose="02040503050406030204" pitchFamily="18" charset="0"/>
                                      </a:rPr>
                                      <m:t>𝟓</m:t>
                                    </m:r>
                                  </m:sub>
                                </m:sSub>
                                <m:r>
                                  <a:rPr lang="en-US" sz="2400" b="1" i="1" dirty="0" smtClean="0">
                                    <a:latin typeface="Cambria Math" panose="02040503050406030204" pitchFamily="18" charset="0"/>
                                  </a:rPr>
                                  <m:t>⊐</m:t>
                                </m:r>
                                <m:r>
                                  <a:rPr lang="en-US" sz="2400" b="1" i="1" dirty="0" smtClean="0">
                                    <a:latin typeface="Cambria Math" panose="02040503050406030204" pitchFamily="18" charset="0"/>
                                  </a:rPr>
                                  <m:t>𝑷</m:t>
                                </m:r>
                                <m:r>
                                  <a:rPr lang="en-US" sz="2400" b="1" i="1" dirty="0" smtClean="0">
                                    <a:latin typeface="Cambria Math" panose="02040503050406030204" pitchFamily="18" charset="0"/>
                                  </a:rPr>
                                  <m:t> </m:t>
                                </m:r>
                              </m:oMath>
                            </m:oMathPara>
                          </a14:m>
                          <a:endParaRPr lang="en-US" sz="2400" b="1"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0003567"/>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3737347423"/>
                  </p:ext>
                </p:extLst>
              </p:nvPr>
            </p:nvGraphicFramePr>
            <p:xfrm>
              <a:off x="3156857" y="2122549"/>
              <a:ext cx="6096000" cy="2761456"/>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738005212"/>
                        </a:ext>
                      </a:extLst>
                    </a:gridCol>
                    <a:gridCol w="3048000">
                      <a:extLst>
                        <a:ext uri="{9D8B030D-6E8A-4147-A177-3AD203B41FA5}">
                          <a16:colId xmlns:a16="http://schemas.microsoft.com/office/drawing/2014/main" val="88814739"/>
                        </a:ext>
                      </a:extLst>
                    </a:gridCol>
                  </a:tblGrid>
                  <a:tr h="457200">
                    <a:tc gridSpan="2">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100" t="-1333" r="-200" b="-509333"/>
                          </a:stretch>
                        </a:blipFill>
                      </a:tcPr>
                    </a:tc>
                    <a:tc hMerge="1">
                      <a:txBody>
                        <a:bodyPr/>
                        <a:lstStyle/>
                        <a:p>
                          <a:endParaRPr lang="en-US"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97530118"/>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200" t="-101333" r="-100200" b="-409333"/>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100400" t="-101333" r="-400" b="-409333"/>
                          </a:stretch>
                        </a:blipFill>
                      </a:tcPr>
                    </a:tc>
                    <a:extLst>
                      <a:ext uri="{0D108BD9-81ED-4DB2-BD59-A6C34878D82A}">
                        <a16:rowId xmlns:a16="http://schemas.microsoft.com/office/drawing/2014/main" val="2046651670"/>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200" t="-201333" r="-100200" b="-309333"/>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100400" t="-201333" r="-400" b="-309333"/>
                          </a:stretch>
                        </a:blipFill>
                      </a:tcPr>
                    </a:tc>
                    <a:extLst>
                      <a:ext uri="{0D108BD9-81ED-4DB2-BD59-A6C34878D82A}">
                        <a16:rowId xmlns:a16="http://schemas.microsoft.com/office/drawing/2014/main" val="1394962560"/>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200" t="-297368" r="-100200" b="-205263"/>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100400" t="-297368" r="-400" b="-205263"/>
                          </a:stretch>
                        </a:blipFill>
                      </a:tcPr>
                    </a:tc>
                    <a:extLst>
                      <a:ext uri="{0D108BD9-81ED-4DB2-BD59-A6C34878D82A}">
                        <a16:rowId xmlns:a16="http://schemas.microsoft.com/office/drawing/2014/main" val="2135243666"/>
                      </a:ext>
                    </a:extLst>
                  </a:tr>
                  <a:tr h="475456">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200" t="-387179" r="-100200" b="-100000"/>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100400" t="-387179" r="-400" b="-100000"/>
                          </a:stretch>
                        </a:blipFill>
                      </a:tcPr>
                    </a:tc>
                    <a:extLst>
                      <a:ext uri="{0D108BD9-81ED-4DB2-BD59-A6C34878D82A}">
                        <a16:rowId xmlns:a16="http://schemas.microsoft.com/office/drawing/2014/main" val="3478004032"/>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200" t="-506667" r="-100200" b="-4000"/>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100400" t="-506667" r="-400" b="-4000"/>
                          </a:stretch>
                        </a:blipFill>
                      </a:tcPr>
                    </a:tc>
                    <a:extLst>
                      <a:ext uri="{0D108BD9-81ED-4DB2-BD59-A6C34878D82A}">
                        <a16:rowId xmlns:a16="http://schemas.microsoft.com/office/drawing/2014/main" val="1790003567"/>
                      </a:ext>
                    </a:extLst>
                  </a:tr>
                </a:tbl>
              </a:graphicData>
            </a:graphic>
          </p:graphicFrame>
        </mc:Fallback>
      </mc:AlternateContent>
      <p:sp>
        <p:nvSpPr>
          <p:cNvPr id="5" name="Rectangle 4"/>
          <p:cNvSpPr/>
          <p:nvPr/>
        </p:nvSpPr>
        <p:spPr>
          <a:xfrm>
            <a:off x="3576565" y="2654800"/>
            <a:ext cx="1931820" cy="32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660513" y="2654800"/>
            <a:ext cx="1931820" cy="32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576565" y="3105161"/>
            <a:ext cx="1931820" cy="32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660513" y="3105161"/>
            <a:ext cx="1931820" cy="32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576565" y="3566705"/>
            <a:ext cx="1931820" cy="32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660513" y="3566705"/>
            <a:ext cx="1931820" cy="32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576565" y="4034757"/>
            <a:ext cx="1931820" cy="32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660513" y="4034757"/>
            <a:ext cx="1931820" cy="32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576565" y="4488061"/>
            <a:ext cx="2286000" cy="32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660513" y="4488061"/>
            <a:ext cx="1931820" cy="32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463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hidden"/>
                                      </p:to>
                                    </p:set>
                                  </p:childTnLst>
                                </p:cTn>
                              </p:par>
                              <p:par>
                                <p:cTn id="12" presetID="1" presetClass="exit"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hidden"/>
                                      </p:to>
                                    </p:set>
                                  </p:childTnLst>
                                </p:cTn>
                              </p:par>
                              <p:par>
                                <p:cTn id="18" presetID="1" presetClass="exit"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hidden"/>
                                      </p:to>
                                    </p:set>
                                  </p:childTnLst>
                                </p:cTn>
                              </p:par>
                              <p:par>
                                <p:cTn id="24" presetID="1" presetClass="exit"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hidden"/>
                                      </p:to>
                                    </p:set>
                                  </p:childTnLst>
                                </p:cTn>
                              </p:par>
                              <p:par>
                                <p:cTn id="30" presetID="1" presetClass="exit"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hidden"/>
                                      </p:to>
                                    </p:set>
                                  </p:childTnLst>
                                </p:cTn>
                              </p:par>
                              <p:par>
                                <p:cTn id="36" presetID="1" presetClass="exit"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Compute Transition Function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solidFill>
                <a:srgbClr val="424242"/>
              </a:solidFill>
            </p:spPr>
            <p:txBody>
              <a:bodyPr/>
              <a:lstStyle/>
              <a:p>
                <a:pPr marL="0" indent="0">
                  <a:buNone/>
                </a:pPr>
                <a:r>
                  <a:rPr lang="en-US" dirty="0">
                    <a:solidFill>
                      <a:srgbClr val="00B0F0"/>
                    </a:solidFill>
                  </a:rPr>
                  <a:t>COMPUTE-TRANSITION-FUNCTION(P,  </a:t>
                </a:r>
                <a:r>
                  <a:rPr lang="el-GR" dirty="0">
                    <a:solidFill>
                      <a:srgbClr val="00B0F0"/>
                    </a:solidFill>
                  </a:rPr>
                  <a:t>Σ )</a:t>
                </a:r>
              </a:p>
              <a:p>
                <a:pPr marL="0" indent="0">
                  <a:buNone/>
                </a:pPr>
                <a:r>
                  <a:rPr lang="en-US" dirty="0">
                    <a:solidFill>
                      <a:srgbClr val="F6E7E6"/>
                    </a:solidFill>
                  </a:rPr>
                  <a:t>m ← length[P]</a:t>
                </a:r>
              </a:p>
              <a:p>
                <a:pPr marL="0" indent="0">
                  <a:buNone/>
                </a:pPr>
                <a:r>
                  <a:rPr lang="en-US" dirty="0">
                    <a:solidFill>
                      <a:srgbClr val="F6E7E6"/>
                    </a:solidFill>
                  </a:rPr>
                  <a:t>for q ← 0 to m do</a:t>
                </a:r>
              </a:p>
              <a:p>
                <a:pPr marL="0" indent="0">
                  <a:buNone/>
                </a:pPr>
                <a:r>
                  <a:rPr lang="en-US" dirty="0">
                    <a:solidFill>
                      <a:srgbClr val="F6E7E6"/>
                    </a:solidFill>
                  </a:rPr>
                  <a:t>   for each character </a:t>
                </a:r>
                <a14:m>
                  <m:oMath xmlns:m="http://schemas.openxmlformats.org/officeDocument/2006/math">
                    <m:r>
                      <m:rPr>
                        <m:sty m:val="p"/>
                      </m:rPr>
                      <a:rPr lang="en-IN" dirty="0">
                        <a:solidFill>
                          <a:srgbClr val="F6E7E6"/>
                        </a:solidFill>
                        <a:latin typeface="Cambria Math" panose="02040503050406030204" pitchFamily="18" charset="0"/>
                      </a:rPr>
                      <m:t>ω</m:t>
                    </m:r>
                  </m:oMath>
                </a14:m>
                <a:r>
                  <a:rPr lang="el-GR" dirty="0">
                    <a:solidFill>
                      <a:srgbClr val="F6E7E6"/>
                    </a:solidFill>
                  </a:rPr>
                  <a:t> </a:t>
                </a:r>
                <a:r>
                  <a:rPr lang="az-Cyrl-AZ" dirty="0">
                    <a:solidFill>
                      <a:srgbClr val="F6E7E6"/>
                    </a:solidFill>
                  </a:rPr>
                  <a:t>Є </a:t>
                </a:r>
                <a:r>
                  <a:rPr lang="el-GR" dirty="0">
                    <a:solidFill>
                      <a:srgbClr val="F6E7E6"/>
                    </a:solidFill>
                  </a:rPr>
                  <a:t>Σ </a:t>
                </a:r>
                <a:r>
                  <a:rPr lang="en-US" dirty="0">
                    <a:solidFill>
                      <a:srgbClr val="F6E7E6"/>
                    </a:solidFill>
                  </a:rPr>
                  <a:t>do</a:t>
                </a:r>
              </a:p>
              <a:p>
                <a:pPr marL="0" indent="0">
                  <a:buNone/>
                </a:pPr>
                <a:r>
                  <a:rPr lang="en-US" dirty="0">
                    <a:solidFill>
                      <a:srgbClr val="F6E7E6"/>
                    </a:solidFill>
                  </a:rPr>
                  <a:t>          k ← min(m + 1, q + 2)</a:t>
                </a:r>
              </a:p>
              <a:p>
                <a:pPr marL="0" indent="0">
                  <a:buNone/>
                </a:pPr>
                <a:r>
                  <a:rPr lang="en-US" dirty="0">
                    <a:solidFill>
                      <a:srgbClr val="F6E7E6"/>
                    </a:solidFill>
                  </a:rPr>
                  <a:t>          repeat k ← k </a:t>
                </a:r>
                <a:r>
                  <a:rPr lang="en-US" dirty="0" smtClean="0">
                    <a:solidFill>
                      <a:srgbClr val="F6E7E6"/>
                    </a:solidFill>
                  </a:rPr>
                  <a:t>– 1 until </a:t>
                </a:r>
                <a:r>
                  <a:rPr lang="en-US" dirty="0" err="1">
                    <a:solidFill>
                      <a:srgbClr val="F6E7E6"/>
                    </a:solidFill>
                  </a:rPr>
                  <a:t>P</a:t>
                </a:r>
                <a:r>
                  <a:rPr lang="en-US" baseline="-25000" dirty="0" err="1">
                    <a:solidFill>
                      <a:srgbClr val="F6E7E6"/>
                    </a:solidFill>
                  </a:rPr>
                  <a:t>k</a:t>
                </a:r>
                <a:r>
                  <a:rPr lang="en-US" dirty="0">
                    <a:solidFill>
                      <a:srgbClr val="F6E7E6"/>
                    </a:solidFill>
                  </a:rPr>
                  <a:t> ⊐ </a:t>
                </a:r>
                <a:r>
                  <a:rPr lang="en-US" dirty="0" err="1">
                    <a:solidFill>
                      <a:srgbClr val="F6E7E6"/>
                    </a:solidFill>
                  </a:rPr>
                  <a:t>P</a:t>
                </a:r>
                <a:r>
                  <a:rPr lang="en-US" baseline="-25000" dirty="0" err="1">
                    <a:solidFill>
                      <a:srgbClr val="F6E7E6"/>
                    </a:solidFill>
                  </a:rPr>
                  <a:t>q</a:t>
                </a:r>
                <a:r>
                  <a:rPr lang="el-GR" dirty="0">
                    <a:solidFill>
                      <a:srgbClr val="F6E7E6"/>
                    </a:solidFill>
                  </a:rPr>
                  <a:t>α</a:t>
                </a:r>
              </a:p>
              <a:p>
                <a:pPr marL="0" indent="0">
                  <a:buNone/>
                </a:pPr>
                <a:r>
                  <a:rPr lang="el-GR" dirty="0">
                    <a:solidFill>
                      <a:srgbClr val="F6E7E6"/>
                    </a:solidFill>
                  </a:rPr>
                  <a:t>          δ(</a:t>
                </a:r>
                <a:r>
                  <a:rPr lang="en-US" dirty="0">
                    <a:solidFill>
                      <a:srgbClr val="F6E7E6"/>
                    </a:solidFill>
                  </a:rPr>
                  <a:t>q, </a:t>
                </a:r>
                <a:r>
                  <a:rPr lang="el-GR" dirty="0">
                    <a:solidFill>
                      <a:srgbClr val="F6E7E6"/>
                    </a:solidFill>
                  </a:rPr>
                  <a:t>α) ← </a:t>
                </a:r>
                <a:r>
                  <a:rPr lang="en-US" dirty="0">
                    <a:solidFill>
                      <a:srgbClr val="F6E7E6"/>
                    </a:solidFill>
                  </a:rPr>
                  <a:t>k</a:t>
                </a:r>
              </a:p>
              <a:p>
                <a:pPr marL="0" indent="0">
                  <a:buNone/>
                </a:pPr>
                <a:r>
                  <a:rPr lang="en-US" dirty="0">
                    <a:solidFill>
                      <a:srgbClr val="F6E7E6"/>
                    </a:solidFill>
                  </a:rPr>
                  <a:t>return </a:t>
                </a:r>
                <a:r>
                  <a:rPr lang="el-GR" dirty="0">
                    <a:solidFill>
                      <a:srgbClr val="F6E7E6"/>
                    </a:solidFill>
                  </a:rPr>
                  <a:t>δ</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18" t="-1418"/>
                </a:stretch>
              </a:blipFill>
            </p:spPr>
            <p:txBody>
              <a:bodyPr/>
              <a:lstStyle/>
              <a:p>
                <a:r>
                  <a:rPr lang="en-IN">
                    <a:noFill/>
                  </a:rPr>
                  <a:t> </a:t>
                </a:r>
              </a:p>
            </p:txBody>
          </p:sp>
        </mc:Fallback>
      </mc:AlternateContent>
    </p:spTree>
    <p:extLst>
      <p:ext uri="{BB962C8B-B14F-4D97-AF65-F5344CB8AC3E}">
        <p14:creationId xmlns:p14="http://schemas.microsoft.com/office/powerpoint/2010/main" val="12543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2"/>
              <p:cNvSpPr txBox="1">
                <a:spLocks/>
              </p:cNvSpPr>
              <p:nvPr/>
            </p:nvSpPr>
            <p:spPr>
              <a:xfrm>
                <a:off x="6225988" y="94129"/>
                <a:ext cx="5499847" cy="2407024"/>
              </a:xfrm>
              <a:prstGeom prst="rect">
                <a:avLst/>
              </a:prstGeom>
              <a:solidFill>
                <a:schemeClr val="accent1">
                  <a:lumMod val="20000"/>
                  <a:lumOff val="80000"/>
                </a:schemeClr>
              </a:solidFill>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smtClean="0">
                    <a:latin typeface="Cambria Math" panose="02040503050406030204" pitchFamily="18" charset="0"/>
                    <a:ea typeface="Cambria Math" panose="02040503050406030204" pitchFamily="18" charset="0"/>
                    <a:cs typeface="Microsoft Sans Serif" panose="020B0604020202020204" pitchFamily="34" charset="0"/>
                  </a:rPr>
                  <a:t>for</a:t>
                </a:r>
                <a:r>
                  <a:rPr lang="en-US" sz="2000" dirty="0" smtClean="0">
                    <a:latin typeface="Cambria Math" panose="02040503050406030204" pitchFamily="18" charset="0"/>
                    <a:ea typeface="Cambria Math" panose="02040503050406030204" pitchFamily="18" charset="0"/>
                    <a:cs typeface="Microsoft Sans Serif" panose="020B0604020202020204" pitchFamily="34" charset="0"/>
                  </a:rPr>
                  <a:t> </a:t>
                </a:r>
                <a:r>
                  <a:rPr lang="en-US" sz="2000" dirty="0">
                    <a:latin typeface="Cambria Math" panose="02040503050406030204" pitchFamily="18" charset="0"/>
                    <a:ea typeface="Cambria Math" panose="02040503050406030204" pitchFamily="18" charset="0"/>
                    <a:cs typeface="Microsoft Sans Serif" panose="020B0604020202020204" pitchFamily="34" charset="0"/>
                  </a:rPr>
                  <a:t>q ← 0 to m </a:t>
                </a:r>
                <a:r>
                  <a:rPr lang="en-US" sz="2000" b="1" dirty="0">
                    <a:latin typeface="Cambria Math" panose="02040503050406030204" pitchFamily="18" charset="0"/>
                    <a:ea typeface="Cambria Math" panose="02040503050406030204" pitchFamily="18" charset="0"/>
                    <a:cs typeface="Microsoft Sans Serif" panose="020B0604020202020204" pitchFamily="34" charset="0"/>
                  </a:rPr>
                  <a:t>do</a:t>
                </a:r>
                <a:endParaRPr lang="en-IN" sz="2000" dirty="0">
                  <a:latin typeface="Cambria Math" panose="02040503050406030204" pitchFamily="18" charset="0"/>
                  <a:ea typeface="Cambria Math" panose="02040503050406030204" pitchFamily="18" charset="0"/>
                  <a:cs typeface="Microsoft Sans Serif" panose="020B0604020202020204" pitchFamily="34" charset="0"/>
                </a:endParaRPr>
              </a:p>
              <a:p>
                <a:pPr marL="0" indent="0">
                  <a:buFont typeface="Arial" panose="020B0604020202020204" pitchFamily="34" charset="0"/>
                  <a:buNone/>
                </a:pPr>
                <a:r>
                  <a:rPr lang="en-US" sz="2000" dirty="0">
                    <a:latin typeface="Cambria Math" panose="02040503050406030204" pitchFamily="18" charset="0"/>
                    <a:ea typeface="Cambria Math" panose="02040503050406030204" pitchFamily="18" charset="0"/>
                    <a:cs typeface="Microsoft Sans Serif" panose="020B0604020202020204" pitchFamily="34" charset="0"/>
                  </a:rPr>
                  <a:t>   </a:t>
                </a:r>
                <a:r>
                  <a:rPr lang="en-US" sz="2000" b="1" dirty="0" smtClean="0">
                    <a:latin typeface="Cambria Math" panose="02040503050406030204" pitchFamily="18" charset="0"/>
                    <a:ea typeface="Cambria Math" panose="02040503050406030204" pitchFamily="18" charset="0"/>
                    <a:cs typeface="Microsoft Sans Serif" panose="020B0604020202020204" pitchFamily="34" charset="0"/>
                  </a:rPr>
                  <a:t>for</a:t>
                </a:r>
                <a:r>
                  <a:rPr lang="en-US" sz="2000" dirty="0" smtClean="0">
                    <a:latin typeface="Cambria Math" panose="02040503050406030204" pitchFamily="18" charset="0"/>
                    <a:ea typeface="Cambria Math" panose="02040503050406030204" pitchFamily="18" charset="0"/>
                    <a:cs typeface="Microsoft Sans Serif" panose="020B0604020202020204" pitchFamily="34" charset="0"/>
                  </a:rPr>
                  <a:t> </a:t>
                </a:r>
                <a:r>
                  <a:rPr lang="en-US" sz="2000" dirty="0">
                    <a:latin typeface="Cambria Math" panose="02040503050406030204" pitchFamily="18" charset="0"/>
                    <a:ea typeface="Cambria Math" panose="02040503050406030204" pitchFamily="18" charset="0"/>
                    <a:cs typeface="Microsoft Sans Serif" panose="020B0604020202020204" pitchFamily="34" charset="0"/>
                  </a:rPr>
                  <a:t>each character </a:t>
                </a:r>
                <a14:m>
                  <m:oMath xmlns:m="http://schemas.openxmlformats.org/officeDocument/2006/math">
                    <m:r>
                      <m:rPr>
                        <m:sty m:val="p"/>
                      </m:rPr>
                      <a:rPr lang="en-IN" sz="2000" dirty="0" smtClean="0">
                        <a:latin typeface="Cambria Math" panose="02040503050406030204" pitchFamily="18" charset="0"/>
                        <a:ea typeface="Cambria Math" panose="02040503050406030204" pitchFamily="18" charset="0"/>
                      </a:rPr>
                      <m:t>ω</m:t>
                    </m:r>
                  </m:oMath>
                </a14:m>
                <a:r>
                  <a:rPr lang="en-US" sz="2000" dirty="0" smtClean="0">
                    <a:latin typeface="Cambria Math" panose="02040503050406030204" pitchFamily="18" charset="0"/>
                    <a:ea typeface="Cambria Math" panose="02040503050406030204" pitchFamily="18" charset="0"/>
                    <a:cs typeface="Microsoft Sans Serif" panose="020B0604020202020204" pitchFamily="34" charset="0"/>
                  </a:rPr>
                  <a:t> </a:t>
                </a:r>
                <a:r>
                  <a:rPr lang="en-US" sz="2000" dirty="0">
                    <a:latin typeface="Cambria Math" panose="02040503050406030204" pitchFamily="18" charset="0"/>
                    <a:ea typeface="Cambria Math" panose="02040503050406030204" pitchFamily="18" charset="0"/>
                    <a:cs typeface="Microsoft Sans Serif" panose="020B0604020202020204" pitchFamily="34" charset="0"/>
                  </a:rPr>
                  <a:t>Є Σ </a:t>
                </a:r>
                <a:r>
                  <a:rPr lang="en-US" sz="2000" b="1" dirty="0">
                    <a:latin typeface="Cambria Math" panose="02040503050406030204" pitchFamily="18" charset="0"/>
                    <a:ea typeface="Cambria Math" panose="02040503050406030204" pitchFamily="18" charset="0"/>
                    <a:cs typeface="Microsoft Sans Serif" panose="020B0604020202020204" pitchFamily="34" charset="0"/>
                  </a:rPr>
                  <a:t>do</a:t>
                </a:r>
                <a:endParaRPr lang="en-IN" sz="2000" dirty="0">
                  <a:latin typeface="Cambria Math" panose="02040503050406030204" pitchFamily="18" charset="0"/>
                  <a:ea typeface="Cambria Math" panose="02040503050406030204" pitchFamily="18" charset="0"/>
                  <a:cs typeface="Microsoft Sans Serif" panose="020B0604020202020204" pitchFamily="34" charset="0"/>
                </a:endParaRPr>
              </a:p>
              <a:p>
                <a:pPr marL="0" indent="0">
                  <a:buFont typeface="Arial" panose="020B0604020202020204" pitchFamily="34" charset="0"/>
                  <a:buNone/>
                </a:pPr>
                <a:r>
                  <a:rPr lang="en-US" sz="2000" dirty="0">
                    <a:latin typeface="Cambria Math" panose="02040503050406030204" pitchFamily="18" charset="0"/>
                    <a:ea typeface="Cambria Math" panose="02040503050406030204" pitchFamily="18" charset="0"/>
                    <a:cs typeface="Microsoft Sans Serif" panose="020B0604020202020204" pitchFamily="34" charset="0"/>
                  </a:rPr>
                  <a:t>   </a:t>
                </a:r>
                <a:r>
                  <a:rPr lang="en-US" sz="2000" dirty="0" smtClean="0">
                    <a:latin typeface="Cambria Math" panose="02040503050406030204" pitchFamily="18" charset="0"/>
                    <a:ea typeface="Cambria Math" panose="02040503050406030204" pitchFamily="18" charset="0"/>
                    <a:cs typeface="Microsoft Sans Serif" panose="020B0604020202020204" pitchFamily="34" charset="0"/>
                  </a:rPr>
                  <a:t>       k </a:t>
                </a:r>
                <a:r>
                  <a:rPr lang="en-US" sz="2000" dirty="0">
                    <a:latin typeface="Cambria Math" panose="02040503050406030204" pitchFamily="18" charset="0"/>
                    <a:ea typeface="Cambria Math" panose="02040503050406030204" pitchFamily="18" charset="0"/>
                    <a:cs typeface="Microsoft Sans Serif" panose="020B0604020202020204" pitchFamily="34" charset="0"/>
                  </a:rPr>
                  <a:t>← min(m + 1, q + 2)</a:t>
                </a:r>
                <a:endParaRPr lang="en-IN" sz="2000" dirty="0">
                  <a:latin typeface="Cambria Math" panose="02040503050406030204" pitchFamily="18" charset="0"/>
                  <a:ea typeface="Cambria Math" panose="02040503050406030204" pitchFamily="18" charset="0"/>
                  <a:cs typeface="Microsoft Sans Serif" panose="020B0604020202020204" pitchFamily="34" charset="0"/>
                </a:endParaRPr>
              </a:p>
              <a:p>
                <a:pPr marL="0" indent="0">
                  <a:buFont typeface="Arial" panose="020B0604020202020204" pitchFamily="34" charset="0"/>
                  <a:buNone/>
                </a:pPr>
                <a:r>
                  <a:rPr lang="en-US" sz="2000" dirty="0">
                    <a:latin typeface="Cambria Math" panose="02040503050406030204" pitchFamily="18" charset="0"/>
                    <a:ea typeface="Cambria Math" panose="02040503050406030204" pitchFamily="18" charset="0"/>
                    <a:cs typeface="Microsoft Sans Serif" panose="020B0604020202020204" pitchFamily="34" charset="0"/>
                  </a:rPr>
                  <a:t>          </a:t>
                </a:r>
                <a:r>
                  <a:rPr lang="en-US" sz="2000" b="1" dirty="0" smtClean="0">
                    <a:latin typeface="Cambria Math" panose="02040503050406030204" pitchFamily="18" charset="0"/>
                    <a:ea typeface="Cambria Math" panose="02040503050406030204" pitchFamily="18" charset="0"/>
                    <a:cs typeface="Microsoft Sans Serif" panose="020B0604020202020204" pitchFamily="34" charset="0"/>
                  </a:rPr>
                  <a:t>repeat</a:t>
                </a:r>
                <a:r>
                  <a:rPr lang="en-US" sz="2000" dirty="0" smtClean="0">
                    <a:latin typeface="Cambria Math" panose="02040503050406030204" pitchFamily="18" charset="0"/>
                    <a:ea typeface="Cambria Math" panose="02040503050406030204" pitchFamily="18" charset="0"/>
                    <a:cs typeface="Microsoft Sans Serif" panose="020B0604020202020204" pitchFamily="34" charset="0"/>
                  </a:rPr>
                  <a:t> </a:t>
                </a:r>
                <a:r>
                  <a:rPr lang="en-US" sz="2000" dirty="0">
                    <a:latin typeface="Cambria Math" panose="02040503050406030204" pitchFamily="18" charset="0"/>
                    <a:ea typeface="Cambria Math" panose="02040503050406030204" pitchFamily="18" charset="0"/>
                    <a:cs typeface="Microsoft Sans Serif" panose="020B0604020202020204" pitchFamily="34" charset="0"/>
                  </a:rPr>
                  <a:t>k ← k </a:t>
                </a:r>
                <a:r>
                  <a:rPr lang="en-US" sz="2000" dirty="0" smtClean="0">
                    <a:latin typeface="Cambria Math" panose="02040503050406030204" pitchFamily="18" charset="0"/>
                    <a:ea typeface="Cambria Math" panose="02040503050406030204" pitchFamily="18" charset="0"/>
                    <a:cs typeface="Microsoft Sans Serif" panose="020B0604020202020204" pitchFamily="34" charset="0"/>
                  </a:rPr>
                  <a:t>– 1 </a:t>
                </a:r>
                <a:r>
                  <a:rPr lang="en-US" sz="2000" b="1" dirty="0" smtClean="0">
                    <a:latin typeface="Cambria Math" panose="02040503050406030204" pitchFamily="18" charset="0"/>
                    <a:ea typeface="Cambria Math" panose="02040503050406030204" pitchFamily="18" charset="0"/>
                    <a:cs typeface="Microsoft Sans Serif" panose="020B0604020202020204" pitchFamily="34" charset="0"/>
                  </a:rPr>
                  <a:t>until</a:t>
                </a:r>
                <a:r>
                  <a:rPr lang="en-US" sz="2000" dirty="0" smtClean="0">
                    <a:latin typeface="Cambria Math" panose="02040503050406030204" pitchFamily="18" charset="0"/>
                    <a:ea typeface="Cambria Math" panose="02040503050406030204" pitchFamily="18" charset="0"/>
                    <a:cs typeface="Microsoft Sans Serif" panose="020B0604020202020204" pitchFamily="34" charset="0"/>
                  </a:rPr>
                  <a:t> </a:t>
                </a:r>
                <a:r>
                  <a:rPr lang="en-US" sz="2000" dirty="0" err="1">
                    <a:latin typeface="Cambria Math" panose="02040503050406030204" pitchFamily="18" charset="0"/>
                    <a:ea typeface="Cambria Math" panose="02040503050406030204" pitchFamily="18" charset="0"/>
                    <a:cs typeface="Microsoft Sans Serif" panose="020B0604020202020204" pitchFamily="34" charset="0"/>
                  </a:rPr>
                  <a:t>P</a:t>
                </a:r>
                <a:r>
                  <a:rPr lang="en-US" sz="2000" baseline="-25000" dirty="0" err="1">
                    <a:latin typeface="Cambria Math" panose="02040503050406030204" pitchFamily="18" charset="0"/>
                    <a:ea typeface="Cambria Math" panose="02040503050406030204" pitchFamily="18" charset="0"/>
                    <a:cs typeface="Microsoft Sans Serif" panose="020B0604020202020204" pitchFamily="34" charset="0"/>
                  </a:rPr>
                  <a:t>k</a:t>
                </a:r>
                <a:r>
                  <a:rPr lang="en-US" sz="2000" baseline="-25000" dirty="0">
                    <a:latin typeface="Cambria Math" panose="02040503050406030204" pitchFamily="18" charset="0"/>
                    <a:ea typeface="Cambria Math" panose="02040503050406030204" pitchFamily="18" charset="0"/>
                    <a:cs typeface="Microsoft Sans Serif" panose="020B0604020202020204" pitchFamily="34" charset="0"/>
                  </a:rPr>
                  <a:t> </a:t>
                </a:r>
                <a:r>
                  <a:rPr lang="en-US" sz="2000" dirty="0">
                    <a:latin typeface="Cambria Math" panose="02040503050406030204" pitchFamily="18" charset="0"/>
                    <a:ea typeface="Cambria Math" panose="02040503050406030204" pitchFamily="18" charset="0"/>
                    <a:cs typeface="Microsoft Sans Serif" panose="020B0604020202020204" pitchFamily="34" charset="0"/>
                  </a:rPr>
                  <a:t>⊐ </a:t>
                </a:r>
                <a:r>
                  <a:rPr lang="en-US" sz="2000" dirty="0" err="1">
                    <a:latin typeface="Cambria Math" panose="02040503050406030204" pitchFamily="18" charset="0"/>
                    <a:ea typeface="Cambria Math" panose="02040503050406030204" pitchFamily="18" charset="0"/>
                    <a:cs typeface="Microsoft Sans Serif" panose="020B0604020202020204" pitchFamily="34" charset="0"/>
                  </a:rPr>
                  <a:t>P</a:t>
                </a:r>
                <a:r>
                  <a:rPr lang="en-US" sz="2000" baseline="-25000" dirty="0" err="1">
                    <a:latin typeface="Cambria Math" panose="02040503050406030204" pitchFamily="18" charset="0"/>
                    <a:ea typeface="Cambria Math" panose="02040503050406030204" pitchFamily="18" charset="0"/>
                    <a:cs typeface="Microsoft Sans Serif" panose="020B0604020202020204" pitchFamily="34" charset="0"/>
                  </a:rPr>
                  <a:t>q</a:t>
                </a:r>
                <a:r>
                  <a:rPr lang="en-US" sz="2000" dirty="0">
                    <a:latin typeface="Cambria Math" panose="02040503050406030204" pitchFamily="18" charset="0"/>
                    <a:ea typeface="Cambria Math" panose="02040503050406030204" pitchFamily="18" charset="0"/>
                    <a:cs typeface="Microsoft Sans Serif" panose="020B0604020202020204" pitchFamily="34" charset="0"/>
                  </a:rPr>
                  <a:t> </a:t>
                </a:r>
                <a14:m>
                  <m:oMath xmlns:m="http://schemas.openxmlformats.org/officeDocument/2006/math">
                    <m:r>
                      <m:rPr>
                        <m:sty m:val="p"/>
                      </m:rPr>
                      <a:rPr lang="en-IN" sz="2000" dirty="0">
                        <a:latin typeface="Cambria Math" panose="02040503050406030204" pitchFamily="18" charset="0"/>
                        <a:ea typeface="Cambria Math" panose="02040503050406030204" pitchFamily="18" charset="0"/>
                      </a:rPr>
                      <m:t>ω</m:t>
                    </m:r>
                  </m:oMath>
                </a14:m>
                <a:endParaRPr lang="en-IN" sz="2000" i="1" dirty="0">
                  <a:latin typeface="Cambria Math" panose="02040503050406030204" pitchFamily="18" charset="0"/>
                  <a:ea typeface="Cambria Math" panose="02040503050406030204" pitchFamily="18" charset="0"/>
                  <a:cs typeface="Microsoft Sans Serif" panose="020B0604020202020204" pitchFamily="34" charset="0"/>
                </a:endParaRPr>
              </a:p>
              <a:p>
                <a:pPr marL="0" indent="0">
                  <a:buFont typeface="Arial" panose="020B0604020202020204" pitchFamily="34" charset="0"/>
                  <a:buNone/>
                </a:pPr>
                <a:r>
                  <a:rPr lang="en-US" sz="2000" dirty="0">
                    <a:latin typeface="Cambria Math" panose="02040503050406030204" pitchFamily="18" charset="0"/>
                    <a:ea typeface="Cambria Math" panose="02040503050406030204" pitchFamily="18" charset="0"/>
                    <a:cs typeface="Microsoft Sans Serif" panose="020B0604020202020204" pitchFamily="34" charset="0"/>
                  </a:rPr>
                  <a:t>   </a:t>
                </a:r>
                <a:r>
                  <a:rPr lang="en-US" sz="2000" dirty="0" smtClean="0">
                    <a:latin typeface="Cambria Math" panose="02040503050406030204" pitchFamily="18" charset="0"/>
                    <a:ea typeface="Cambria Math" panose="02040503050406030204" pitchFamily="18" charset="0"/>
                    <a:cs typeface="Microsoft Sans Serif" panose="020B0604020202020204" pitchFamily="34" charset="0"/>
                  </a:rPr>
                  <a:t>       δ(q</a:t>
                </a:r>
                <a:r>
                  <a:rPr lang="en-US" sz="2000" dirty="0">
                    <a:latin typeface="Cambria Math" panose="02040503050406030204" pitchFamily="18" charset="0"/>
                    <a:ea typeface="Cambria Math" panose="02040503050406030204" pitchFamily="18" charset="0"/>
                    <a:cs typeface="Microsoft Sans Serif" panose="020B0604020202020204" pitchFamily="34" charset="0"/>
                  </a:rPr>
                  <a:t>, </a:t>
                </a:r>
                <a14:m>
                  <m:oMath xmlns:m="http://schemas.openxmlformats.org/officeDocument/2006/math">
                    <m:r>
                      <m:rPr>
                        <m:sty m:val="p"/>
                      </m:rPr>
                      <a:rPr lang="en-IN" sz="2000" dirty="0">
                        <a:latin typeface="Cambria Math" panose="02040503050406030204" pitchFamily="18" charset="0"/>
                        <a:ea typeface="Cambria Math" panose="02040503050406030204" pitchFamily="18" charset="0"/>
                      </a:rPr>
                      <m:t>ω</m:t>
                    </m:r>
                  </m:oMath>
                </a14:m>
                <a:r>
                  <a:rPr lang="en-US" sz="2000" dirty="0">
                    <a:latin typeface="Cambria Math" panose="02040503050406030204" pitchFamily="18" charset="0"/>
                    <a:ea typeface="Cambria Math" panose="02040503050406030204" pitchFamily="18" charset="0"/>
                    <a:cs typeface="Microsoft Sans Serif" panose="020B0604020202020204" pitchFamily="34" charset="0"/>
                  </a:rPr>
                  <a:t>) ← k</a:t>
                </a:r>
                <a:endParaRPr lang="en-IN" sz="2000" dirty="0">
                  <a:latin typeface="Cambria Math" panose="02040503050406030204" pitchFamily="18" charset="0"/>
                  <a:ea typeface="Cambria Math" panose="02040503050406030204" pitchFamily="18" charset="0"/>
                  <a:cs typeface="Microsoft Sans Serif" panose="020B0604020202020204" pitchFamily="34" charset="0"/>
                </a:endParaRPr>
              </a:p>
              <a:p>
                <a:pPr marL="0" indent="0">
                  <a:buFont typeface="Arial" panose="020B0604020202020204" pitchFamily="34" charset="0"/>
                  <a:buNone/>
                </a:pPr>
                <a:r>
                  <a:rPr lang="en-US" sz="2000" b="1" dirty="0">
                    <a:latin typeface="Cambria Math" panose="02040503050406030204" pitchFamily="18" charset="0"/>
                    <a:ea typeface="Cambria Math" panose="02040503050406030204" pitchFamily="18" charset="0"/>
                    <a:cs typeface="Microsoft Sans Serif" panose="020B0604020202020204" pitchFamily="34" charset="0"/>
                  </a:rPr>
                  <a:t>return</a:t>
                </a:r>
                <a:r>
                  <a:rPr lang="en-US" sz="2000" dirty="0">
                    <a:latin typeface="Cambria Math" panose="02040503050406030204" pitchFamily="18" charset="0"/>
                    <a:ea typeface="Cambria Math" panose="02040503050406030204" pitchFamily="18" charset="0"/>
                    <a:cs typeface="Microsoft Sans Serif" panose="020B0604020202020204" pitchFamily="34" charset="0"/>
                  </a:rPr>
                  <a:t> </a:t>
                </a:r>
                <a:r>
                  <a:rPr lang="en-US" sz="2000" dirty="0" smtClean="0">
                    <a:latin typeface="Cambria Math" panose="02040503050406030204" pitchFamily="18" charset="0"/>
                    <a:ea typeface="Cambria Math" panose="02040503050406030204" pitchFamily="18" charset="0"/>
                    <a:cs typeface="Microsoft Sans Serif" panose="020B0604020202020204" pitchFamily="34" charset="0"/>
                  </a:rPr>
                  <a:t>δ</a:t>
                </a:r>
                <a:endParaRPr lang="en-IN" sz="2000" dirty="0">
                  <a:latin typeface="Cambria Math" panose="02040503050406030204" pitchFamily="18" charset="0"/>
                  <a:ea typeface="Cambria Math" panose="02040503050406030204" pitchFamily="18" charset="0"/>
                  <a:cs typeface="Microsoft Sans Serif" panose="020B0604020202020204" pitchFamily="34" charset="0"/>
                </a:endParaRPr>
              </a:p>
            </p:txBody>
          </p:sp>
        </mc:Choice>
        <mc:Fallback xmlns="">
          <p:sp>
            <p:nvSpPr>
              <p:cNvPr id="2" name="Content Placeholder 2"/>
              <p:cNvSpPr txBox="1">
                <a:spLocks noRot="1" noChangeAspect="1" noMove="1" noResize="1" noEditPoints="1" noAdjustHandles="1" noChangeArrowheads="1" noChangeShapeType="1" noTextEdit="1"/>
              </p:cNvSpPr>
              <p:nvPr/>
            </p:nvSpPr>
            <p:spPr>
              <a:xfrm>
                <a:off x="6225988" y="94129"/>
                <a:ext cx="5499847" cy="2407024"/>
              </a:xfrm>
              <a:prstGeom prst="rect">
                <a:avLst/>
              </a:prstGeom>
              <a:blipFill>
                <a:blip r:embed="rId2"/>
                <a:stretch>
                  <a:fillRect l="-994" t="-2267" b="-2771"/>
                </a:stretch>
              </a:blipFill>
              <a:ln>
                <a:solidFill>
                  <a:schemeClr val="accent1"/>
                </a:solidFill>
              </a:ln>
            </p:spPr>
            <p:txBody>
              <a:bodyPr/>
              <a:lstStyle/>
              <a:p>
                <a:r>
                  <a:rPr lang="en-US">
                    <a:noFill/>
                  </a:rPr>
                  <a:t> </a:t>
                </a:r>
              </a:p>
            </p:txBody>
          </p:sp>
        </mc:Fallback>
      </mc:AlternateContent>
      <p:graphicFrame>
        <p:nvGraphicFramePr>
          <p:cNvPr id="3" name="Table 2"/>
          <p:cNvGraphicFramePr>
            <a:graphicFrameLocks noGrp="1"/>
          </p:cNvGraphicFramePr>
          <p:nvPr>
            <p:extLst/>
          </p:nvPr>
        </p:nvGraphicFramePr>
        <p:xfrm>
          <a:off x="-72516" y="-12258"/>
          <a:ext cx="4464495" cy="914400"/>
        </p:xfrm>
        <a:graphic>
          <a:graphicData uri="http://schemas.openxmlformats.org/drawingml/2006/table">
            <a:tbl>
              <a:tblPr firstRow="1" bandRow="1">
                <a:tableStyleId>{5940675A-B579-460E-94D1-54222C63F5DA}</a:tableStyleId>
              </a:tblPr>
              <a:tblGrid>
                <a:gridCol w="1099280">
                  <a:extLst>
                    <a:ext uri="{9D8B030D-6E8A-4147-A177-3AD203B41FA5}">
                      <a16:colId xmlns:a16="http://schemas.microsoft.com/office/drawing/2014/main" val="2544549060"/>
                    </a:ext>
                  </a:extLst>
                </a:gridCol>
                <a:gridCol w="480745">
                  <a:extLst>
                    <a:ext uri="{9D8B030D-6E8A-4147-A177-3AD203B41FA5}">
                      <a16:colId xmlns:a16="http://schemas.microsoft.com/office/drawing/2014/main" val="4208223411"/>
                    </a:ext>
                  </a:extLst>
                </a:gridCol>
                <a:gridCol w="480745">
                  <a:extLst>
                    <a:ext uri="{9D8B030D-6E8A-4147-A177-3AD203B41FA5}">
                      <a16:colId xmlns:a16="http://schemas.microsoft.com/office/drawing/2014/main" val="57169838"/>
                    </a:ext>
                  </a:extLst>
                </a:gridCol>
                <a:gridCol w="480745">
                  <a:extLst>
                    <a:ext uri="{9D8B030D-6E8A-4147-A177-3AD203B41FA5}">
                      <a16:colId xmlns:a16="http://schemas.microsoft.com/office/drawing/2014/main" val="101212751"/>
                    </a:ext>
                  </a:extLst>
                </a:gridCol>
                <a:gridCol w="480745">
                  <a:extLst>
                    <a:ext uri="{9D8B030D-6E8A-4147-A177-3AD203B41FA5}">
                      <a16:colId xmlns:a16="http://schemas.microsoft.com/office/drawing/2014/main" val="2299447371"/>
                    </a:ext>
                  </a:extLst>
                </a:gridCol>
                <a:gridCol w="480745">
                  <a:extLst>
                    <a:ext uri="{9D8B030D-6E8A-4147-A177-3AD203B41FA5}">
                      <a16:colId xmlns:a16="http://schemas.microsoft.com/office/drawing/2014/main" val="2901701410"/>
                    </a:ext>
                  </a:extLst>
                </a:gridCol>
                <a:gridCol w="480745">
                  <a:extLst>
                    <a:ext uri="{9D8B030D-6E8A-4147-A177-3AD203B41FA5}">
                      <a16:colId xmlns:a16="http://schemas.microsoft.com/office/drawing/2014/main" val="2175626083"/>
                    </a:ext>
                  </a:extLst>
                </a:gridCol>
                <a:gridCol w="480745">
                  <a:extLst>
                    <a:ext uri="{9D8B030D-6E8A-4147-A177-3AD203B41FA5}">
                      <a16:colId xmlns:a16="http://schemas.microsoft.com/office/drawing/2014/main" val="438334824"/>
                    </a:ext>
                  </a:extLst>
                </a:gridCol>
              </a:tblGrid>
              <a:tr h="370840">
                <a:tc>
                  <a:txBody>
                    <a:bodyPr/>
                    <a:lstStyle/>
                    <a:p>
                      <a:pPr algn="ctr"/>
                      <a:endParaRPr lang="en-IN" sz="2400" dirty="0"/>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400" dirty="0" smtClean="0"/>
                        <a:t>1</a:t>
                      </a:r>
                      <a:endParaRPr lang="en-IN"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400" dirty="0" smtClean="0"/>
                        <a:t>2</a:t>
                      </a:r>
                      <a:endParaRPr lang="en-IN"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400" dirty="0" smtClean="0"/>
                        <a:t>3</a:t>
                      </a:r>
                      <a:endParaRPr lang="en-IN"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400" dirty="0" smtClean="0"/>
                        <a:t>4</a:t>
                      </a:r>
                      <a:endParaRPr lang="en-IN"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400" dirty="0" smtClean="0"/>
                        <a:t>5</a:t>
                      </a:r>
                      <a:endParaRPr lang="en-IN"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400" dirty="0" smtClean="0"/>
                        <a:t>6</a:t>
                      </a:r>
                      <a:endParaRPr lang="en-IN"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400" dirty="0" smtClean="0"/>
                        <a:t>7</a:t>
                      </a:r>
                      <a:endParaRPr lang="en-IN"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8821610"/>
                  </a:ext>
                </a:extLst>
              </a:tr>
              <a:tr h="370840">
                <a:tc>
                  <a:txBody>
                    <a:bodyPr/>
                    <a:lstStyle/>
                    <a:p>
                      <a:pPr algn="ctr"/>
                      <a:r>
                        <a:rPr lang="en-IN" sz="2400" dirty="0" smtClean="0"/>
                        <a:t>Pattern</a:t>
                      </a:r>
                      <a:endParaRPr lang="en-IN" sz="24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b</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b</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c</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2000780"/>
                  </a:ext>
                </a:extLst>
              </a:tr>
            </a:tbl>
          </a:graphicData>
        </a:graphic>
      </p:graphicFrame>
      <p:graphicFrame>
        <p:nvGraphicFramePr>
          <p:cNvPr id="4" name="Table 3"/>
          <p:cNvGraphicFramePr>
            <a:graphicFrameLocks noGrp="1"/>
          </p:cNvGraphicFramePr>
          <p:nvPr>
            <p:extLst/>
          </p:nvPr>
        </p:nvGraphicFramePr>
        <p:xfrm>
          <a:off x="1084585" y="1812327"/>
          <a:ext cx="2563356" cy="4206240"/>
        </p:xfrm>
        <a:graphic>
          <a:graphicData uri="http://schemas.openxmlformats.org/drawingml/2006/table">
            <a:tbl>
              <a:tblPr firstRow="1" bandRow="1">
                <a:tableStyleId>{5940675A-B579-460E-94D1-54222C63F5DA}</a:tableStyleId>
              </a:tblPr>
              <a:tblGrid>
                <a:gridCol w="835893">
                  <a:extLst>
                    <a:ext uri="{9D8B030D-6E8A-4147-A177-3AD203B41FA5}">
                      <a16:colId xmlns:a16="http://schemas.microsoft.com/office/drawing/2014/main" val="14892859"/>
                    </a:ext>
                  </a:extLst>
                </a:gridCol>
                <a:gridCol w="575463">
                  <a:extLst>
                    <a:ext uri="{9D8B030D-6E8A-4147-A177-3AD203B41FA5}">
                      <a16:colId xmlns:a16="http://schemas.microsoft.com/office/drawing/2014/main" val="2768018132"/>
                    </a:ext>
                  </a:extLst>
                </a:gridCol>
                <a:gridCol w="576000">
                  <a:extLst>
                    <a:ext uri="{9D8B030D-6E8A-4147-A177-3AD203B41FA5}">
                      <a16:colId xmlns:a16="http://schemas.microsoft.com/office/drawing/2014/main" val="1748220190"/>
                    </a:ext>
                  </a:extLst>
                </a:gridCol>
                <a:gridCol w="576000">
                  <a:extLst>
                    <a:ext uri="{9D8B030D-6E8A-4147-A177-3AD203B41FA5}">
                      <a16:colId xmlns:a16="http://schemas.microsoft.com/office/drawing/2014/main" val="149765579"/>
                    </a:ext>
                  </a:extLst>
                </a:gridCol>
              </a:tblGrid>
              <a:tr h="324000">
                <a:tc>
                  <a:txBody>
                    <a:bodyPr/>
                    <a:lstStyle/>
                    <a:p>
                      <a:pPr algn="ctr"/>
                      <a:endParaRPr lang="en-IN" sz="18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gridSpan="3">
                  <a:txBody>
                    <a:bodyPr/>
                    <a:lstStyle/>
                    <a:p>
                      <a:pPr algn="ctr"/>
                      <a:r>
                        <a:rPr lang="en-IN" sz="1800" dirty="0" smtClean="0"/>
                        <a:t>input</a:t>
                      </a:r>
                      <a:endParaRPr lang="en-IN" sz="1800" dirty="0"/>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IN" sz="2200" dirty="0"/>
                    </a:p>
                  </a:txBody>
                  <a:tcPr anchor="ctr"/>
                </a:tc>
                <a:tc hMerge="1">
                  <a:txBody>
                    <a:bodyPr/>
                    <a:lstStyle/>
                    <a:p>
                      <a:pPr algn="ctr"/>
                      <a:endParaRPr lang="en-IN" sz="2200" dirty="0"/>
                    </a:p>
                  </a:txBody>
                  <a:tcPr anchor="ctr"/>
                </a:tc>
                <a:extLst>
                  <a:ext uri="{0D108BD9-81ED-4DB2-BD59-A6C34878D82A}">
                    <a16:rowId xmlns:a16="http://schemas.microsoft.com/office/drawing/2014/main" val="3699019812"/>
                  </a:ext>
                </a:extLst>
              </a:tr>
              <a:tr h="302623">
                <a:tc>
                  <a:txBody>
                    <a:bodyPr/>
                    <a:lstStyle/>
                    <a:p>
                      <a:pPr algn="ctr"/>
                      <a:r>
                        <a:rPr lang="en-IN" sz="2200" dirty="0" smtClean="0"/>
                        <a:t>State</a:t>
                      </a:r>
                      <a:endParaRPr lang="en-IN" sz="22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200" dirty="0" smtClean="0"/>
                        <a:t>a</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b</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c</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6735453"/>
                  </a:ext>
                </a:extLst>
              </a:tr>
              <a:tr h="302623">
                <a:tc>
                  <a:txBody>
                    <a:bodyPr/>
                    <a:lstStyle/>
                    <a:p>
                      <a:pPr algn="ctr"/>
                      <a:r>
                        <a:rPr lang="en-IN" sz="2200" dirty="0" smtClean="0"/>
                        <a:t>0</a:t>
                      </a:r>
                      <a:endParaRPr lang="en-IN" sz="22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200" dirty="0" smtClean="0"/>
                        <a:t>1</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0</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0</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4391201"/>
                  </a:ext>
                </a:extLst>
              </a:tr>
              <a:tr h="302623">
                <a:tc>
                  <a:txBody>
                    <a:bodyPr/>
                    <a:lstStyle/>
                    <a:p>
                      <a:pPr algn="ctr"/>
                      <a:r>
                        <a:rPr lang="en-IN" sz="2200" dirty="0" smtClean="0"/>
                        <a:t>1</a:t>
                      </a:r>
                      <a:endParaRPr lang="en-IN" sz="22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2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5998015"/>
                  </a:ext>
                </a:extLst>
              </a:tr>
              <a:tr h="302623">
                <a:tc>
                  <a:txBody>
                    <a:bodyPr/>
                    <a:lstStyle/>
                    <a:p>
                      <a:pPr algn="ctr"/>
                      <a:r>
                        <a:rPr lang="en-IN" sz="2200" dirty="0" smtClean="0"/>
                        <a:t>2</a:t>
                      </a:r>
                      <a:endParaRPr lang="en-IN" sz="22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2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5382278"/>
                  </a:ext>
                </a:extLst>
              </a:tr>
              <a:tr h="302623">
                <a:tc>
                  <a:txBody>
                    <a:bodyPr/>
                    <a:lstStyle/>
                    <a:p>
                      <a:pPr algn="ctr"/>
                      <a:r>
                        <a:rPr lang="en-IN" sz="2200" dirty="0" smtClean="0"/>
                        <a:t>3</a:t>
                      </a:r>
                      <a:endParaRPr lang="en-IN" sz="22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IN" sz="2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3876971"/>
                  </a:ext>
                </a:extLst>
              </a:tr>
              <a:tr h="302623">
                <a:tc>
                  <a:txBody>
                    <a:bodyPr/>
                    <a:lstStyle/>
                    <a:p>
                      <a:pPr algn="ctr"/>
                      <a:r>
                        <a:rPr lang="en-IN" sz="2200" dirty="0" smtClean="0"/>
                        <a:t>4</a:t>
                      </a:r>
                      <a:endParaRPr lang="en-IN" sz="22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IN" sz="2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4943085"/>
                  </a:ext>
                </a:extLst>
              </a:tr>
              <a:tr h="302623">
                <a:tc>
                  <a:txBody>
                    <a:bodyPr/>
                    <a:lstStyle/>
                    <a:p>
                      <a:pPr algn="ctr"/>
                      <a:r>
                        <a:rPr lang="en-IN" sz="2200" dirty="0" smtClean="0"/>
                        <a:t>5</a:t>
                      </a:r>
                      <a:endParaRPr lang="en-IN" sz="22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693988"/>
                  </a:ext>
                </a:extLst>
              </a:tr>
              <a:tr h="302623">
                <a:tc>
                  <a:txBody>
                    <a:bodyPr/>
                    <a:lstStyle/>
                    <a:p>
                      <a:pPr algn="ctr"/>
                      <a:r>
                        <a:rPr lang="en-IN" sz="2200" dirty="0" smtClean="0"/>
                        <a:t>6</a:t>
                      </a:r>
                      <a:endParaRPr lang="en-IN" sz="22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IN" sz="2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2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8540029"/>
                  </a:ext>
                </a:extLst>
              </a:tr>
              <a:tr h="302623">
                <a:tc>
                  <a:txBody>
                    <a:bodyPr/>
                    <a:lstStyle/>
                    <a:p>
                      <a:pPr algn="ctr"/>
                      <a:r>
                        <a:rPr lang="en-IN" sz="2200" dirty="0" smtClean="0"/>
                        <a:t>7</a:t>
                      </a:r>
                      <a:endParaRPr lang="en-IN" sz="22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IN" sz="2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2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8877866"/>
                  </a:ext>
                </a:extLst>
              </a:tr>
            </a:tbl>
          </a:graphicData>
        </a:graphic>
      </p:graphicFrame>
      <p:graphicFrame>
        <p:nvGraphicFramePr>
          <p:cNvPr id="5" name="Table 4"/>
          <p:cNvGraphicFramePr>
            <a:graphicFrameLocks noGrp="1"/>
          </p:cNvGraphicFramePr>
          <p:nvPr>
            <p:extLst/>
          </p:nvPr>
        </p:nvGraphicFramePr>
        <p:xfrm>
          <a:off x="8103225" y="5766941"/>
          <a:ext cx="3672408" cy="420624"/>
        </p:xfrm>
        <a:graphic>
          <a:graphicData uri="http://schemas.openxmlformats.org/drawingml/2006/table">
            <a:tbl>
              <a:tblPr firstRow="1" firstCol="1" bandRow="1">
                <a:tableStyleId>{5940675A-B579-460E-94D1-54222C63F5DA}</a:tableStyleId>
              </a:tblPr>
              <a:tblGrid>
                <a:gridCol w="900100">
                  <a:extLst>
                    <a:ext uri="{9D8B030D-6E8A-4147-A177-3AD203B41FA5}">
                      <a16:colId xmlns:a16="http://schemas.microsoft.com/office/drawing/2014/main" val="1112720180"/>
                    </a:ext>
                  </a:extLst>
                </a:gridCol>
                <a:gridCol w="1620180">
                  <a:extLst>
                    <a:ext uri="{9D8B030D-6E8A-4147-A177-3AD203B41FA5}">
                      <a16:colId xmlns:a16="http://schemas.microsoft.com/office/drawing/2014/main" val="4056709790"/>
                    </a:ext>
                  </a:extLst>
                </a:gridCol>
                <a:gridCol w="1152128">
                  <a:extLst>
                    <a:ext uri="{9D8B030D-6E8A-4147-A177-3AD203B41FA5}">
                      <a16:colId xmlns:a16="http://schemas.microsoft.com/office/drawing/2014/main" val="4200804147"/>
                    </a:ext>
                  </a:extLst>
                </a:gridCol>
              </a:tblGrid>
              <a:tr h="0">
                <a:tc>
                  <a:txBody>
                    <a:bodyPr/>
                    <a:lstStyle/>
                    <a:p>
                      <a:pPr marL="0" algn="just" defTabSz="914400" rtl="0" eaLnBrk="1" latinLnBrk="0" hangingPunct="1">
                        <a:lnSpc>
                          <a:spcPct val="115000"/>
                        </a:lnSpc>
                        <a:spcBef>
                          <a:spcPts val="300"/>
                        </a:spcBef>
                        <a:spcAft>
                          <a:spcPts val="300"/>
                        </a:spcAft>
                      </a:pPr>
                      <a:r>
                        <a:rPr lang="en-US" sz="2400" kern="1200" dirty="0">
                          <a:solidFill>
                            <a:schemeClr val="tx1"/>
                          </a:solidFill>
                          <a:effectLst/>
                          <a:latin typeface="Consolas" panose="020B0609020204030204" pitchFamily="49" charset="0"/>
                          <a:ea typeface="Cambria Math" panose="02040503050406030204" pitchFamily="18" charset="0"/>
                          <a:cs typeface="+mn-cs"/>
                        </a:rPr>
                        <a:t>k=0</a:t>
                      </a:r>
                      <a:endParaRPr lang="en-IN" sz="2400" kern="1200" dirty="0">
                        <a:solidFill>
                          <a:schemeClr val="tx1"/>
                        </a:solidFill>
                        <a:effectLst/>
                        <a:latin typeface="Consolas" panose="020B0609020204030204" pitchFamily="49" charset="0"/>
                        <a:ea typeface="Cambria Math" panose="02040503050406030204" pitchFamily="18" charset="0"/>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Bef>
                          <a:spcPts val="0"/>
                        </a:spcBef>
                        <a:spcAft>
                          <a:spcPts val="0"/>
                        </a:spcAft>
                      </a:pPr>
                      <a:r>
                        <a:rPr lang="en-US" sz="2400">
                          <a:effectLst/>
                          <a:latin typeface="Consolas" panose="020B0609020204030204" pitchFamily="49" charset="0"/>
                          <a:ea typeface="Cambria Math" panose="02040503050406030204" pitchFamily="18" charset="0"/>
                        </a:rPr>
                        <a:t>P</a:t>
                      </a:r>
                      <a:r>
                        <a:rPr lang="en-US" sz="2400" baseline="-25000">
                          <a:effectLst/>
                          <a:latin typeface="Consolas" panose="020B0609020204030204" pitchFamily="49" charset="0"/>
                          <a:ea typeface="Cambria Math" panose="02040503050406030204" pitchFamily="18" charset="0"/>
                        </a:rPr>
                        <a:t>0</a:t>
                      </a:r>
                      <a:r>
                        <a:rPr lang="en-US" sz="2400" smtClean="0">
                          <a:effectLst/>
                          <a:latin typeface="Consolas" panose="020B0609020204030204" pitchFamily="49" charset="0"/>
                          <a:ea typeface="Cambria Math" panose="02040503050406030204" pitchFamily="18" charset="0"/>
                        </a:rPr>
                        <a:t>⊐P</a:t>
                      </a:r>
                      <a:r>
                        <a:rPr lang="en-US" sz="2400" baseline="-25000" smtClean="0">
                          <a:effectLst/>
                          <a:latin typeface="Consolas" panose="020B0609020204030204" pitchFamily="49" charset="0"/>
                          <a:ea typeface="Cambria Math" panose="02040503050406030204" pitchFamily="18" charset="0"/>
                        </a:rPr>
                        <a:t>0</a:t>
                      </a:r>
                      <a:r>
                        <a:rPr lang="el-GR" sz="2400" smtClean="0">
                          <a:effectLst/>
                          <a:latin typeface="Consolas" panose="020B0609020204030204" pitchFamily="49" charset="0"/>
                          <a:ea typeface="Cambria Math" panose="02040503050406030204" pitchFamily="18" charset="0"/>
                        </a:rPr>
                        <a:t>ω</a:t>
                      </a:r>
                      <a:endParaRPr lang="en-IN" sz="2400" dirty="0">
                        <a:effectLst/>
                        <a:latin typeface="Consolas" panose="020B0609020204030204" pitchFamily="49" charset="0"/>
                        <a:ea typeface="Cambria Math" panose="02040503050406030204" pitchFamily="18" charset="0"/>
                      </a:endParaRPr>
                    </a:p>
                  </a:txBody>
                  <a:tcPr marL="68580" marR="68580" marT="0" marB="0">
                    <a:lnL w="12700" cap="flat" cmpd="sng" algn="ctr">
                      <a:solidFill>
                        <a:schemeClr val="tx1"/>
                      </a:solidFill>
                      <a:prstDash val="solid"/>
                      <a:round/>
                      <a:headEnd type="none" w="med" len="med"/>
                      <a:tailEnd type="none" w="med" len="med"/>
                    </a:ln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2400" smtClean="0">
                          <a:effectLst/>
                          <a:latin typeface="Consolas" panose="020B0609020204030204" pitchFamily="49" charset="0"/>
                          <a:ea typeface="Cambria Math" panose="02040503050406030204" pitchFamily="18" charset="0"/>
                        </a:rPr>
                        <a:t>ϵ⊐ϵc</a:t>
                      </a:r>
                      <a:endParaRPr lang="en-IN" sz="2400" dirty="0" smtClean="0">
                        <a:effectLst/>
                        <a:latin typeface="Consolas" panose="020B0609020204030204" pitchFamily="49" charset="0"/>
                        <a:ea typeface="Cambria Math"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00936581"/>
                  </a:ext>
                </a:extLst>
              </a:tr>
            </a:tbl>
          </a:graphicData>
        </a:graphic>
      </p:graphicFrame>
      <p:graphicFrame>
        <p:nvGraphicFramePr>
          <p:cNvPr id="6" name="Table 5"/>
          <p:cNvGraphicFramePr>
            <a:graphicFrameLocks noGrp="1"/>
          </p:cNvGraphicFramePr>
          <p:nvPr>
            <p:extLst/>
          </p:nvPr>
        </p:nvGraphicFramePr>
        <p:xfrm>
          <a:off x="6239363" y="2667255"/>
          <a:ext cx="5544616" cy="420624"/>
        </p:xfrm>
        <a:graphic>
          <a:graphicData uri="http://schemas.openxmlformats.org/drawingml/2006/table">
            <a:tbl>
              <a:tblPr firstRow="1" firstCol="1" bandRow="1">
                <a:tableStyleId>{5940675A-B579-460E-94D1-54222C63F5DA}</a:tableStyleId>
              </a:tblPr>
              <a:tblGrid>
                <a:gridCol w="782007">
                  <a:extLst>
                    <a:ext uri="{9D8B030D-6E8A-4147-A177-3AD203B41FA5}">
                      <a16:colId xmlns:a16="http://schemas.microsoft.com/office/drawing/2014/main" val="3015274529"/>
                    </a:ext>
                  </a:extLst>
                </a:gridCol>
                <a:gridCol w="1090201">
                  <a:extLst>
                    <a:ext uri="{9D8B030D-6E8A-4147-A177-3AD203B41FA5}">
                      <a16:colId xmlns:a16="http://schemas.microsoft.com/office/drawing/2014/main" val="3223696195"/>
                    </a:ext>
                  </a:extLst>
                </a:gridCol>
                <a:gridCol w="900100">
                  <a:extLst>
                    <a:ext uri="{9D8B030D-6E8A-4147-A177-3AD203B41FA5}">
                      <a16:colId xmlns:a16="http://schemas.microsoft.com/office/drawing/2014/main" val="3992919855"/>
                    </a:ext>
                  </a:extLst>
                </a:gridCol>
                <a:gridCol w="1620180">
                  <a:extLst>
                    <a:ext uri="{9D8B030D-6E8A-4147-A177-3AD203B41FA5}">
                      <a16:colId xmlns:a16="http://schemas.microsoft.com/office/drawing/2014/main" val="4256814182"/>
                    </a:ext>
                  </a:extLst>
                </a:gridCol>
                <a:gridCol w="1152128">
                  <a:extLst>
                    <a:ext uri="{9D8B030D-6E8A-4147-A177-3AD203B41FA5}">
                      <a16:colId xmlns:a16="http://schemas.microsoft.com/office/drawing/2014/main" val="2196907050"/>
                    </a:ext>
                  </a:extLst>
                </a:gridCol>
              </a:tblGrid>
              <a:tr h="0">
                <a:tc>
                  <a:txBody>
                    <a:bodyPr/>
                    <a:lstStyle/>
                    <a:p>
                      <a:pPr algn="just">
                        <a:lnSpc>
                          <a:spcPct val="115000"/>
                        </a:lnSpc>
                        <a:spcBef>
                          <a:spcPts val="300"/>
                        </a:spcBef>
                        <a:spcAft>
                          <a:spcPts val="300"/>
                        </a:spcAft>
                      </a:pPr>
                      <a:r>
                        <a:rPr lang="en-US" sz="2400" dirty="0">
                          <a:effectLst/>
                          <a:latin typeface="Consolas" panose="020B0609020204030204" pitchFamily="49" charset="0"/>
                          <a:ea typeface="Cambria Math" panose="02040503050406030204" pitchFamily="18" charset="0"/>
                        </a:rPr>
                        <a:t>q=0</a:t>
                      </a:r>
                      <a:endParaRPr lang="en-IN" sz="2400" dirty="0">
                        <a:effectLst/>
                        <a:latin typeface="Consolas" panose="020B0609020204030204" pitchFamily="49" charset="0"/>
                        <a:ea typeface="Cambria Math" panose="02040503050406030204" pitchFamily="18" charset="0"/>
                        <a:cs typeface="Times New Roman" panose="02020603050405020304" pitchFamily="18" charset="0"/>
                      </a:endParaRPr>
                    </a:p>
                  </a:txBody>
                  <a:tcPr marL="68580" marR="68580" marT="0" marB="0"/>
                </a:tc>
                <a:tc>
                  <a:txBody>
                    <a:bodyPr/>
                    <a:lstStyle/>
                    <a:p>
                      <a:pPr algn="just">
                        <a:lnSpc>
                          <a:spcPct val="115000"/>
                        </a:lnSpc>
                        <a:spcBef>
                          <a:spcPts val="300"/>
                        </a:spcBef>
                        <a:spcAft>
                          <a:spcPts val="300"/>
                        </a:spcAft>
                      </a:pPr>
                      <a:r>
                        <a:rPr lang="el-GR" sz="2400" dirty="0" smtClean="0">
                          <a:effectLst/>
                          <a:latin typeface="Consolas" panose="020B0609020204030204" pitchFamily="49" charset="0"/>
                          <a:ea typeface="Cambria Math" panose="02040503050406030204" pitchFamily="18" charset="0"/>
                        </a:rPr>
                        <a:t>ω</a:t>
                      </a:r>
                      <a:r>
                        <a:rPr lang="en-US" sz="2400" dirty="0" smtClean="0">
                          <a:effectLst/>
                          <a:latin typeface="Consolas" panose="020B0609020204030204" pitchFamily="49" charset="0"/>
                          <a:ea typeface="Cambria Math" panose="02040503050406030204" pitchFamily="18" charset="0"/>
                        </a:rPr>
                        <a:t>=a</a:t>
                      </a:r>
                      <a:endParaRPr lang="en-IN" sz="2400" dirty="0">
                        <a:effectLst/>
                        <a:latin typeface="Consolas" panose="020B0609020204030204" pitchFamily="49" charset="0"/>
                        <a:ea typeface="Cambria Math" panose="02040503050406030204" pitchFamily="18" charset="0"/>
                        <a:cs typeface="Times New Roman" panose="02020603050405020304" pitchFamily="18" charset="0"/>
                      </a:endParaRPr>
                    </a:p>
                  </a:txBody>
                  <a:tcPr marL="68580" marR="68580" marT="0" marB="0"/>
                </a:tc>
                <a:tc>
                  <a:txBody>
                    <a:bodyPr/>
                    <a:lstStyle/>
                    <a:p>
                      <a:pPr algn="just">
                        <a:lnSpc>
                          <a:spcPct val="115000"/>
                        </a:lnSpc>
                        <a:spcBef>
                          <a:spcPts val="300"/>
                        </a:spcBef>
                        <a:spcAft>
                          <a:spcPts val="300"/>
                        </a:spcAft>
                      </a:pPr>
                      <a:r>
                        <a:rPr lang="en-US" sz="2400" dirty="0">
                          <a:effectLst/>
                          <a:latin typeface="Consolas" panose="020B0609020204030204" pitchFamily="49" charset="0"/>
                          <a:ea typeface="Cambria Math" panose="02040503050406030204" pitchFamily="18" charset="0"/>
                        </a:rPr>
                        <a:t>k=2</a:t>
                      </a:r>
                      <a:endParaRPr lang="en-IN" sz="2400" dirty="0">
                        <a:effectLst/>
                        <a:latin typeface="Consolas" panose="020B0609020204030204" pitchFamily="49" charset="0"/>
                        <a:ea typeface="Cambria Math" panose="02040503050406030204" pitchFamily="18" charset="0"/>
                        <a:cs typeface="Times New Roman" panose="02020603050405020304" pitchFamily="18" charset="0"/>
                      </a:endParaRPr>
                    </a:p>
                  </a:txBody>
                  <a:tcPr marL="68580" marR="68580" marT="0" marB="0"/>
                </a:tc>
                <a:tc>
                  <a:txBody>
                    <a:bodyPr/>
                    <a:lstStyle/>
                    <a:p>
                      <a:pPr algn="just">
                        <a:lnSpc>
                          <a:spcPct val="100000"/>
                        </a:lnSpc>
                        <a:spcBef>
                          <a:spcPts val="300"/>
                        </a:spcBef>
                        <a:spcAft>
                          <a:spcPts val="300"/>
                        </a:spcAft>
                      </a:pPr>
                      <a:r>
                        <a:rPr lang="en-US" sz="2400">
                          <a:effectLst/>
                          <a:latin typeface="Consolas" panose="020B0609020204030204" pitchFamily="49" charset="0"/>
                          <a:ea typeface="Cambria Math" panose="02040503050406030204" pitchFamily="18" charset="0"/>
                        </a:rPr>
                        <a:t>P</a:t>
                      </a:r>
                      <a:r>
                        <a:rPr lang="en-US" sz="2400" baseline="-25000">
                          <a:effectLst/>
                          <a:latin typeface="Consolas" panose="020B0609020204030204" pitchFamily="49" charset="0"/>
                          <a:ea typeface="Cambria Math" panose="02040503050406030204" pitchFamily="18" charset="0"/>
                        </a:rPr>
                        <a:t>2</a:t>
                      </a:r>
                      <a:r>
                        <a:rPr lang="en-US" sz="2400" smtClean="0">
                          <a:effectLst/>
                          <a:latin typeface="Consolas" panose="020B0609020204030204" pitchFamily="49" charset="0"/>
                          <a:ea typeface="Cambria Math" panose="02040503050406030204" pitchFamily="18" charset="0"/>
                        </a:rPr>
                        <a:t>⊐P</a:t>
                      </a:r>
                      <a:r>
                        <a:rPr lang="en-US" sz="2400" baseline="-25000" smtClean="0">
                          <a:effectLst/>
                          <a:latin typeface="Consolas" panose="020B0609020204030204" pitchFamily="49" charset="0"/>
                          <a:ea typeface="Cambria Math" panose="02040503050406030204" pitchFamily="18" charset="0"/>
                        </a:rPr>
                        <a:t>0</a:t>
                      </a:r>
                      <a:r>
                        <a:rPr lang="el-GR" sz="2400" smtClean="0">
                          <a:effectLst/>
                          <a:latin typeface="Consolas" panose="020B0609020204030204" pitchFamily="49" charset="0"/>
                          <a:ea typeface="Cambria Math" panose="02040503050406030204" pitchFamily="18" charset="0"/>
                        </a:rPr>
                        <a:t>ω</a:t>
                      </a:r>
                      <a:r>
                        <a:rPr lang="en-IN" sz="2400" smtClean="0">
                          <a:effectLst/>
                          <a:latin typeface="Consolas" panose="020B0609020204030204" pitchFamily="49" charset="0"/>
                          <a:ea typeface="Cambria Math" panose="02040503050406030204" pitchFamily="18" charset="0"/>
                        </a:rPr>
                        <a:t> </a:t>
                      </a:r>
                      <a:endParaRPr lang="en-IN" sz="2400" dirty="0" smtClean="0">
                        <a:effectLst/>
                        <a:latin typeface="Consolas" panose="020B0609020204030204" pitchFamily="49" charset="0"/>
                        <a:ea typeface="Cambria Math" panose="02040503050406030204" pitchFamily="18" charset="0"/>
                      </a:endParaRPr>
                    </a:p>
                  </a:txBody>
                  <a:tcPr marL="68580" marR="68580" marT="0" marB="0"/>
                </a:tc>
                <a:tc>
                  <a:txBody>
                    <a:bodyPr/>
                    <a:lstStyle/>
                    <a:p>
                      <a:pPr marL="0" marR="0" indent="0" algn="just" defTabSz="914400" rtl="0" eaLnBrk="1" fontAlgn="auto" latinLnBrk="0" hangingPunct="1">
                        <a:lnSpc>
                          <a:spcPct val="100000"/>
                        </a:lnSpc>
                        <a:spcBef>
                          <a:spcPts val="300"/>
                        </a:spcBef>
                        <a:spcAft>
                          <a:spcPts val="300"/>
                        </a:spcAft>
                        <a:buClrTx/>
                        <a:buSzTx/>
                        <a:buFontTx/>
                        <a:buNone/>
                        <a:tabLst/>
                        <a:defRPr/>
                      </a:pPr>
                      <a:r>
                        <a:rPr lang="en-US" sz="2400" dirty="0" smtClean="0">
                          <a:effectLst/>
                          <a:latin typeface="Consolas" panose="020B0609020204030204" pitchFamily="49" charset="0"/>
                          <a:ea typeface="Cambria Math" panose="02040503050406030204" pitchFamily="18" charset="0"/>
                        </a:rPr>
                        <a:t>ab⊐ϵa</a:t>
                      </a:r>
                      <a:endParaRPr lang="en-IN" sz="2400" dirty="0" smtClean="0">
                        <a:effectLst/>
                        <a:latin typeface="Consolas" panose="020B0609020204030204" pitchFamily="49" charset="0"/>
                        <a:ea typeface="Cambria Math"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89488556"/>
                  </a:ext>
                </a:extLst>
              </a:tr>
            </a:tbl>
          </a:graphicData>
        </a:graphic>
      </p:graphicFrame>
      <p:graphicFrame>
        <p:nvGraphicFramePr>
          <p:cNvPr id="7" name="Table 6"/>
          <p:cNvGraphicFramePr>
            <a:graphicFrameLocks noGrp="1"/>
          </p:cNvGraphicFramePr>
          <p:nvPr>
            <p:extLst/>
          </p:nvPr>
        </p:nvGraphicFramePr>
        <p:xfrm>
          <a:off x="8110845" y="3087879"/>
          <a:ext cx="3672408" cy="420624"/>
        </p:xfrm>
        <a:graphic>
          <a:graphicData uri="http://schemas.openxmlformats.org/drawingml/2006/table">
            <a:tbl>
              <a:tblPr firstRow="1" firstCol="1" bandRow="1">
                <a:tableStyleId>{5940675A-B579-460E-94D1-54222C63F5DA}</a:tableStyleId>
              </a:tblPr>
              <a:tblGrid>
                <a:gridCol w="900100">
                  <a:extLst>
                    <a:ext uri="{9D8B030D-6E8A-4147-A177-3AD203B41FA5}">
                      <a16:colId xmlns:a16="http://schemas.microsoft.com/office/drawing/2014/main" val="2426618447"/>
                    </a:ext>
                  </a:extLst>
                </a:gridCol>
                <a:gridCol w="1620180">
                  <a:extLst>
                    <a:ext uri="{9D8B030D-6E8A-4147-A177-3AD203B41FA5}">
                      <a16:colId xmlns:a16="http://schemas.microsoft.com/office/drawing/2014/main" val="3965953603"/>
                    </a:ext>
                  </a:extLst>
                </a:gridCol>
                <a:gridCol w="1152128">
                  <a:extLst>
                    <a:ext uri="{9D8B030D-6E8A-4147-A177-3AD203B41FA5}">
                      <a16:colId xmlns:a16="http://schemas.microsoft.com/office/drawing/2014/main" val="3296932581"/>
                    </a:ext>
                  </a:extLst>
                </a:gridCol>
              </a:tblGrid>
              <a:tr h="0">
                <a:tc>
                  <a:txBody>
                    <a:bodyPr/>
                    <a:lstStyle/>
                    <a:p>
                      <a:pPr marL="0" algn="just" defTabSz="914400" rtl="0" eaLnBrk="1" latinLnBrk="0" hangingPunct="1">
                        <a:lnSpc>
                          <a:spcPct val="115000"/>
                        </a:lnSpc>
                        <a:spcBef>
                          <a:spcPts val="300"/>
                        </a:spcBef>
                        <a:spcAft>
                          <a:spcPts val="300"/>
                        </a:spcAft>
                      </a:pPr>
                      <a:r>
                        <a:rPr lang="en-US" sz="2400" kern="1200" dirty="0">
                          <a:solidFill>
                            <a:schemeClr val="tx1"/>
                          </a:solidFill>
                          <a:effectLst/>
                          <a:latin typeface="Consolas" panose="020B0609020204030204" pitchFamily="49" charset="0"/>
                          <a:ea typeface="Cambria Math" panose="02040503050406030204" pitchFamily="18" charset="0"/>
                          <a:cs typeface="+mn-cs"/>
                        </a:rPr>
                        <a:t>k=1</a:t>
                      </a:r>
                      <a:endParaRPr lang="en-IN" sz="2400" kern="1200" dirty="0">
                        <a:solidFill>
                          <a:schemeClr val="tx1"/>
                        </a:solidFill>
                        <a:effectLst/>
                        <a:latin typeface="Consolas" panose="020B0609020204030204" pitchFamily="49" charset="0"/>
                        <a:ea typeface="Cambria Math" panose="02040503050406030204" pitchFamily="18" charset="0"/>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Bef>
                          <a:spcPts val="300"/>
                        </a:spcBef>
                        <a:spcAft>
                          <a:spcPts val="300"/>
                        </a:spcAft>
                      </a:pPr>
                      <a:r>
                        <a:rPr lang="en-US" sz="2400">
                          <a:effectLst/>
                          <a:latin typeface="Consolas" panose="020B0609020204030204" pitchFamily="49" charset="0"/>
                          <a:ea typeface="Cambria Math" panose="02040503050406030204" pitchFamily="18" charset="0"/>
                        </a:rPr>
                        <a:t>P</a:t>
                      </a:r>
                      <a:r>
                        <a:rPr lang="en-US" sz="2400" baseline="-25000">
                          <a:effectLst/>
                          <a:latin typeface="Consolas" panose="020B0609020204030204" pitchFamily="49" charset="0"/>
                          <a:ea typeface="Cambria Math" panose="02040503050406030204" pitchFamily="18" charset="0"/>
                        </a:rPr>
                        <a:t>1</a:t>
                      </a:r>
                      <a:r>
                        <a:rPr lang="en-US" sz="2400" smtClean="0">
                          <a:effectLst/>
                          <a:latin typeface="Consolas" panose="020B0609020204030204" pitchFamily="49" charset="0"/>
                          <a:ea typeface="Cambria Math" panose="02040503050406030204" pitchFamily="18" charset="0"/>
                        </a:rPr>
                        <a:t>⊐P</a:t>
                      </a:r>
                      <a:r>
                        <a:rPr lang="en-US" sz="2400" baseline="-25000" smtClean="0">
                          <a:effectLst/>
                          <a:latin typeface="Consolas" panose="020B0609020204030204" pitchFamily="49" charset="0"/>
                          <a:ea typeface="Cambria Math" panose="02040503050406030204" pitchFamily="18" charset="0"/>
                        </a:rPr>
                        <a:t>0</a:t>
                      </a:r>
                      <a:r>
                        <a:rPr lang="el-GR" sz="2400" smtClean="0">
                          <a:effectLst/>
                          <a:latin typeface="Consolas" panose="020B0609020204030204" pitchFamily="49" charset="0"/>
                          <a:ea typeface="Cambria Math" panose="02040503050406030204" pitchFamily="18" charset="0"/>
                        </a:rPr>
                        <a:t>ω</a:t>
                      </a:r>
                      <a:endParaRPr lang="en-IN" sz="2400" dirty="0">
                        <a:effectLst/>
                        <a:latin typeface="Consolas" panose="020B0609020204030204" pitchFamily="49" charset="0"/>
                        <a:ea typeface="Cambria Math" panose="02040503050406030204" pitchFamily="18" charset="0"/>
                      </a:endParaRPr>
                    </a:p>
                  </a:txBody>
                  <a:tcPr marL="68580" marR="68580" marT="0" marB="0">
                    <a:lnL w="12700" cap="flat" cmpd="sng" algn="ctr">
                      <a:solidFill>
                        <a:schemeClr val="tx1"/>
                      </a:solidFill>
                      <a:prstDash val="solid"/>
                      <a:round/>
                      <a:headEnd type="none" w="med" len="med"/>
                      <a:tailEnd type="none" w="med" len="med"/>
                    </a:lnL>
                  </a:tcPr>
                </a:tc>
                <a:tc>
                  <a:txBody>
                    <a:bodyPr/>
                    <a:lstStyle/>
                    <a:p>
                      <a:pPr marL="0" marR="0" indent="0" algn="just" defTabSz="914400" rtl="0" eaLnBrk="1" fontAlgn="auto" latinLnBrk="0" hangingPunct="1">
                        <a:lnSpc>
                          <a:spcPct val="100000"/>
                        </a:lnSpc>
                        <a:spcBef>
                          <a:spcPts val="300"/>
                        </a:spcBef>
                        <a:spcAft>
                          <a:spcPts val="300"/>
                        </a:spcAft>
                        <a:buClrTx/>
                        <a:buSzTx/>
                        <a:buFontTx/>
                        <a:buNone/>
                        <a:tabLst/>
                        <a:defRPr/>
                      </a:pPr>
                      <a:r>
                        <a:rPr lang="en-US" sz="2400" dirty="0" smtClean="0">
                          <a:effectLst/>
                          <a:latin typeface="Consolas" panose="020B0609020204030204" pitchFamily="49" charset="0"/>
                          <a:ea typeface="Cambria Math" panose="02040503050406030204" pitchFamily="18" charset="0"/>
                        </a:rPr>
                        <a:t>a⊐ϵa</a:t>
                      </a:r>
                      <a:endParaRPr lang="en-IN" sz="2400" dirty="0" smtClean="0">
                        <a:effectLst/>
                        <a:latin typeface="Consolas" panose="020B0609020204030204" pitchFamily="49" charset="0"/>
                        <a:ea typeface="Cambria Math"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71172384"/>
                  </a:ext>
                </a:extLst>
              </a:tr>
            </a:tbl>
          </a:graphicData>
        </a:graphic>
      </p:graphicFrame>
      <p:graphicFrame>
        <p:nvGraphicFramePr>
          <p:cNvPr id="8" name="Table 7"/>
          <p:cNvGraphicFramePr>
            <a:graphicFrameLocks noGrp="1"/>
          </p:cNvGraphicFramePr>
          <p:nvPr>
            <p:extLst/>
          </p:nvPr>
        </p:nvGraphicFramePr>
        <p:xfrm>
          <a:off x="7014861" y="3508503"/>
          <a:ext cx="4762609" cy="420624"/>
        </p:xfrm>
        <a:graphic>
          <a:graphicData uri="http://schemas.openxmlformats.org/drawingml/2006/table">
            <a:tbl>
              <a:tblPr firstRow="1" firstCol="1" bandRow="1">
                <a:tableStyleId>{5940675A-B579-460E-94D1-54222C63F5DA}</a:tableStyleId>
              </a:tblPr>
              <a:tblGrid>
                <a:gridCol w="1090201">
                  <a:extLst>
                    <a:ext uri="{9D8B030D-6E8A-4147-A177-3AD203B41FA5}">
                      <a16:colId xmlns:a16="http://schemas.microsoft.com/office/drawing/2014/main" val="3727308851"/>
                    </a:ext>
                  </a:extLst>
                </a:gridCol>
                <a:gridCol w="900100">
                  <a:extLst>
                    <a:ext uri="{9D8B030D-6E8A-4147-A177-3AD203B41FA5}">
                      <a16:colId xmlns:a16="http://schemas.microsoft.com/office/drawing/2014/main" val="2134813177"/>
                    </a:ext>
                  </a:extLst>
                </a:gridCol>
                <a:gridCol w="1620180">
                  <a:extLst>
                    <a:ext uri="{9D8B030D-6E8A-4147-A177-3AD203B41FA5}">
                      <a16:colId xmlns:a16="http://schemas.microsoft.com/office/drawing/2014/main" val="3046434303"/>
                    </a:ext>
                  </a:extLst>
                </a:gridCol>
                <a:gridCol w="1152128">
                  <a:extLst>
                    <a:ext uri="{9D8B030D-6E8A-4147-A177-3AD203B41FA5}">
                      <a16:colId xmlns:a16="http://schemas.microsoft.com/office/drawing/2014/main" val="3592588721"/>
                    </a:ext>
                  </a:extLst>
                </a:gridCol>
              </a:tblGrid>
              <a:tr h="0">
                <a:tc>
                  <a:txBody>
                    <a:bodyPr/>
                    <a:lstStyle/>
                    <a:p>
                      <a:pPr algn="just">
                        <a:lnSpc>
                          <a:spcPct val="115000"/>
                        </a:lnSpc>
                        <a:spcBef>
                          <a:spcPts val="300"/>
                        </a:spcBef>
                        <a:spcAft>
                          <a:spcPts val="300"/>
                        </a:spcAft>
                      </a:pPr>
                      <a:r>
                        <a:rPr lang="el-GR" sz="2400" dirty="0" smtClean="0">
                          <a:effectLst/>
                          <a:latin typeface="Consolas" panose="020B0609020204030204" pitchFamily="49" charset="0"/>
                          <a:ea typeface="Cambria Math" panose="02040503050406030204" pitchFamily="18" charset="0"/>
                        </a:rPr>
                        <a:t>ω</a:t>
                      </a:r>
                      <a:r>
                        <a:rPr lang="en-US" sz="2400" dirty="0" smtClean="0">
                          <a:effectLst/>
                          <a:latin typeface="Consolas" panose="020B0609020204030204" pitchFamily="49" charset="0"/>
                          <a:ea typeface="Cambria Math" panose="02040503050406030204" pitchFamily="18" charset="0"/>
                        </a:rPr>
                        <a:t>=b</a:t>
                      </a:r>
                      <a:endParaRPr lang="en-IN" sz="2400" dirty="0">
                        <a:effectLst/>
                        <a:latin typeface="Consolas" panose="020B0609020204030204" pitchFamily="49" charset="0"/>
                        <a:ea typeface="Cambria Math" panose="020405030504060302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Bef>
                          <a:spcPts val="300"/>
                        </a:spcBef>
                        <a:spcAft>
                          <a:spcPts val="300"/>
                        </a:spcAft>
                      </a:pPr>
                      <a:r>
                        <a:rPr lang="en-US" sz="2400" dirty="0">
                          <a:effectLst/>
                          <a:latin typeface="Consolas" panose="020B0609020204030204" pitchFamily="49" charset="0"/>
                          <a:ea typeface="Cambria Math" panose="02040503050406030204" pitchFamily="18" charset="0"/>
                        </a:rPr>
                        <a:t>k=2</a:t>
                      </a:r>
                      <a:endParaRPr lang="en-IN" sz="2400" dirty="0">
                        <a:effectLst/>
                        <a:latin typeface="Consolas" panose="020B0609020204030204" pitchFamily="49" charset="0"/>
                        <a:ea typeface="Cambria Math" panose="020405030504060302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tcPr>
                </a:tc>
                <a:tc>
                  <a:txBody>
                    <a:bodyPr/>
                    <a:lstStyle/>
                    <a:p>
                      <a:pPr algn="just">
                        <a:lnSpc>
                          <a:spcPct val="100000"/>
                        </a:lnSpc>
                        <a:spcBef>
                          <a:spcPts val="300"/>
                        </a:spcBef>
                        <a:spcAft>
                          <a:spcPts val="300"/>
                        </a:spcAft>
                      </a:pPr>
                      <a:r>
                        <a:rPr lang="en-US" sz="2400">
                          <a:effectLst/>
                          <a:latin typeface="Consolas" panose="020B0609020204030204" pitchFamily="49" charset="0"/>
                          <a:ea typeface="Cambria Math" panose="02040503050406030204" pitchFamily="18" charset="0"/>
                        </a:rPr>
                        <a:t>P</a:t>
                      </a:r>
                      <a:r>
                        <a:rPr lang="en-US" sz="2400" baseline="-25000">
                          <a:effectLst/>
                          <a:latin typeface="Consolas" panose="020B0609020204030204" pitchFamily="49" charset="0"/>
                          <a:ea typeface="Cambria Math" panose="02040503050406030204" pitchFamily="18" charset="0"/>
                        </a:rPr>
                        <a:t>2</a:t>
                      </a:r>
                      <a:r>
                        <a:rPr lang="en-US" sz="2400" smtClean="0">
                          <a:effectLst/>
                          <a:latin typeface="Consolas" panose="020B0609020204030204" pitchFamily="49" charset="0"/>
                          <a:ea typeface="Cambria Math" panose="02040503050406030204" pitchFamily="18" charset="0"/>
                        </a:rPr>
                        <a:t>⊐P</a:t>
                      </a:r>
                      <a:r>
                        <a:rPr lang="en-US" sz="2400" baseline="-25000" smtClean="0">
                          <a:effectLst/>
                          <a:latin typeface="Consolas" panose="020B0609020204030204" pitchFamily="49" charset="0"/>
                          <a:ea typeface="Cambria Math" panose="02040503050406030204" pitchFamily="18" charset="0"/>
                        </a:rPr>
                        <a:t>0</a:t>
                      </a:r>
                      <a:r>
                        <a:rPr lang="el-GR" sz="2400" smtClean="0">
                          <a:effectLst/>
                          <a:latin typeface="Consolas" panose="020B0609020204030204" pitchFamily="49" charset="0"/>
                          <a:ea typeface="Cambria Math" panose="02040503050406030204" pitchFamily="18" charset="0"/>
                        </a:rPr>
                        <a:t>ω</a:t>
                      </a:r>
                      <a:endParaRPr lang="en-IN" sz="2400" dirty="0">
                        <a:effectLst/>
                        <a:latin typeface="Consolas" panose="020B0609020204030204" pitchFamily="49" charset="0"/>
                        <a:ea typeface="Cambria Math" panose="02040503050406030204" pitchFamily="18" charset="0"/>
                      </a:endParaRPr>
                    </a:p>
                  </a:txBody>
                  <a:tcPr marL="68580" marR="68580" marT="0" marB="0"/>
                </a:tc>
                <a:tc>
                  <a:txBody>
                    <a:bodyPr/>
                    <a:lstStyle/>
                    <a:p>
                      <a:pPr marL="0" marR="0" indent="0" algn="just" defTabSz="914400" rtl="0" eaLnBrk="1" fontAlgn="auto" latinLnBrk="0" hangingPunct="1">
                        <a:lnSpc>
                          <a:spcPct val="100000"/>
                        </a:lnSpc>
                        <a:spcBef>
                          <a:spcPts val="300"/>
                        </a:spcBef>
                        <a:spcAft>
                          <a:spcPts val="300"/>
                        </a:spcAft>
                        <a:buClrTx/>
                        <a:buSzTx/>
                        <a:buFontTx/>
                        <a:buNone/>
                        <a:tabLst/>
                        <a:defRPr/>
                      </a:pPr>
                      <a:r>
                        <a:rPr lang="en-US" sz="2400" dirty="0" smtClean="0">
                          <a:effectLst/>
                          <a:latin typeface="Consolas" panose="020B0609020204030204" pitchFamily="49" charset="0"/>
                          <a:ea typeface="Cambria Math" panose="02040503050406030204" pitchFamily="18" charset="0"/>
                        </a:rPr>
                        <a:t>ab⊐ϵb</a:t>
                      </a:r>
                      <a:endParaRPr lang="en-IN" sz="2400" dirty="0" smtClean="0">
                        <a:effectLst/>
                        <a:latin typeface="Consolas" panose="020B0609020204030204" pitchFamily="49" charset="0"/>
                        <a:ea typeface="Cambria Math"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00782149"/>
                  </a:ext>
                </a:extLst>
              </a:tr>
            </a:tbl>
          </a:graphicData>
        </a:graphic>
      </p:graphicFrame>
      <p:graphicFrame>
        <p:nvGraphicFramePr>
          <p:cNvPr id="9" name="Table 8"/>
          <p:cNvGraphicFramePr>
            <a:graphicFrameLocks noGrp="1"/>
          </p:cNvGraphicFramePr>
          <p:nvPr>
            <p:extLst/>
          </p:nvPr>
        </p:nvGraphicFramePr>
        <p:xfrm>
          <a:off x="8103225" y="3961956"/>
          <a:ext cx="3672408" cy="420624"/>
        </p:xfrm>
        <a:graphic>
          <a:graphicData uri="http://schemas.openxmlformats.org/drawingml/2006/table">
            <a:tbl>
              <a:tblPr firstRow="1" firstCol="1" bandRow="1">
                <a:tableStyleId>{5940675A-B579-460E-94D1-54222C63F5DA}</a:tableStyleId>
              </a:tblPr>
              <a:tblGrid>
                <a:gridCol w="900100">
                  <a:extLst>
                    <a:ext uri="{9D8B030D-6E8A-4147-A177-3AD203B41FA5}">
                      <a16:colId xmlns:a16="http://schemas.microsoft.com/office/drawing/2014/main" val="942508629"/>
                    </a:ext>
                  </a:extLst>
                </a:gridCol>
                <a:gridCol w="1620180">
                  <a:extLst>
                    <a:ext uri="{9D8B030D-6E8A-4147-A177-3AD203B41FA5}">
                      <a16:colId xmlns:a16="http://schemas.microsoft.com/office/drawing/2014/main" val="978063131"/>
                    </a:ext>
                  </a:extLst>
                </a:gridCol>
                <a:gridCol w="1152128">
                  <a:extLst>
                    <a:ext uri="{9D8B030D-6E8A-4147-A177-3AD203B41FA5}">
                      <a16:colId xmlns:a16="http://schemas.microsoft.com/office/drawing/2014/main" val="2609698854"/>
                    </a:ext>
                  </a:extLst>
                </a:gridCol>
              </a:tblGrid>
              <a:tr h="0">
                <a:tc>
                  <a:txBody>
                    <a:bodyPr/>
                    <a:lstStyle/>
                    <a:p>
                      <a:pPr algn="just">
                        <a:lnSpc>
                          <a:spcPct val="115000"/>
                        </a:lnSpc>
                        <a:spcBef>
                          <a:spcPts val="300"/>
                        </a:spcBef>
                        <a:spcAft>
                          <a:spcPts val="300"/>
                        </a:spcAft>
                      </a:pPr>
                      <a:r>
                        <a:rPr lang="en-US" sz="2400" dirty="0">
                          <a:effectLst/>
                          <a:latin typeface="Consolas" panose="020B0609020204030204" pitchFamily="49" charset="0"/>
                          <a:ea typeface="Cambria Math" panose="02040503050406030204" pitchFamily="18" charset="0"/>
                        </a:rPr>
                        <a:t>k=1</a:t>
                      </a:r>
                      <a:endParaRPr lang="en-IN" sz="2400" dirty="0">
                        <a:effectLst/>
                        <a:latin typeface="Consolas" panose="020B0609020204030204" pitchFamily="49" charset="0"/>
                        <a:ea typeface="Cambria Math" panose="020405030504060302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Bef>
                          <a:spcPts val="300"/>
                        </a:spcBef>
                        <a:spcAft>
                          <a:spcPts val="300"/>
                        </a:spcAft>
                      </a:pPr>
                      <a:r>
                        <a:rPr lang="en-US" sz="2400">
                          <a:effectLst/>
                          <a:latin typeface="Consolas" panose="020B0609020204030204" pitchFamily="49" charset="0"/>
                          <a:ea typeface="Cambria Math" panose="02040503050406030204" pitchFamily="18" charset="0"/>
                        </a:rPr>
                        <a:t>P</a:t>
                      </a:r>
                      <a:r>
                        <a:rPr lang="en-US" sz="2400" baseline="-25000">
                          <a:effectLst/>
                          <a:latin typeface="Consolas" panose="020B0609020204030204" pitchFamily="49" charset="0"/>
                          <a:ea typeface="Cambria Math" panose="02040503050406030204" pitchFamily="18" charset="0"/>
                        </a:rPr>
                        <a:t>1</a:t>
                      </a:r>
                      <a:r>
                        <a:rPr lang="en-US" sz="2400" smtClean="0">
                          <a:effectLst/>
                          <a:latin typeface="Consolas" panose="020B0609020204030204" pitchFamily="49" charset="0"/>
                          <a:ea typeface="Cambria Math" panose="02040503050406030204" pitchFamily="18" charset="0"/>
                        </a:rPr>
                        <a:t>⊐P</a:t>
                      </a:r>
                      <a:r>
                        <a:rPr lang="en-US" sz="2400" baseline="-25000" smtClean="0">
                          <a:effectLst/>
                          <a:latin typeface="Consolas" panose="020B0609020204030204" pitchFamily="49" charset="0"/>
                          <a:ea typeface="Cambria Math" panose="02040503050406030204" pitchFamily="18" charset="0"/>
                        </a:rPr>
                        <a:t>0</a:t>
                      </a:r>
                      <a:r>
                        <a:rPr lang="el-GR" sz="2400" smtClean="0">
                          <a:effectLst/>
                          <a:latin typeface="Consolas" panose="020B0609020204030204" pitchFamily="49" charset="0"/>
                          <a:ea typeface="Cambria Math" panose="02040503050406030204" pitchFamily="18" charset="0"/>
                        </a:rPr>
                        <a:t>ω</a:t>
                      </a:r>
                      <a:endParaRPr lang="en-IN" sz="2400" dirty="0">
                        <a:effectLst/>
                        <a:latin typeface="Consolas" panose="020B0609020204030204" pitchFamily="49" charset="0"/>
                        <a:ea typeface="Cambria Math" panose="02040503050406030204" pitchFamily="18" charset="0"/>
                      </a:endParaRPr>
                    </a:p>
                  </a:txBody>
                  <a:tcPr marL="68580" marR="68580" marT="0" marB="0">
                    <a:lnL w="12700" cap="flat" cmpd="sng" algn="ctr">
                      <a:solidFill>
                        <a:schemeClr val="tx1"/>
                      </a:solidFill>
                      <a:prstDash val="solid"/>
                      <a:round/>
                      <a:headEnd type="none" w="med" len="med"/>
                      <a:tailEnd type="none" w="med" len="med"/>
                    </a:lnL>
                  </a:tcPr>
                </a:tc>
                <a:tc>
                  <a:txBody>
                    <a:bodyPr/>
                    <a:lstStyle/>
                    <a:p>
                      <a:pPr marL="0" marR="0" indent="0" algn="just" defTabSz="914400" rtl="0" eaLnBrk="1" fontAlgn="auto" latinLnBrk="0" hangingPunct="1">
                        <a:lnSpc>
                          <a:spcPct val="100000"/>
                        </a:lnSpc>
                        <a:spcBef>
                          <a:spcPts val="300"/>
                        </a:spcBef>
                        <a:spcAft>
                          <a:spcPts val="300"/>
                        </a:spcAft>
                        <a:buClrTx/>
                        <a:buSzTx/>
                        <a:buFontTx/>
                        <a:buNone/>
                        <a:tabLst/>
                        <a:defRPr/>
                      </a:pPr>
                      <a:r>
                        <a:rPr lang="en-US" sz="2400" dirty="0" smtClean="0">
                          <a:effectLst/>
                          <a:latin typeface="Consolas" panose="020B0609020204030204" pitchFamily="49" charset="0"/>
                          <a:ea typeface="Cambria Math" panose="02040503050406030204" pitchFamily="18" charset="0"/>
                        </a:rPr>
                        <a:t>a⊐ϵb</a:t>
                      </a:r>
                      <a:endParaRPr lang="en-IN" sz="2400" dirty="0" smtClean="0">
                        <a:effectLst/>
                        <a:latin typeface="Consolas" panose="020B0609020204030204" pitchFamily="49" charset="0"/>
                        <a:ea typeface="Cambria Math"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41857417"/>
                  </a:ext>
                </a:extLst>
              </a:tr>
            </a:tbl>
          </a:graphicData>
        </a:graphic>
      </p:graphicFrame>
      <p:graphicFrame>
        <p:nvGraphicFramePr>
          <p:cNvPr id="10" name="Table 9"/>
          <p:cNvGraphicFramePr>
            <a:graphicFrameLocks noGrp="1"/>
          </p:cNvGraphicFramePr>
          <p:nvPr>
            <p:extLst/>
          </p:nvPr>
        </p:nvGraphicFramePr>
        <p:xfrm>
          <a:off x="8103225" y="4415409"/>
          <a:ext cx="3672408" cy="420624"/>
        </p:xfrm>
        <a:graphic>
          <a:graphicData uri="http://schemas.openxmlformats.org/drawingml/2006/table">
            <a:tbl>
              <a:tblPr firstRow="1" firstCol="1" bandRow="1">
                <a:tableStyleId>{5940675A-B579-460E-94D1-54222C63F5DA}</a:tableStyleId>
              </a:tblPr>
              <a:tblGrid>
                <a:gridCol w="900100">
                  <a:extLst>
                    <a:ext uri="{9D8B030D-6E8A-4147-A177-3AD203B41FA5}">
                      <a16:colId xmlns:a16="http://schemas.microsoft.com/office/drawing/2014/main" val="1982893943"/>
                    </a:ext>
                  </a:extLst>
                </a:gridCol>
                <a:gridCol w="1620180">
                  <a:extLst>
                    <a:ext uri="{9D8B030D-6E8A-4147-A177-3AD203B41FA5}">
                      <a16:colId xmlns:a16="http://schemas.microsoft.com/office/drawing/2014/main" val="2879827618"/>
                    </a:ext>
                  </a:extLst>
                </a:gridCol>
                <a:gridCol w="1152128">
                  <a:extLst>
                    <a:ext uri="{9D8B030D-6E8A-4147-A177-3AD203B41FA5}">
                      <a16:colId xmlns:a16="http://schemas.microsoft.com/office/drawing/2014/main" val="733200717"/>
                    </a:ext>
                  </a:extLst>
                </a:gridCol>
              </a:tblGrid>
              <a:tr h="0">
                <a:tc>
                  <a:txBody>
                    <a:bodyPr/>
                    <a:lstStyle/>
                    <a:p>
                      <a:pPr marL="0" algn="just" defTabSz="914400" rtl="0" eaLnBrk="1" latinLnBrk="0" hangingPunct="1">
                        <a:lnSpc>
                          <a:spcPct val="115000"/>
                        </a:lnSpc>
                        <a:spcBef>
                          <a:spcPts val="300"/>
                        </a:spcBef>
                        <a:spcAft>
                          <a:spcPts val="300"/>
                        </a:spcAft>
                      </a:pPr>
                      <a:r>
                        <a:rPr lang="en-US" sz="2400" kern="1200" dirty="0">
                          <a:solidFill>
                            <a:schemeClr val="tx1"/>
                          </a:solidFill>
                          <a:effectLst/>
                          <a:latin typeface="Consolas" panose="020B0609020204030204" pitchFamily="49" charset="0"/>
                          <a:ea typeface="Cambria Math" panose="02040503050406030204" pitchFamily="18" charset="0"/>
                          <a:cs typeface="+mn-cs"/>
                        </a:rPr>
                        <a:t>k=0</a:t>
                      </a:r>
                      <a:endParaRPr lang="en-IN" sz="2400" kern="1200" dirty="0">
                        <a:solidFill>
                          <a:schemeClr val="tx1"/>
                        </a:solidFill>
                        <a:effectLst/>
                        <a:latin typeface="Consolas" panose="020B0609020204030204" pitchFamily="49" charset="0"/>
                        <a:ea typeface="Cambria Math" panose="02040503050406030204" pitchFamily="18" charset="0"/>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Bef>
                          <a:spcPts val="300"/>
                        </a:spcBef>
                        <a:spcAft>
                          <a:spcPts val="300"/>
                        </a:spcAft>
                      </a:pPr>
                      <a:r>
                        <a:rPr lang="en-US" sz="2400">
                          <a:effectLst/>
                          <a:latin typeface="Consolas" panose="020B0609020204030204" pitchFamily="49" charset="0"/>
                          <a:ea typeface="Cambria Math" panose="02040503050406030204" pitchFamily="18" charset="0"/>
                        </a:rPr>
                        <a:t>P</a:t>
                      </a:r>
                      <a:r>
                        <a:rPr lang="en-US" sz="2400" baseline="-25000">
                          <a:effectLst/>
                          <a:latin typeface="Consolas" panose="020B0609020204030204" pitchFamily="49" charset="0"/>
                          <a:ea typeface="Cambria Math" panose="02040503050406030204" pitchFamily="18" charset="0"/>
                        </a:rPr>
                        <a:t>0</a:t>
                      </a:r>
                      <a:r>
                        <a:rPr lang="en-US" sz="2400" smtClean="0">
                          <a:effectLst/>
                          <a:latin typeface="Consolas" panose="020B0609020204030204" pitchFamily="49" charset="0"/>
                          <a:ea typeface="Cambria Math" panose="02040503050406030204" pitchFamily="18" charset="0"/>
                        </a:rPr>
                        <a:t>⊐P</a:t>
                      </a:r>
                      <a:r>
                        <a:rPr lang="en-US" sz="2400" baseline="-25000" smtClean="0">
                          <a:effectLst/>
                          <a:latin typeface="Consolas" panose="020B0609020204030204" pitchFamily="49" charset="0"/>
                          <a:ea typeface="Cambria Math" panose="02040503050406030204" pitchFamily="18" charset="0"/>
                        </a:rPr>
                        <a:t>0</a:t>
                      </a:r>
                      <a:r>
                        <a:rPr lang="el-GR" sz="2400" smtClean="0">
                          <a:effectLst/>
                          <a:latin typeface="Consolas" panose="020B0609020204030204" pitchFamily="49" charset="0"/>
                          <a:ea typeface="Cambria Math" panose="02040503050406030204" pitchFamily="18" charset="0"/>
                        </a:rPr>
                        <a:t>ω</a:t>
                      </a:r>
                      <a:endParaRPr lang="en-IN" sz="2400" dirty="0">
                        <a:effectLst/>
                        <a:latin typeface="Consolas" panose="020B0609020204030204" pitchFamily="49" charset="0"/>
                        <a:ea typeface="Cambria Math" panose="02040503050406030204" pitchFamily="18" charset="0"/>
                      </a:endParaRPr>
                    </a:p>
                  </a:txBody>
                  <a:tcPr marL="68580" marR="68580" marT="0" marB="0">
                    <a:lnL w="12700" cap="flat" cmpd="sng" algn="ctr">
                      <a:solidFill>
                        <a:schemeClr val="tx1"/>
                      </a:solidFill>
                      <a:prstDash val="solid"/>
                      <a:round/>
                      <a:headEnd type="none" w="med" len="med"/>
                      <a:tailEnd type="none" w="med" len="med"/>
                    </a:lnL>
                  </a:tcPr>
                </a:tc>
                <a:tc>
                  <a:txBody>
                    <a:bodyPr/>
                    <a:lstStyle/>
                    <a:p>
                      <a:pPr marL="0" marR="0" indent="0" algn="just" defTabSz="914400" rtl="0" eaLnBrk="1" fontAlgn="auto" latinLnBrk="0" hangingPunct="1">
                        <a:lnSpc>
                          <a:spcPct val="100000"/>
                        </a:lnSpc>
                        <a:spcBef>
                          <a:spcPts val="300"/>
                        </a:spcBef>
                        <a:spcAft>
                          <a:spcPts val="300"/>
                        </a:spcAft>
                        <a:buClrTx/>
                        <a:buSzTx/>
                        <a:buFontTx/>
                        <a:buNone/>
                        <a:tabLst/>
                        <a:defRPr/>
                      </a:pPr>
                      <a:r>
                        <a:rPr lang="en-US" sz="2400" dirty="0" smtClean="0">
                          <a:effectLst/>
                          <a:latin typeface="Consolas" panose="020B0609020204030204" pitchFamily="49" charset="0"/>
                          <a:ea typeface="Cambria Math" panose="02040503050406030204" pitchFamily="18" charset="0"/>
                        </a:rPr>
                        <a:t>ϵ⊐ϵb</a:t>
                      </a:r>
                      <a:endParaRPr lang="en-IN" sz="2400" dirty="0" smtClean="0">
                        <a:effectLst/>
                        <a:latin typeface="Consolas" panose="020B0609020204030204" pitchFamily="49" charset="0"/>
                        <a:ea typeface="Cambria Math"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95223027"/>
                  </a:ext>
                </a:extLst>
              </a:tr>
            </a:tbl>
          </a:graphicData>
        </a:graphic>
      </p:graphicFrame>
      <p:graphicFrame>
        <p:nvGraphicFramePr>
          <p:cNvPr id="11" name="Table 10"/>
          <p:cNvGraphicFramePr>
            <a:graphicFrameLocks noGrp="1"/>
          </p:cNvGraphicFramePr>
          <p:nvPr>
            <p:extLst/>
          </p:nvPr>
        </p:nvGraphicFramePr>
        <p:xfrm>
          <a:off x="7009769" y="4866131"/>
          <a:ext cx="4762609" cy="420624"/>
        </p:xfrm>
        <a:graphic>
          <a:graphicData uri="http://schemas.openxmlformats.org/drawingml/2006/table">
            <a:tbl>
              <a:tblPr firstRow="1" firstCol="1" bandRow="1">
                <a:tableStyleId>{5940675A-B579-460E-94D1-54222C63F5DA}</a:tableStyleId>
              </a:tblPr>
              <a:tblGrid>
                <a:gridCol w="1090201">
                  <a:extLst>
                    <a:ext uri="{9D8B030D-6E8A-4147-A177-3AD203B41FA5}">
                      <a16:colId xmlns:a16="http://schemas.microsoft.com/office/drawing/2014/main" val="2064533246"/>
                    </a:ext>
                  </a:extLst>
                </a:gridCol>
                <a:gridCol w="900100">
                  <a:extLst>
                    <a:ext uri="{9D8B030D-6E8A-4147-A177-3AD203B41FA5}">
                      <a16:colId xmlns:a16="http://schemas.microsoft.com/office/drawing/2014/main" val="1559044680"/>
                    </a:ext>
                  </a:extLst>
                </a:gridCol>
                <a:gridCol w="1620180">
                  <a:extLst>
                    <a:ext uri="{9D8B030D-6E8A-4147-A177-3AD203B41FA5}">
                      <a16:colId xmlns:a16="http://schemas.microsoft.com/office/drawing/2014/main" val="1611379938"/>
                    </a:ext>
                  </a:extLst>
                </a:gridCol>
                <a:gridCol w="1152128">
                  <a:extLst>
                    <a:ext uri="{9D8B030D-6E8A-4147-A177-3AD203B41FA5}">
                      <a16:colId xmlns:a16="http://schemas.microsoft.com/office/drawing/2014/main" val="1225681967"/>
                    </a:ext>
                  </a:extLst>
                </a:gridCol>
              </a:tblGrid>
              <a:tr h="0">
                <a:tc>
                  <a:txBody>
                    <a:bodyPr/>
                    <a:lstStyle/>
                    <a:p>
                      <a:pPr algn="just">
                        <a:lnSpc>
                          <a:spcPct val="115000"/>
                        </a:lnSpc>
                        <a:spcBef>
                          <a:spcPts val="300"/>
                        </a:spcBef>
                        <a:spcAft>
                          <a:spcPts val="300"/>
                        </a:spcAft>
                      </a:pPr>
                      <a:r>
                        <a:rPr lang="el-GR" sz="2400" dirty="0" smtClean="0">
                          <a:effectLst/>
                          <a:latin typeface="Consolas" panose="020B0609020204030204" pitchFamily="49" charset="0"/>
                          <a:ea typeface="Cambria Math" panose="02040503050406030204" pitchFamily="18" charset="0"/>
                        </a:rPr>
                        <a:t>ω</a:t>
                      </a:r>
                      <a:r>
                        <a:rPr lang="en-US" sz="2400" dirty="0" smtClean="0">
                          <a:effectLst/>
                          <a:latin typeface="Consolas" panose="020B0609020204030204" pitchFamily="49" charset="0"/>
                          <a:ea typeface="Cambria Math" panose="02040503050406030204" pitchFamily="18" charset="0"/>
                        </a:rPr>
                        <a:t>=c</a:t>
                      </a:r>
                      <a:endParaRPr lang="en-IN" sz="2400" dirty="0">
                        <a:effectLst/>
                        <a:latin typeface="Consolas" panose="020B0609020204030204" pitchFamily="49" charset="0"/>
                        <a:ea typeface="Cambria Math" panose="020405030504060302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Bef>
                          <a:spcPts val="300"/>
                        </a:spcBef>
                        <a:spcAft>
                          <a:spcPts val="300"/>
                        </a:spcAft>
                      </a:pPr>
                      <a:r>
                        <a:rPr lang="en-US" sz="2400" dirty="0">
                          <a:effectLst/>
                          <a:latin typeface="Consolas" panose="020B0609020204030204" pitchFamily="49" charset="0"/>
                          <a:ea typeface="Cambria Math" panose="02040503050406030204" pitchFamily="18" charset="0"/>
                        </a:rPr>
                        <a:t>k=2</a:t>
                      </a:r>
                      <a:endParaRPr lang="en-IN" sz="2400" dirty="0">
                        <a:effectLst/>
                        <a:latin typeface="Consolas" panose="020B0609020204030204" pitchFamily="49" charset="0"/>
                        <a:ea typeface="Cambria Math" panose="020405030504060302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tcPr>
                </a:tc>
                <a:tc>
                  <a:txBody>
                    <a:bodyPr/>
                    <a:lstStyle/>
                    <a:p>
                      <a:pPr algn="just">
                        <a:lnSpc>
                          <a:spcPct val="100000"/>
                        </a:lnSpc>
                        <a:spcBef>
                          <a:spcPts val="300"/>
                        </a:spcBef>
                        <a:spcAft>
                          <a:spcPts val="300"/>
                        </a:spcAft>
                      </a:pPr>
                      <a:r>
                        <a:rPr lang="en-US" sz="2400">
                          <a:effectLst/>
                          <a:latin typeface="Consolas" panose="020B0609020204030204" pitchFamily="49" charset="0"/>
                          <a:ea typeface="Cambria Math" panose="02040503050406030204" pitchFamily="18" charset="0"/>
                        </a:rPr>
                        <a:t>P</a:t>
                      </a:r>
                      <a:r>
                        <a:rPr lang="en-US" sz="2400" baseline="-25000">
                          <a:effectLst/>
                          <a:latin typeface="Consolas" panose="020B0609020204030204" pitchFamily="49" charset="0"/>
                          <a:ea typeface="Cambria Math" panose="02040503050406030204" pitchFamily="18" charset="0"/>
                        </a:rPr>
                        <a:t>2</a:t>
                      </a:r>
                      <a:r>
                        <a:rPr lang="en-US" sz="2400" smtClean="0">
                          <a:effectLst/>
                          <a:latin typeface="Consolas" panose="020B0609020204030204" pitchFamily="49" charset="0"/>
                          <a:ea typeface="Cambria Math" panose="02040503050406030204" pitchFamily="18" charset="0"/>
                        </a:rPr>
                        <a:t>⊐P</a:t>
                      </a:r>
                      <a:r>
                        <a:rPr lang="en-US" sz="2400" baseline="-25000" smtClean="0">
                          <a:effectLst/>
                          <a:latin typeface="Consolas" panose="020B0609020204030204" pitchFamily="49" charset="0"/>
                          <a:ea typeface="Cambria Math" panose="02040503050406030204" pitchFamily="18" charset="0"/>
                        </a:rPr>
                        <a:t>0</a:t>
                      </a:r>
                      <a:r>
                        <a:rPr lang="el-GR" sz="2400" smtClean="0">
                          <a:effectLst/>
                          <a:latin typeface="Consolas" panose="020B0609020204030204" pitchFamily="49" charset="0"/>
                          <a:ea typeface="Cambria Math" panose="02040503050406030204" pitchFamily="18" charset="0"/>
                        </a:rPr>
                        <a:t>ω</a:t>
                      </a:r>
                      <a:endParaRPr lang="en-IN" sz="2400" dirty="0">
                        <a:effectLst/>
                        <a:latin typeface="Consolas" panose="020B0609020204030204" pitchFamily="49" charset="0"/>
                        <a:ea typeface="Cambria Math" panose="02040503050406030204" pitchFamily="18" charset="0"/>
                      </a:endParaRPr>
                    </a:p>
                  </a:txBody>
                  <a:tcPr marL="68580" marR="68580" marT="0" marB="0"/>
                </a:tc>
                <a:tc>
                  <a:txBody>
                    <a:bodyPr/>
                    <a:lstStyle/>
                    <a:p>
                      <a:pPr marL="0" marR="0" indent="0" algn="just" defTabSz="914400" rtl="0" eaLnBrk="1" fontAlgn="auto" latinLnBrk="0" hangingPunct="1">
                        <a:lnSpc>
                          <a:spcPct val="100000"/>
                        </a:lnSpc>
                        <a:spcBef>
                          <a:spcPts val="300"/>
                        </a:spcBef>
                        <a:spcAft>
                          <a:spcPts val="300"/>
                        </a:spcAft>
                        <a:buClrTx/>
                        <a:buSzTx/>
                        <a:buFontTx/>
                        <a:buNone/>
                        <a:tabLst/>
                        <a:defRPr/>
                      </a:pPr>
                      <a:r>
                        <a:rPr lang="en-US" sz="2400" dirty="0" smtClean="0">
                          <a:effectLst/>
                          <a:latin typeface="Consolas" panose="020B0609020204030204" pitchFamily="49" charset="0"/>
                          <a:ea typeface="Cambria Math" panose="02040503050406030204" pitchFamily="18" charset="0"/>
                        </a:rPr>
                        <a:t>ab⊐ϵc</a:t>
                      </a:r>
                      <a:endParaRPr lang="en-IN" sz="2400" dirty="0" smtClean="0">
                        <a:effectLst/>
                        <a:latin typeface="Consolas" panose="020B0609020204030204" pitchFamily="49" charset="0"/>
                        <a:ea typeface="Cambria Math"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28647907"/>
                  </a:ext>
                </a:extLst>
              </a:tr>
            </a:tbl>
          </a:graphicData>
        </a:graphic>
      </p:graphicFrame>
      <p:graphicFrame>
        <p:nvGraphicFramePr>
          <p:cNvPr id="12" name="Table 11"/>
          <p:cNvGraphicFramePr>
            <a:graphicFrameLocks noGrp="1"/>
          </p:cNvGraphicFramePr>
          <p:nvPr>
            <p:extLst/>
          </p:nvPr>
        </p:nvGraphicFramePr>
        <p:xfrm>
          <a:off x="8103225" y="5313488"/>
          <a:ext cx="3672408" cy="420624"/>
        </p:xfrm>
        <a:graphic>
          <a:graphicData uri="http://schemas.openxmlformats.org/drawingml/2006/table">
            <a:tbl>
              <a:tblPr firstRow="1" firstCol="1" bandRow="1">
                <a:tableStyleId>{5940675A-B579-460E-94D1-54222C63F5DA}</a:tableStyleId>
              </a:tblPr>
              <a:tblGrid>
                <a:gridCol w="900100">
                  <a:extLst>
                    <a:ext uri="{9D8B030D-6E8A-4147-A177-3AD203B41FA5}">
                      <a16:colId xmlns:a16="http://schemas.microsoft.com/office/drawing/2014/main" val="1442122683"/>
                    </a:ext>
                  </a:extLst>
                </a:gridCol>
                <a:gridCol w="1620180">
                  <a:extLst>
                    <a:ext uri="{9D8B030D-6E8A-4147-A177-3AD203B41FA5}">
                      <a16:colId xmlns:a16="http://schemas.microsoft.com/office/drawing/2014/main" val="2045746811"/>
                    </a:ext>
                  </a:extLst>
                </a:gridCol>
                <a:gridCol w="1152128">
                  <a:extLst>
                    <a:ext uri="{9D8B030D-6E8A-4147-A177-3AD203B41FA5}">
                      <a16:colId xmlns:a16="http://schemas.microsoft.com/office/drawing/2014/main" val="2865644934"/>
                    </a:ext>
                  </a:extLst>
                </a:gridCol>
              </a:tblGrid>
              <a:tr h="0">
                <a:tc>
                  <a:txBody>
                    <a:bodyPr/>
                    <a:lstStyle/>
                    <a:p>
                      <a:pPr algn="just">
                        <a:lnSpc>
                          <a:spcPct val="115000"/>
                        </a:lnSpc>
                        <a:spcBef>
                          <a:spcPts val="300"/>
                        </a:spcBef>
                        <a:spcAft>
                          <a:spcPts val="300"/>
                        </a:spcAft>
                      </a:pPr>
                      <a:r>
                        <a:rPr lang="en-US" sz="2400" dirty="0">
                          <a:effectLst/>
                          <a:latin typeface="Consolas" panose="020B0609020204030204" pitchFamily="49" charset="0"/>
                          <a:ea typeface="Cambria Math" panose="02040503050406030204" pitchFamily="18" charset="0"/>
                        </a:rPr>
                        <a:t>k=1</a:t>
                      </a:r>
                      <a:endParaRPr lang="en-IN" sz="2400" dirty="0">
                        <a:effectLst/>
                        <a:latin typeface="Consolas" panose="020B0609020204030204" pitchFamily="49" charset="0"/>
                        <a:ea typeface="Cambria Math" panose="020405030504060302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Bef>
                          <a:spcPts val="300"/>
                        </a:spcBef>
                        <a:spcAft>
                          <a:spcPts val="300"/>
                        </a:spcAft>
                      </a:pPr>
                      <a:r>
                        <a:rPr lang="en-US" sz="2400">
                          <a:effectLst/>
                          <a:latin typeface="Consolas" panose="020B0609020204030204" pitchFamily="49" charset="0"/>
                          <a:ea typeface="Cambria Math" panose="02040503050406030204" pitchFamily="18" charset="0"/>
                        </a:rPr>
                        <a:t>P</a:t>
                      </a:r>
                      <a:r>
                        <a:rPr lang="en-US" sz="2400" baseline="-25000">
                          <a:effectLst/>
                          <a:latin typeface="Consolas" panose="020B0609020204030204" pitchFamily="49" charset="0"/>
                          <a:ea typeface="Cambria Math" panose="02040503050406030204" pitchFamily="18" charset="0"/>
                        </a:rPr>
                        <a:t>1</a:t>
                      </a:r>
                      <a:r>
                        <a:rPr lang="en-US" sz="2400" smtClean="0">
                          <a:effectLst/>
                          <a:latin typeface="Consolas" panose="020B0609020204030204" pitchFamily="49" charset="0"/>
                          <a:ea typeface="Cambria Math" panose="02040503050406030204" pitchFamily="18" charset="0"/>
                        </a:rPr>
                        <a:t>⊐P</a:t>
                      </a:r>
                      <a:r>
                        <a:rPr lang="en-US" sz="2400" baseline="-25000" smtClean="0">
                          <a:effectLst/>
                          <a:latin typeface="Consolas" panose="020B0609020204030204" pitchFamily="49" charset="0"/>
                          <a:ea typeface="Cambria Math" panose="02040503050406030204" pitchFamily="18" charset="0"/>
                        </a:rPr>
                        <a:t>0</a:t>
                      </a:r>
                      <a:r>
                        <a:rPr lang="el-GR" sz="2400" smtClean="0">
                          <a:effectLst/>
                          <a:latin typeface="Consolas" panose="020B0609020204030204" pitchFamily="49" charset="0"/>
                          <a:ea typeface="Cambria Math" panose="02040503050406030204" pitchFamily="18" charset="0"/>
                        </a:rPr>
                        <a:t>ω</a:t>
                      </a:r>
                      <a:endParaRPr lang="en-IN" sz="2400" dirty="0">
                        <a:effectLst/>
                        <a:latin typeface="Consolas" panose="020B0609020204030204" pitchFamily="49" charset="0"/>
                        <a:ea typeface="Cambria Math" panose="02040503050406030204" pitchFamily="18" charset="0"/>
                      </a:endParaRPr>
                    </a:p>
                  </a:txBody>
                  <a:tcPr marL="68580" marR="68580" marT="0" marB="0">
                    <a:lnL w="12700" cap="flat" cmpd="sng" algn="ctr">
                      <a:solidFill>
                        <a:schemeClr val="tx1"/>
                      </a:solidFill>
                      <a:prstDash val="solid"/>
                      <a:round/>
                      <a:headEnd type="none" w="med" len="med"/>
                      <a:tailEnd type="none" w="med" len="med"/>
                    </a:lnL>
                  </a:tcPr>
                </a:tc>
                <a:tc>
                  <a:txBody>
                    <a:bodyPr/>
                    <a:lstStyle/>
                    <a:p>
                      <a:pPr marL="0" marR="0" indent="0" algn="just" defTabSz="914400" rtl="0" eaLnBrk="1" fontAlgn="auto" latinLnBrk="0" hangingPunct="1">
                        <a:lnSpc>
                          <a:spcPct val="100000"/>
                        </a:lnSpc>
                        <a:spcBef>
                          <a:spcPts val="300"/>
                        </a:spcBef>
                        <a:spcAft>
                          <a:spcPts val="300"/>
                        </a:spcAft>
                        <a:buClrTx/>
                        <a:buSzTx/>
                        <a:buFontTx/>
                        <a:buNone/>
                        <a:tabLst/>
                        <a:defRPr/>
                      </a:pPr>
                      <a:r>
                        <a:rPr lang="en-US" sz="2400" dirty="0" smtClean="0">
                          <a:effectLst/>
                          <a:latin typeface="Consolas" panose="020B0609020204030204" pitchFamily="49" charset="0"/>
                          <a:ea typeface="Cambria Math" panose="02040503050406030204" pitchFamily="18" charset="0"/>
                        </a:rPr>
                        <a:t>a⊐ϵc</a:t>
                      </a:r>
                      <a:endParaRPr lang="en-IN" sz="2400" dirty="0" smtClean="0">
                        <a:effectLst/>
                        <a:latin typeface="Consolas" panose="020B0609020204030204" pitchFamily="49" charset="0"/>
                        <a:ea typeface="Cambria Math"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50934413"/>
                  </a:ext>
                </a:extLst>
              </a:tr>
            </a:tbl>
          </a:graphicData>
        </a:graphic>
      </p:graphicFrame>
      <p:sp>
        <p:nvSpPr>
          <p:cNvPr id="13" name="Rectangle 12"/>
          <p:cNvSpPr/>
          <p:nvPr/>
        </p:nvSpPr>
        <p:spPr>
          <a:xfrm>
            <a:off x="1961141" y="2642946"/>
            <a:ext cx="504056"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2537205" y="2632502"/>
            <a:ext cx="504056"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p:cNvSpPr/>
          <p:nvPr/>
        </p:nvSpPr>
        <p:spPr>
          <a:xfrm>
            <a:off x="3107813" y="2633522"/>
            <a:ext cx="504056"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p:cNvSpPr/>
          <p:nvPr/>
        </p:nvSpPr>
        <p:spPr>
          <a:xfrm>
            <a:off x="4833258" y="512140"/>
            <a:ext cx="1319348" cy="339635"/>
          </a:xfrm>
          <a:prstGeom prst="rect">
            <a:avLst/>
          </a:prstGeom>
          <a:solidFill>
            <a:schemeClr val="accent6">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AD1457"/>
                </a:solidFill>
                <a:latin typeface="Cambria Math" panose="02040503050406030204" pitchFamily="18" charset="0"/>
                <a:ea typeface="Cambria Math" panose="02040503050406030204" pitchFamily="18" charset="0"/>
                <a:cs typeface="Microsoft Sans Serif" panose="020B0604020202020204" pitchFamily="34" charset="0"/>
              </a:rPr>
              <a:t>Σ</a:t>
            </a:r>
            <a:r>
              <a:rPr lang="en-US" dirty="0" smtClean="0">
                <a:solidFill>
                  <a:srgbClr val="AD1457"/>
                </a:solidFill>
                <a:latin typeface="Cambria Math" panose="02040503050406030204" pitchFamily="18" charset="0"/>
                <a:ea typeface="Cambria Math" panose="02040503050406030204" pitchFamily="18" charset="0"/>
                <a:cs typeface="Microsoft Sans Serif" panose="020B0604020202020204" pitchFamily="34" charset="0"/>
              </a:rPr>
              <a:t> = {a, b, c}</a:t>
            </a:r>
            <a:endParaRPr lang="en-US" dirty="0">
              <a:solidFill>
                <a:srgbClr val="AD1457"/>
              </a:solidFill>
            </a:endParaRPr>
          </a:p>
        </p:txBody>
      </p:sp>
      <p:sp>
        <p:nvSpPr>
          <p:cNvPr id="21" name="Rectangle 20"/>
          <p:cNvSpPr/>
          <p:nvPr/>
        </p:nvSpPr>
        <p:spPr>
          <a:xfrm>
            <a:off x="5342709" y="923107"/>
            <a:ext cx="809897" cy="339635"/>
          </a:xfrm>
          <a:prstGeom prst="rect">
            <a:avLst/>
          </a:prstGeom>
          <a:solidFill>
            <a:schemeClr val="accent6">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AD1457"/>
                </a:solidFill>
                <a:latin typeface="Cambria Math" panose="02040503050406030204" pitchFamily="18" charset="0"/>
                <a:ea typeface="Cambria Math" panose="02040503050406030204" pitchFamily="18" charset="0"/>
                <a:cs typeface="Microsoft Sans Serif" panose="020B0604020202020204" pitchFamily="34" charset="0"/>
              </a:rPr>
              <a:t>m = 7</a:t>
            </a:r>
            <a:endParaRPr lang="en-US" dirty="0">
              <a:solidFill>
                <a:srgbClr val="AD1457"/>
              </a:solidFill>
            </a:endParaRPr>
          </a:p>
        </p:txBody>
      </p:sp>
      <p:graphicFrame>
        <p:nvGraphicFramePr>
          <p:cNvPr id="22" name="Table 21"/>
          <p:cNvGraphicFramePr>
            <a:graphicFrameLocks noGrp="1"/>
          </p:cNvGraphicFramePr>
          <p:nvPr>
            <p:extLst/>
          </p:nvPr>
        </p:nvGraphicFramePr>
        <p:xfrm>
          <a:off x="1021979" y="961713"/>
          <a:ext cx="3375211" cy="370840"/>
        </p:xfrm>
        <a:graphic>
          <a:graphicData uri="http://schemas.openxmlformats.org/drawingml/2006/table">
            <a:tbl>
              <a:tblPr firstRow="1" bandRow="1">
                <a:tableStyleId>{5C22544A-7EE6-4342-B048-85BDC9FD1C3A}</a:tableStyleId>
              </a:tblPr>
              <a:tblGrid>
                <a:gridCol w="482173">
                  <a:extLst>
                    <a:ext uri="{9D8B030D-6E8A-4147-A177-3AD203B41FA5}">
                      <a16:colId xmlns:a16="http://schemas.microsoft.com/office/drawing/2014/main" val="3141664834"/>
                    </a:ext>
                  </a:extLst>
                </a:gridCol>
                <a:gridCol w="482173">
                  <a:extLst>
                    <a:ext uri="{9D8B030D-6E8A-4147-A177-3AD203B41FA5}">
                      <a16:colId xmlns:a16="http://schemas.microsoft.com/office/drawing/2014/main" val="918690995"/>
                    </a:ext>
                  </a:extLst>
                </a:gridCol>
                <a:gridCol w="482173">
                  <a:extLst>
                    <a:ext uri="{9D8B030D-6E8A-4147-A177-3AD203B41FA5}">
                      <a16:colId xmlns:a16="http://schemas.microsoft.com/office/drawing/2014/main" val="1952647935"/>
                    </a:ext>
                  </a:extLst>
                </a:gridCol>
                <a:gridCol w="482173">
                  <a:extLst>
                    <a:ext uri="{9D8B030D-6E8A-4147-A177-3AD203B41FA5}">
                      <a16:colId xmlns:a16="http://schemas.microsoft.com/office/drawing/2014/main" val="2853189280"/>
                    </a:ext>
                  </a:extLst>
                </a:gridCol>
                <a:gridCol w="482173">
                  <a:extLst>
                    <a:ext uri="{9D8B030D-6E8A-4147-A177-3AD203B41FA5}">
                      <a16:colId xmlns:a16="http://schemas.microsoft.com/office/drawing/2014/main" val="2833193921"/>
                    </a:ext>
                  </a:extLst>
                </a:gridCol>
                <a:gridCol w="482173">
                  <a:extLst>
                    <a:ext uri="{9D8B030D-6E8A-4147-A177-3AD203B41FA5}">
                      <a16:colId xmlns:a16="http://schemas.microsoft.com/office/drawing/2014/main" val="2186840211"/>
                    </a:ext>
                  </a:extLst>
                </a:gridCol>
                <a:gridCol w="482173">
                  <a:extLst>
                    <a:ext uri="{9D8B030D-6E8A-4147-A177-3AD203B41FA5}">
                      <a16:colId xmlns:a16="http://schemas.microsoft.com/office/drawing/2014/main" val="3374299113"/>
                    </a:ext>
                  </a:extLst>
                </a:gridCol>
              </a:tblGrid>
              <a:tr h="370840">
                <a:tc>
                  <a:txBody>
                    <a:bodyPr/>
                    <a:lstStyle/>
                    <a:p>
                      <a:pPr algn="ctr"/>
                      <a:r>
                        <a:rPr lang="en-US" b="0" dirty="0" smtClean="0">
                          <a:solidFill>
                            <a:srgbClr val="AD1457"/>
                          </a:solidFill>
                        </a:rPr>
                        <a:t>1</a:t>
                      </a:r>
                      <a:endParaRPr lang="en-US" b="0" dirty="0">
                        <a:solidFill>
                          <a:srgbClr val="AD1457"/>
                        </a:solidFill>
                      </a:endParaRPr>
                    </a:p>
                  </a:txBody>
                  <a:tcPr anchor="ctr">
                    <a:lnL w="12700" cap="flat" cmpd="sng" algn="ctr">
                      <a:solidFill>
                        <a:schemeClr val="accent5"/>
                      </a:solidFill>
                      <a:prstDash val="solid"/>
                      <a:round/>
                      <a:headEnd type="none" w="med" len="med"/>
                      <a:tailEnd type="none" w="med" len="med"/>
                    </a:lnL>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ctr"/>
                      <a:r>
                        <a:rPr lang="en-US" b="0" dirty="0" smtClean="0">
                          <a:solidFill>
                            <a:srgbClr val="AD1457"/>
                          </a:solidFill>
                        </a:rPr>
                        <a:t>2</a:t>
                      </a:r>
                      <a:endParaRPr lang="en-US" b="0" dirty="0">
                        <a:solidFill>
                          <a:srgbClr val="AD1457"/>
                        </a:solidFill>
                      </a:endParaRPr>
                    </a:p>
                  </a:txBody>
                  <a:tcPr anchor="ct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ctr"/>
                      <a:r>
                        <a:rPr lang="en-US" b="0" dirty="0" smtClean="0">
                          <a:solidFill>
                            <a:srgbClr val="AD1457"/>
                          </a:solidFill>
                        </a:rPr>
                        <a:t>3</a:t>
                      </a:r>
                      <a:endParaRPr lang="en-US" b="0" dirty="0">
                        <a:solidFill>
                          <a:srgbClr val="AD1457"/>
                        </a:solidFill>
                      </a:endParaRPr>
                    </a:p>
                  </a:txBody>
                  <a:tcPr anchor="ct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ctr"/>
                      <a:r>
                        <a:rPr lang="en-US" b="0" dirty="0" smtClean="0">
                          <a:solidFill>
                            <a:srgbClr val="AD1457"/>
                          </a:solidFill>
                        </a:rPr>
                        <a:t>4</a:t>
                      </a:r>
                      <a:endParaRPr lang="en-US" b="0" dirty="0">
                        <a:solidFill>
                          <a:srgbClr val="AD1457"/>
                        </a:solidFill>
                      </a:endParaRPr>
                    </a:p>
                  </a:txBody>
                  <a:tcPr anchor="ct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ctr"/>
                      <a:r>
                        <a:rPr lang="en-US" b="0" dirty="0" smtClean="0">
                          <a:solidFill>
                            <a:srgbClr val="AD1457"/>
                          </a:solidFill>
                        </a:rPr>
                        <a:t>5</a:t>
                      </a:r>
                      <a:endParaRPr lang="en-US" b="0" dirty="0">
                        <a:solidFill>
                          <a:srgbClr val="AD1457"/>
                        </a:solidFill>
                      </a:endParaRPr>
                    </a:p>
                  </a:txBody>
                  <a:tcPr anchor="ct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ctr"/>
                      <a:r>
                        <a:rPr lang="en-US" b="0" dirty="0" smtClean="0">
                          <a:solidFill>
                            <a:srgbClr val="AD1457"/>
                          </a:solidFill>
                        </a:rPr>
                        <a:t>6</a:t>
                      </a:r>
                      <a:endParaRPr lang="en-US" b="0" dirty="0">
                        <a:solidFill>
                          <a:srgbClr val="AD1457"/>
                        </a:solidFill>
                      </a:endParaRPr>
                    </a:p>
                  </a:txBody>
                  <a:tcPr anchor="ct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ctr"/>
                      <a:r>
                        <a:rPr lang="en-US" b="0" dirty="0" smtClean="0">
                          <a:solidFill>
                            <a:srgbClr val="AD1457"/>
                          </a:solidFill>
                        </a:rPr>
                        <a:t>7</a:t>
                      </a:r>
                      <a:endParaRPr lang="en-US" b="0" dirty="0">
                        <a:solidFill>
                          <a:srgbClr val="AD1457"/>
                        </a:solidFill>
                      </a:endParaRPr>
                    </a:p>
                  </a:txBody>
                  <a:tcPr anchor="ctr">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10470689"/>
                  </a:ext>
                </a:extLst>
              </a:tr>
            </a:tbl>
          </a:graphicData>
        </a:graphic>
      </p:graphicFrame>
      <p:sp>
        <p:nvSpPr>
          <p:cNvPr id="19" name="Rectangle 18"/>
          <p:cNvSpPr/>
          <p:nvPr/>
        </p:nvSpPr>
        <p:spPr>
          <a:xfrm>
            <a:off x="8148917" y="3119717"/>
            <a:ext cx="822960" cy="34747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8139953" y="4455453"/>
            <a:ext cx="822960" cy="34747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8144436" y="5791191"/>
            <a:ext cx="822960" cy="34747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2003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bg/>
                                          </p:spTgt>
                                        </p:tgtEl>
                                        <p:attrNameLst>
                                          <p:attrName>style.visibility</p:attrName>
                                        </p:attrNameLst>
                                      </p:cBhvr>
                                      <p:to>
                                        <p:strVal val="visible"/>
                                      </p:to>
                                    </p:set>
                                    <p:animEffect transition="in" filter="fade">
                                      <p:cBhvr>
                                        <p:cTn id="21" dur="500"/>
                                        <p:tgtEl>
                                          <p:spTgt spid="2">
                                            <p:bg/>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0" end="0"/>
                                            </p:txEl>
                                          </p:spTgt>
                                        </p:tgtEl>
                                        <p:attrNameLst>
                                          <p:attrName>style.visibility</p:attrName>
                                        </p:attrNameLst>
                                      </p:cBhvr>
                                      <p:to>
                                        <p:strVal val="visible"/>
                                      </p:to>
                                    </p:set>
                                    <p:animEffect transition="in" filter="fade">
                                      <p:cBhvr>
                                        <p:cTn id="24" dur="500"/>
                                        <p:tgtEl>
                                          <p:spTgt spid="2">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animEffect transition="in" filter="fade">
                                      <p:cBhvr>
                                        <p:cTn id="27" dur="500"/>
                                        <p:tgtEl>
                                          <p:spTgt spid="2">
                                            <p:txEl>
                                              <p:pRg st="1" end="1"/>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2" end="2"/>
                                            </p:txEl>
                                          </p:spTgt>
                                        </p:tgtEl>
                                        <p:attrNameLst>
                                          <p:attrName>style.visibility</p:attrName>
                                        </p:attrNameLst>
                                      </p:cBhvr>
                                      <p:to>
                                        <p:strVal val="visible"/>
                                      </p:to>
                                    </p:set>
                                    <p:animEffect transition="in" filter="fade">
                                      <p:cBhvr>
                                        <p:cTn id="30" dur="500"/>
                                        <p:tgtEl>
                                          <p:spTgt spid="2">
                                            <p:txEl>
                                              <p:pRg st="2" end="2"/>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
                                            <p:txEl>
                                              <p:pRg st="3" end="3"/>
                                            </p:txEl>
                                          </p:spTgt>
                                        </p:tgtEl>
                                        <p:attrNameLst>
                                          <p:attrName>style.visibility</p:attrName>
                                        </p:attrNameLst>
                                      </p:cBhvr>
                                      <p:to>
                                        <p:strVal val="visible"/>
                                      </p:to>
                                    </p:set>
                                    <p:animEffect transition="in" filter="fade">
                                      <p:cBhvr>
                                        <p:cTn id="33" dur="500"/>
                                        <p:tgtEl>
                                          <p:spTgt spid="2">
                                            <p:txEl>
                                              <p:pRg st="3" end="3"/>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
                                            <p:txEl>
                                              <p:pRg st="4" end="4"/>
                                            </p:txEl>
                                          </p:spTgt>
                                        </p:tgtEl>
                                        <p:attrNameLst>
                                          <p:attrName>style.visibility</p:attrName>
                                        </p:attrNameLst>
                                      </p:cBhvr>
                                      <p:to>
                                        <p:strVal val="visible"/>
                                      </p:to>
                                    </p:set>
                                    <p:animEffect transition="in" filter="fade">
                                      <p:cBhvr>
                                        <p:cTn id="36" dur="500"/>
                                        <p:tgtEl>
                                          <p:spTgt spid="2">
                                            <p:txEl>
                                              <p:pRg st="4" end="4"/>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txEl>
                                              <p:pRg st="5" end="5"/>
                                            </p:txEl>
                                          </p:spTgt>
                                        </p:tgtEl>
                                        <p:attrNameLst>
                                          <p:attrName>style.visibility</p:attrName>
                                        </p:attrNameLst>
                                      </p:cBhvr>
                                      <p:to>
                                        <p:strVal val="visible"/>
                                      </p:to>
                                    </p:set>
                                    <p:animEffect transition="in" filter="fade">
                                      <p:cBhvr>
                                        <p:cTn id="39" dur="500"/>
                                        <p:tgtEl>
                                          <p:spTgt spid="2">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500"/>
                                        <p:tgtEl>
                                          <p:spTgt spid="7"/>
                                        </p:tgtEl>
                                      </p:cBhvr>
                                    </p:animEffect>
                                  </p:childTnLst>
                                </p:cTn>
                              </p:par>
                            </p:childTnLst>
                          </p:cTn>
                        </p:par>
                      </p:childTnLst>
                    </p:cTn>
                  </p:par>
                  <p:par>
                    <p:cTn id="58" fill="hold">
                      <p:stCondLst>
                        <p:cond delay="indefinite"/>
                      </p:stCondLst>
                      <p:childTnLst>
                        <p:par>
                          <p:cTn id="59" fill="hold">
                            <p:stCondLst>
                              <p:cond delay="0"/>
                            </p:stCondLst>
                            <p:childTnLst>
                              <p:par>
                                <p:cTn id="60" presetID="21" presetClass="entr" presetSubtype="1"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wheel(1)">
                                      <p:cBhvr>
                                        <p:cTn id="62" dur="1000"/>
                                        <p:tgtEl>
                                          <p:spTgt spid="19"/>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0" nodeType="clickEffect">
                                  <p:stCondLst>
                                    <p:cond delay="0"/>
                                  </p:stCondLst>
                                  <p:childTnLst>
                                    <p:set>
                                      <p:cBhvr>
                                        <p:cTn id="66" dur="1" fill="hold">
                                          <p:stCondLst>
                                            <p:cond delay="0"/>
                                          </p:stCondLst>
                                        </p:cTn>
                                        <p:tgtEl>
                                          <p:spTgt spid="13"/>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fade">
                                      <p:cBhvr>
                                        <p:cTn id="71" dur="500"/>
                                        <p:tgtEl>
                                          <p:spTgt spid="8"/>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fade">
                                      <p:cBhvr>
                                        <p:cTn id="76" dur="500"/>
                                        <p:tgtEl>
                                          <p:spTgt spid="9"/>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10"/>
                                        </p:tgtEl>
                                        <p:attrNameLst>
                                          <p:attrName>style.visibility</p:attrName>
                                        </p:attrNameLst>
                                      </p:cBhvr>
                                      <p:to>
                                        <p:strVal val="visible"/>
                                      </p:to>
                                    </p:set>
                                    <p:animEffect transition="in" filter="fade">
                                      <p:cBhvr>
                                        <p:cTn id="81" dur="500"/>
                                        <p:tgtEl>
                                          <p:spTgt spid="10"/>
                                        </p:tgtEl>
                                      </p:cBhvr>
                                    </p:animEffect>
                                  </p:childTnLst>
                                </p:cTn>
                              </p:par>
                            </p:childTnLst>
                          </p:cTn>
                        </p:par>
                      </p:childTnLst>
                    </p:cTn>
                  </p:par>
                  <p:par>
                    <p:cTn id="82" fill="hold">
                      <p:stCondLst>
                        <p:cond delay="indefinite"/>
                      </p:stCondLst>
                      <p:childTnLst>
                        <p:par>
                          <p:cTn id="83" fill="hold">
                            <p:stCondLst>
                              <p:cond delay="0"/>
                            </p:stCondLst>
                            <p:childTnLst>
                              <p:par>
                                <p:cTn id="84" presetID="21" presetClass="entr" presetSubtype="1" fill="hold" grpId="0" nodeType="click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wheel(1)">
                                      <p:cBhvr>
                                        <p:cTn id="86" dur="1000"/>
                                        <p:tgtEl>
                                          <p:spTgt spid="23"/>
                                        </p:tgtEl>
                                      </p:cBhvr>
                                    </p:animEffec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0" nodeType="clickEffect">
                                  <p:stCondLst>
                                    <p:cond delay="0"/>
                                  </p:stCondLst>
                                  <p:childTnLst>
                                    <p:set>
                                      <p:cBhvr>
                                        <p:cTn id="90" dur="1" fill="hold">
                                          <p:stCondLst>
                                            <p:cond delay="0"/>
                                          </p:stCondLst>
                                        </p:cTn>
                                        <p:tgtEl>
                                          <p:spTgt spid="14"/>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1"/>
                                        </p:tgtEl>
                                        <p:attrNameLst>
                                          <p:attrName>style.visibility</p:attrName>
                                        </p:attrNameLst>
                                      </p:cBhvr>
                                      <p:to>
                                        <p:strVal val="visible"/>
                                      </p:to>
                                    </p:set>
                                    <p:animEffect transition="in" filter="fade">
                                      <p:cBhvr>
                                        <p:cTn id="95" dur="500"/>
                                        <p:tgtEl>
                                          <p:spTgt spid="11"/>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12"/>
                                        </p:tgtEl>
                                        <p:attrNameLst>
                                          <p:attrName>style.visibility</p:attrName>
                                        </p:attrNameLst>
                                      </p:cBhvr>
                                      <p:to>
                                        <p:strVal val="visible"/>
                                      </p:to>
                                    </p:set>
                                    <p:animEffect transition="in" filter="fade">
                                      <p:cBhvr>
                                        <p:cTn id="100" dur="500"/>
                                        <p:tgtEl>
                                          <p:spTgt spid="12"/>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5"/>
                                        </p:tgtEl>
                                        <p:attrNameLst>
                                          <p:attrName>style.visibility</p:attrName>
                                        </p:attrNameLst>
                                      </p:cBhvr>
                                      <p:to>
                                        <p:strVal val="visible"/>
                                      </p:to>
                                    </p:set>
                                    <p:animEffect transition="in" filter="fade">
                                      <p:cBhvr>
                                        <p:cTn id="105" dur="500"/>
                                        <p:tgtEl>
                                          <p:spTgt spid="5"/>
                                        </p:tgtEl>
                                      </p:cBhvr>
                                    </p:animEffect>
                                  </p:childTnLst>
                                </p:cTn>
                              </p:par>
                            </p:childTnLst>
                          </p:cTn>
                        </p:par>
                      </p:childTnLst>
                    </p:cTn>
                  </p:par>
                  <p:par>
                    <p:cTn id="106" fill="hold">
                      <p:stCondLst>
                        <p:cond delay="indefinite"/>
                      </p:stCondLst>
                      <p:childTnLst>
                        <p:par>
                          <p:cTn id="107" fill="hold">
                            <p:stCondLst>
                              <p:cond delay="0"/>
                            </p:stCondLst>
                            <p:childTnLst>
                              <p:par>
                                <p:cTn id="108" presetID="21" presetClass="entr" presetSubtype="1" fill="hold" grpId="0" nodeType="clickEffect">
                                  <p:stCondLst>
                                    <p:cond delay="0"/>
                                  </p:stCondLst>
                                  <p:childTnLst>
                                    <p:set>
                                      <p:cBhvr>
                                        <p:cTn id="109" dur="1" fill="hold">
                                          <p:stCondLst>
                                            <p:cond delay="0"/>
                                          </p:stCondLst>
                                        </p:cTn>
                                        <p:tgtEl>
                                          <p:spTgt spid="24"/>
                                        </p:tgtEl>
                                        <p:attrNameLst>
                                          <p:attrName>style.visibility</p:attrName>
                                        </p:attrNameLst>
                                      </p:cBhvr>
                                      <p:to>
                                        <p:strVal val="visible"/>
                                      </p:to>
                                    </p:set>
                                    <p:animEffect transition="in" filter="wheel(1)">
                                      <p:cBhvr>
                                        <p:cTn id="110" dur="1000"/>
                                        <p:tgtEl>
                                          <p:spTgt spid="24"/>
                                        </p:tgtEl>
                                      </p:cBhvr>
                                    </p:animEffec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0" nodeType="clickEffect">
                                  <p:stCondLst>
                                    <p:cond delay="0"/>
                                  </p:stCondLst>
                                  <p:childTnLst>
                                    <p:set>
                                      <p:cBhvr>
                                        <p:cTn id="114"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P spid="13" grpId="0" animBg="1"/>
      <p:bldP spid="14" grpId="0" animBg="1"/>
      <p:bldP spid="15" grpId="0" animBg="1"/>
      <p:bldP spid="20" grpId="0" animBg="1"/>
      <p:bldP spid="21" grpId="0" animBg="1"/>
      <p:bldP spid="19" grpId="0" animBg="1"/>
      <p:bldP spid="23" grpId="0" animBg="1"/>
      <p:bldP spid="2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2"/>
              <p:cNvSpPr txBox="1">
                <a:spLocks/>
              </p:cNvSpPr>
              <p:nvPr/>
            </p:nvSpPr>
            <p:spPr>
              <a:xfrm>
                <a:off x="6225988" y="94129"/>
                <a:ext cx="5499847" cy="2393577"/>
              </a:xfrm>
              <a:prstGeom prst="rect">
                <a:avLst/>
              </a:prstGeom>
              <a:solidFill>
                <a:schemeClr val="accent1">
                  <a:lumMod val="20000"/>
                  <a:lumOff val="80000"/>
                </a:schemeClr>
              </a:solidFill>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smtClean="0">
                    <a:latin typeface="Cambria Math" panose="02040503050406030204" pitchFamily="18" charset="0"/>
                    <a:ea typeface="Cambria Math" panose="02040503050406030204" pitchFamily="18" charset="0"/>
                    <a:cs typeface="Microsoft Sans Serif" panose="020B0604020202020204" pitchFamily="34" charset="0"/>
                  </a:rPr>
                  <a:t>for</a:t>
                </a:r>
                <a:r>
                  <a:rPr lang="en-US" sz="2000" dirty="0" smtClean="0">
                    <a:latin typeface="Cambria Math" panose="02040503050406030204" pitchFamily="18" charset="0"/>
                    <a:ea typeface="Cambria Math" panose="02040503050406030204" pitchFamily="18" charset="0"/>
                    <a:cs typeface="Microsoft Sans Serif" panose="020B0604020202020204" pitchFamily="34" charset="0"/>
                  </a:rPr>
                  <a:t> </a:t>
                </a:r>
                <a:r>
                  <a:rPr lang="en-US" sz="2000" dirty="0">
                    <a:latin typeface="Cambria Math" panose="02040503050406030204" pitchFamily="18" charset="0"/>
                    <a:ea typeface="Cambria Math" panose="02040503050406030204" pitchFamily="18" charset="0"/>
                    <a:cs typeface="Microsoft Sans Serif" panose="020B0604020202020204" pitchFamily="34" charset="0"/>
                  </a:rPr>
                  <a:t>q ← 0 to m </a:t>
                </a:r>
                <a:r>
                  <a:rPr lang="en-US" sz="2000" b="1" dirty="0">
                    <a:latin typeface="Cambria Math" panose="02040503050406030204" pitchFamily="18" charset="0"/>
                    <a:ea typeface="Cambria Math" panose="02040503050406030204" pitchFamily="18" charset="0"/>
                    <a:cs typeface="Microsoft Sans Serif" panose="020B0604020202020204" pitchFamily="34" charset="0"/>
                  </a:rPr>
                  <a:t>do</a:t>
                </a:r>
                <a:endParaRPr lang="en-IN" sz="2000" dirty="0">
                  <a:latin typeface="Cambria Math" panose="02040503050406030204" pitchFamily="18" charset="0"/>
                  <a:ea typeface="Cambria Math" panose="02040503050406030204" pitchFamily="18" charset="0"/>
                  <a:cs typeface="Microsoft Sans Serif" panose="020B0604020202020204" pitchFamily="34" charset="0"/>
                </a:endParaRPr>
              </a:p>
              <a:p>
                <a:pPr marL="0" indent="0">
                  <a:buFont typeface="Arial" panose="020B0604020202020204" pitchFamily="34" charset="0"/>
                  <a:buNone/>
                </a:pPr>
                <a:r>
                  <a:rPr lang="en-US" sz="2000" dirty="0">
                    <a:latin typeface="Cambria Math" panose="02040503050406030204" pitchFamily="18" charset="0"/>
                    <a:ea typeface="Cambria Math" panose="02040503050406030204" pitchFamily="18" charset="0"/>
                    <a:cs typeface="Microsoft Sans Serif" panose="020B0604020202020204" pitchFamily="34" charset="0"/>
                  </a:rPr>
                  <a:t>   </a:t>
                </a:r>
                <a:r>
                  <a:rPr lang="en-US" sz="2000" b="1" dirty="0" smtClean="0">
                    <a:latin typeface="Cambria Math" panose="02040503050406030204" pitchFamily="18" charset="0"/>
                    <a:ea typeface="Cambria Math" panose="02040503050406030204" pitchFamily="18" charset="0"/>
                    <a:cs typeface="Microsoft Sans Serif" panose="020B0604020202020204" pitchFamily="34" charset="0"/>
                  </a:rPr>
                  <a:t>for</a:t>
                </a:r>
                <a:r>
                  <a:rPr lang="en-US" sz="2000" dirty="0" smtClean="0">
                    <a:latin typeface="Cambria Math" panose="02040503050406030204" pitchFamily="18" charset="0"/>
                    <a:ea typeface="Cambria Math" panose="02040503050406030204" pitchFamily="18" charset="0"/>
                    <a:cs typeface="Microsoft Sans Serif" panose="020B0604020202020204" pitchFamily="34" charset="0"/>
                  </a:rPr>
                  <a:t> </a:t>
                </a:r>
                <a:r>
                  <a:rPr lang="en-US" sz="2000" dirty="0">
                    <a:latin typeface="Cambria Math" panose="02040503050406030204" pitchFamily="18" charset="0"/>
                    <a:ea typeface="Cambria Math" panose="02040503050406030204" pitchFamily="18" charset="0"/>
                    <a:cs typeface="Microsoft Sans Serif" panose="020B0604020202020204" pitchFamily="34" charset="0"/>
                  </a:rPr>
                  <a:t>each character </a:t>
                </a:r>
                <a14:m>
                  <m:oMath xmlns:m="http://schemas.openxmlformats.org/officeDocument/2006/math">
                    <m:r>
                      <m:rPr>
                        <m:sty m:val="p"/>
                      </m:rPr>
                      <a:rPr lang="en-IN" sz="2000" dirty="0" smtClean="0">
                        <a:latin typeface="Cambria Math" panose="02040503050406030204" pitchFamily="18" charset="0"/>
                        <a:ea typeface="Cambria Math" panose="02040503050406030204" pitchFamily="18" charset="0"/>
                      </a:rPr>
                      <m:t>ω</m:t>
                    </m:r>
                  </m:oMath>
                </a14:m>
                <a:r>
                  <a:rPr lang="en-US" sz="2000" dirty="0" smtClean="0">
                    <a:latin typeface="Cambria Math" panose="02040503050406030204" pitchFamily="18" charset="0"/>
                    <a:ea typeface="Cambria Math" panose="02040503050406030204" pitchFamily="18" charset="0"/>
                    <a:cs typeface="Microsoft Sans Serif" panose="020B0604020202020204" pitchFamily="34" charset="0"/>
                  </a:rPr>
                  <a:t> </a:t>
                </a:r>
                <a:r>
                  <a:rPr lang="en-US" sz="2000" dirty="0">
                    <a:latin typeface="Cambria Math" panose="02040503050406030204" pitchFamily="18" charset="0"/>
                    <a:ea typeface="Cambria Math" panose="02040503050406030204" pitchFamily="18" charset="0"/>
                    <a:cs typeface="Microsoft Sans Serif" panose="020B0604020202020204" pitchFamily="34" charset="0"/>
                  </a:rPr>
                  <a:t>Є Σ </a:t>
                </a:r>
                <a:r>
                  <a:rPr lang="en-US" sz="2000" b="1" dirty="0">
                    <a:latin typeface="Cambria Math" panose="02040503050406030204" pitchFamily="18" charset="0"/>
                    <a:ea typeface="Cambria Math" panose="02040503050406030204" pitchFamily="18" charset="0"/>
                    <a:cs typeface="Microsoft Sans Serif" panose="020B0604020202020204" pitchFamily="34" charset="0"/>
                  </a:rPr>
                  <a:t>do</a:t>
                </a:r>
                <a:endParaRPr lang="en-IN" sz="2000" dirty="0">
                  <a:latin typeface="Cambria Math" panose="02040503050406030204" pitchFamily="18" charset="0"/>
                  <a:ea typeface="Cambria Math" panose="02040503050406030204" pitchFamily="18" charset="0"/>
                  <a:cs typeface="Microsoft Sans Serif" panose="020B0604020202020204" pitchFamily="34" charset="0"/>
                </a:endParaRPr>
              </a:p>
              <a:p>
                <a:pPr marL="0" indent="0">
                  <a:buFont typeface="Arial" panose="020B0604020202020204" pitchFamily="34" charset="0"/>
                  <a:buNone/>
                </a:pPr>
                <a:r>
                  <a:rPr lang="en-US" sz="2000" dirty="0">
                    <a:latin typeface="Cambria Math" panose="02040503050406030204" pitchFamily="18" charset="0"/>
                    <a:ea typeface="Cambria Math" panose="02040503050406030204" pitchFamily="18" charset="0"/>
                    <a:cs typeface="Microsoft Sans Serif" panose="020B0604020202020204" pitchFamily="34" charset="0"/>
                  </a:rPr>
                  <a:t>   </a:t>
                </a:r>
                <a:r>
                  <a:rPr lang="en-US" sz="2000" dirty="0" smtClean="0">
                    <a:latin typeface="Cambria Math" panose="02040503050406030204" pitchFamily="18" charset="0"/>
                    <a:ea typeface="Cambria Math" panose="02040503050406030204" pitchFamily="18" charset="0"/>
                    <a:cs typeface="Microsoft Sans Serif" panose="020B0604020202020204" pitchFamily="34" charset="0"/>
                  </a:rPr>
                  <a:t>       k </a:t>
                </a:r>
                <a:r>
                  <a:rPr lang="en-US" sz="2000" dirty="0">
                    <a:latin typeface="Cambria Math" panose="02040503050406030204" pitchFamily="18" charset="0"/>
                    <a:ea typeface="Cambria Math" panose="02040503050406030204" pitchFamily="18" charset="0"/>
                    <a:cs typeface="Microsoft Sans Serif" panose="020B0604020202020204" pitchFamily="34" charset="0"/>
                  </a:rPr>
                  <a:t>← min(m + 1, q + 2)</a:t>
                </a:r>
                <a:endParaRPr lang="en-IN" sz="2000" dirty="0">
                  <a:latin typeface="Cambria Math" panose="02040503050406030204" pitchFamily="18" charset="0"/>
                  <a:ea typeface="Cambria Math" panose="02040503050406030204" pitchFamily="18" charset="0"/>
                  <a:cs typeface="Microsoft Sans Serif" panose="020B0604020202020204" pitchFamily="34" charset="0"/>
                </a:endParaRPr>
              </a:p>
              <a:p>
                <a:pPr marL="0" indent="0">
                  <a:buFont typeface="Arial" panose="020B0604020202020204" pitchFamily="34" charset="0"/>
                  <a:buNone/>
                </a:pPr>
                <a:r>
                  <a:rPr lang="en-US" sz="2000" dirty="0">
                    <a:latin typeface="Cambria Math" panose="02040503050406030204" pitchFamily="18" charset="0"/>
                    <a:ea typeface="Cambria Math" panose="02040503050406030204" pitchFamily="18" charset="0"/>
                    <a:cs typeface="Microsoft Sans Serif" panose="020B0604020202020204" pitchFamily="34" charset="0"/>
                  </a:rPr>
                  <a:t>          </a:t>
                </a:r>
                <a:r>
                  <a:rPr lang="en-US" sz="2000" b="1" dirty="0" smtClean="0">
                    <a:latin typeface="Cambria Math" panose="02040503050406030204" pitchFamily="18" charset="0"/>
                    <a:ea typeface="Cambria Math" panose="02040503050406030204" pitchFamily="18" charset="0"/>
                    <a:cs typeface="Microsoft Sans Serif" panose="020B0604020202020204" pitchFamily="34" charset="0"/>
                  </a:rPr>
                  <a:t>repeat</a:t>
                </a:r>
                <a:r>
                  <a:rPr lang="en-US" sz="2000" dirty="0" smtClean="0">
                    <a:latin typeface="Cambria Math" panose="02040503050406030204" pitchFamily="18" charset="0"/>
                    <a:ea typeface="Cambria Math" panose="02040503050406030204" pitchFamily="18" charset="0"/>
                    <a:cs typeface="Microsoft Sans Serif" panose="020B0604020202020204" pitchFamily="34" charset="0"/>
                  </a:rPr>
                  <a:t> </a:t>
                </a:r>
                <a:r>
                  <a:rPr lang="en-US" sz="2000" dirty="0">
                    <a:latin typeface="Cambria Math" panose="02040503050406030204" pitchFamily="18" charset="0"/>
                    <a:ea typeface="Cambria Math" panose="02040503050406030204" pitchFamily="18" charset="0"/>
                    <a:cs typeface="Microsoft Sans Serif" panose="020B0604020202020204" pitchFamily="34" charset="0"/>
                  </a:rPr>
                  <a:t>k ← k </a:t>
                </a:r>
                <a:r>
                  <a:rPr lang="en-US" sz="2000" dirty="0" smtClean="0">
                    <a:latin typeface="Cambria Math" panose="02040503050406030204" pitchFamily="18" charset="0"/>
                    <a:ea typeface="Cambria Math" panose="02040503050406030204" pitchFamily="18" charset="0"/>
                    <a:cs typeface="Microsoft Sans Serif" panose="020B0604020202020204" pitchFamily="34" charset="0"/>
                  </a:rPr>
                  <a:t>– 1 </a:t>
                </a:r>
                <a:r>
                  <a:rPr lang="en-US" sz="2000" b="1" dirty="0" smtClean="0">
                    <a:latin typeface="Cambria Math" panose="02040503050406030204" pitchFamily="18" charset="0"/>
                    <a:ea typeface="Cambria Math" panose="02040503050406030204" pitchFamily="18" charset="0"/>
                    <a:cs typeface="Microsoft Sans Serif" panose="020B0604020202020204" pitchFamily="34" charset="0"/>
                  </a:rPr>
                  <a:t>until</a:t>
                </a:r>
                <a:r>
                  <a:rPr lang="en-US" sz="2000" dirty="0" smtClean="0">
                    <a:latin typeface="Cambria Math" panose="02040503050406030204" pitchFamily="18" charset="0"/>
                    <a:ea typeface="Cambria Math" panose="02040503050406030204" pitchFamily="18" charset="0"/>
                    <a:cs typeface="Microsoft Sans Serif" panose="020B0604020202020204" pitchFamily="34" charset="0"/>
                  </a:rPr>
                  <a:t> </a:t>
                </a:r>
                <a:r>
                  <a:rPr lang="en-US" sz="2000" dirty="0" err="1">
                    <a:latin typeface="Cambria Math" panose="02040503050406030204" pitchFamily="18" charset="0"/>
                    <a:ea typeface="Cambria Math" panose="02040503050406030204" pitchFamily="18" charset="0"/>
                    <a:cs typeface="Microsoft Sans Serif" panose="020B0604020202020204" pitchFamily="34" charset="0"/>
                  </a:rPr>
                  <a:t>P</a:t>
                </a:r>
                <a:r>
                  <a:rPr lang="en-US" sz="2000" baseline="-25000" dirty="0" err="1">
                    <a:latin typeface="Cambria Math" panose="02040503050406030204" pitchFamily="18" charset="0"/>
                    <a:ea typeface="Cambria Math" panose="02040503050406030204" pitchFamily="18" charset="0"/>
                    <a:cs typeface="Microsoft Sans Serif" panose="020B0604020202020204" pitchFamily="34" charset="0"/>
                  </a:rPr>
                  <a:t>k</a:t>
                </a:r>
                <a:r>
                  <a:rPr lang="en-US" sz="2000" baseline="-25000" dirty="0">
                    <a:latin typeface="Cambria Math" panose="02040503050406030204" pitchFamily="18" charset="0"/>
                    <a:ea typeface="Cambria Math" panose="02040503050406030204" pitchFamily="18" charset="0"/>
                    <a:cs typeface="Microsoft Sans Serif" panose="020B0604020202020204" pitchFamily="34" charset="0"/>
                  </a:rPr>
                  <a:t> </a:t>
                </a:r>
                <a:r>
                  <a:rPr lang="en-US" sz="2000" dirty="0">
                    <a:latin typeface="Cambria Math" panose="02040503050406030204" pitchFamily="18" charset="0"/>
                    <a:ea typeface="Cambria Math" panose="02040503050406030204" pitchFamily="18" charset="0"/>
                    <a:cs typeface="Microsoft Sans Serif" panose="020B0604020202020204" pitchFamily="34" charset="0"/>
                  </a:rPr>
                  <a:t>⊐ </a:t>
                </a:r>
                <a:r>
                  <a:rPr lang="en-US" sz="2000" dirty="0" err="1">
                    <a:latin typeface="Cambria Math" panose="02040503050406030204" pitchFamily="18" charset="0"/>
                    <a:ea typeface="Cambria Math" panose="02040503050406030204" pitchFamily="18" charset="0"/>
                    <a:cs typeface="Microsoft Sans Serif" panose="020B0604020202020204" pitchFamily="34" charset="0"/>
                  </a:rPr>
                  <a:t>P</a:t>
                </a:r>
                <a:r>
                  <a:rPr lang="en-US" sz="2000" baseline="-25000" dirty="0" err="1">
                    <a:latin typeface="Cambria Math" panose="02040503050406030204" pitchFamily="18" charset="0"/>
                    <a:ea typeface="Cambria Math" panose="02040503050406030204" pitchFamily="18" charset="0"/>
                    <a:cs typeface="Microsoft Sans Serif" panose="020B0604020202020204" pitchFamily="34" charset="0"/>
                  </a:rPr>
                  <a:t>q</a:t>
                </a:r>
                <a:r>
                  <a:rPr lang="en-US" sz="2000" dirty="0">
                    <a:latin typeface="Cambria Math" panose="02040503050406030204" pitchFamily="18" charset="0"/>
                    <a:ea typeface="Cambria Math" panose="02040503050406030204" pitchFamily="18" charset="0"/>
                    <a:cs typeface="Microsoft Sans Serif" panose="020B0604020202020204" pitchFamily="34" charset="0"/>
                  </a:rPr>
                  <a:t> </a:t>
                </a:r>
                <a14:m>
                  <m:oMath xmlns:m="http://schemas.openxmlformats.org/officeDocument/2006/math">
                    <m:r>
                      <m:rPr>
                        <m:sty m:val="p"/>
                      </m:rPr>
                      <a:rPr lang="en-IN" sz="2000" dirty="0">
                        <a:latin typeface="Cambria Math" panose="02040503050406030204" pitchFamily="18" charset="0"/>
                        <a:ea typeface="Cambria Math" panose="02040503050406030204" pitchFamily="18" charset="0"/>
                      </a:rPr>
                      <m:t>ω</m:t>
                    </m:r>
                  </m:oMath>
                </a14:m>
                <a:endParaRPr lang="en-IN" sz="2000" i="1" dirty="0">
                  <a:latin typeface="Cambria Math" panose="02040503050406030204" pitchFamily="18" charset="0"/>
                  <a:ea typeface="Cambria Math" panose="02040503050406030204" pitchFamily="18" charset="0"/>
                  <a:cs typeface="Microsoft Sans Serif" panose="020B0604020202020204" pitchFamily="34" charset="0"/>
                </a:endParaRPr>
              </a:p>
              <a:p>
                <a:pPr marL="0" indent="0">
                  <a:buFont typeface="Arial" panose="020B0604020202020204" pitchFamily="34" charset="0"/>
                  <a:buNone/>
                </a:pPr>
                <a:r>
                  <a:rPr lang="en-US" sz="2000" dirty="0">
                    <a:latin typeface="Cambria Math" panose="02040503050406030204" pitchFamily="18" charset="0"/>
                    <a:ea typeface="Cambria Math" panose="02040503050406030204" pitchFamily="18" charset="0"/>
                    <a:cs typeface="Microsoft Sans Serif" panose="020B0604020202020204" pitchFamily="34" charset="0"/>
                  </a:rPr>
                  <a:t>   </a:t>
                </a:r>
                <a:r>
                  <a:rPr lang="en-US" sz="2000" dirty="0" smtClean="0">
                    <a:latin typeface="Cambria Math" panose="02040503050406030204" pitchFamily="18" charset="0"/>
                    <a:ea typeface="Cambria Math" panose="02040503050406030204" pitchFamily="18" charset="0"/>
                    <a:cs typeface="Microsoft Sans Serif" panose="020B0604020202020204" pitchFamily="34" charset="0"/>
                  </a:rPr>
                  <a:t>       δ(q</a:t>
                </a:r>
                <a:r>
                  <a:rPr lang="en-US" sz="2000" dirty="0">
                    <a:latin typeface="Cambria Math" panose="02040503050406030204" pitchFamily="18" charset="0"/>
                    <a:ea typeface="Cambria Math" panose="02040503050406030204" pitchFamily="18" charset="0"/>
                    <a:cs typeface="Microsoft Sans Serif" panose="020B0604020202020204" pitchFamily="34" charset="0"/>
                  </a:rPr>
                  <a:t>, </a:t>
                </a:r>
                <a14:m>
                  <m:oMath xmlns:m="http://schemas.openxmlformats.org/officeDocument/2006/math">
                    <m:r>
                      <m:rPr>
                        <m:sty m:val="p"/>
                      </m:rPr>
                      <a:rPr lang="en-IN" sz="2000" dirty="0">
                        <a:latin typeface="Cambria Math" panose="02040503050406030204" pitchFamily="18" charset="0"/>
                        <a:ea typeface="Cambria Math" panose="02040503050406030204" pitchFamily="18" charset="0"/>
                      </a:rPr>
                      <m:t>ω</m:t>
                    </m:r>
                  </m:oMath>
                </a14:m>
                <a:r>
                  <a:rPr lang="en-US" sz="2000" dirty="0">
                    <a:latin typeface="Cambria Math" panose="02040503050406030204" pitchFamily="18" charset="0"/>
                    <a:ea typeface="Cambria Math" panose="02040503050406030204" pitchFamily="18" charset="0"/>
                    <a:cs typeface="Microsoft Sans Serif" panose="020B0604020202020204" pitchFamily="34" charset="0"/>
                  </a:rPr>
                  <a:t>) ← k</a:t>
                </a:r>
                <a:endParaRPr lang="en-IN" sz="2000" dirty="0">
                  <a:latin typeface="Cambria Math" panose="02040503050406030204" pitchFamily="18" charset="0"/>
                  <a:ea typeface="Cambria Math" panose="02040503050406030204" pitchFamily="18" charset="0"/>
                  <a:cs typeface="Microsoft Sans Serif" panose="020B0604020202020204" pitchFamily="34" charset="0"/>
                </a:endParaRPr>
              </a:p>
              <a:p>
                <a:pPr marL="0" indent="0">
                  <a:buFont typeface="Arial" panose="020B0604020202020204" pitchFamily="34" charset="0"/>
                  <a:buNone/>
                </a:pPr>
                <a:r>
                  <a:rPr lang="en-US" sz="2000" b="1" dirty="0">
                    <a:latin typeface="Cambria Math" panose="02040503050406030204" pitchFamily="18" charset="0"/>
                    <a:ea typeface="Cambria Math" panose="02040503050406030204" pitchFamily="18" charset="0"/>
                    <a:cs typeface="Microsoft Sans Serif" panose="020B0604020202020204" pitchFamily="34" charset="0"/>
                  </a:rPr>
                  <a:t>return</a:t>
                </a:r>
                <a:r>
                  <a:rPr lang="en-US" sz="2000" dirty="0">
                    <a:latin typeface="Cambria Math" panose="02040503050406030204" pitchFamily="18" charset="0"/>
                    <a:ea typeface="Cambria Math" panose="02040503050406030204" pitchFamily="18" charset="0"/>
                    <a:cs typeface="Microsoft Sans Serif" panose="020B0604020202020204" pitchFamily="34" charset="0"/>
                  </a:rPr>
                  <a:t> </a:t>
                </a:r>
                <a:r>
                  <a:rPr lang="en-US" sz="2000" dirty="0" smtClean="0">
                    <a:latin typeface="Cambria Math" panose="02040503050406030204" pitchFamily="18" charset="0"/>
                    <a:ea typeface="Cambria Math" panose="02040503050406030204" pitchFamily="18" charset="0"/>
                    <a:cs typeface="Microsoft Sans Serif" panose="020B0604020202020204" pitchFamily="34" charset="0"/>
                  </a:rPr>
                  <a:t>δ</a:t>
                </a:r>
                <a:endParaRPr lang="en-IN" sz="2000" dirty="0">
                  <a:latin typeface="Cambria Math" panose="02040503050406030204" pitchFamily="18" charset="0"/>
                  <a:ea typeface="Cambria Math" panose="02040503050406030204" pitchFamily="18" charset="0"/>
                  <a:cs typeface="Microsoft Sans Serif" panose="020B0604020202020204" pitchFamily="34" charset="0"/>
                </a:endParaRPr>
              </a:p>
            </p:txBody>
          </p:sp>
        </mc:Choice>
        <mc:Fallback xmlns="">
          <p:sp>
            <p:nvSpPr>
              <p:cNvPr id="2" name="Content Placeholder 2"/>
              <p:cNvSpPr txBox="1">
                <a:spLocks noRot="1" noChangeAspect="1" noMove="1" noResize="1" noEditPoints="1" noAdjustHandles="1" noChangeArrowheads="1" noChangeShapeType="1" noTextEdit="1"/>
              </p:cNvSpPr>
              <p:nvPr/>
            </p:nvSpPr>
            <p:spPr>
              <a:xfrm>
                <a:off x="6225988" y="94129"/>
                <a:ext cx="5499847" cy="2393577"/>
              </a:xfrm>
              <a:prstGeom prst="rect">
                <a:avLst/>
              </a:prstGeom>
              <a:blipFill>
                <a:blip r:embed="rId2"/>
                <a:stretch>
                  <a:fillRect l="-994" t="-2278" b="-3291"/>
                </a:stretch>
              </a:blipFill>
              <a:ln>
                <a:solidFill>
                  <a:schemeClr val="accent1"/>
                </a:solidFill>
              </a:ln>
            </p:spPr>
            <p:txBody>
              <a:bodyPr/>
              <a:lstStyle/>
              <a:p>
                <a:r>
                  <a:rPr lang="en-US">
                    <a:noFill/>
                  </a:rPr>
                  <a:t> </a:t>
                </a:r>
              </a:p>
            </p:txBody>
          </p:sp>
        </mc:Fallback>
      </mc:AlternateContent>
      <p:graphicFrame>
        <p:nvGraphicFramePr>
          <p:cNvPr id="3" name="Table 2"/>
          <p:cNvGraphicFramePr>
            <a:graphicFrameLocks noGrp="1"/>
          </p:cNvGraphicFramePr>
          <p:nvPr>
            <p:extLst/>
          </p:nvPr>
        </p:nvGraphicFramePr>
        <p:xfrm>
          <a:off x="-72516" y="-12258"/>
          <a:ext cx="4464495" cy="914400"/>
        </p:xfrm>
        <a:graphic>
          <a:graphicData uri="http://schemas.openxmlformats.org/drawingml/2006/table">
            <a:tbl>
              <a:tblPr firstRow="1" bandRow="1">
                <a:tableStyleId>{5940675A-B579-460E-94D1-54222C63F5DA}</a:tableStyleId>
              </a:tblPr>
              <a:tblGrid>
                <a:gridCol w="1099280">
                  <a:extLst>
                    <a:ext uri="{9D8B030D-6E8A-4147-A177-3AD203B41FA5}">
                      <a16:colId xmlns:a16="http://schemas.microsoft.com/office/drawing/2014/main" val="2544549060"/>
                    </a:ext>
                  </a:extLst>
                </a:gridCol>
                <a:gridCol w="480745">
                  <a:extLst>
                    <a:ext uri="{9D8B030D-6E8A-4147-A177-3AD203B41FA5}">
                      <a16:colId xmlns:a16="http://schemas.microsoft.com/office/drawing/2014/main" val="4208223411"/>
                    </a:ext>
                  </a:extLst>
                </a:gridCol>
                <a:gridCol w="480745">
                  <a:extLst>
                    <a:ext uri="{9D8B030D-6E8A-4147-A177-3AD203B41FA5}">
                      <a16:colId xmlns:a16="http://schemas.microsoft.com/office/drawing/2014/main" val="57169838"/>
                    </a:ext>
                  </a:extLst>
                </a:gridCol>
                <a:gridCol w="480745">
                  <a:extLst>
                    <a:ext uri="{9D8B030D-6E8A-4147-A177-3AD203B41FA5}">
                      <a16:colId xmlns:a16="http://schemas.microsoft.com/office/drawing/2014/main" val="101212751"/>
                    </a:ext>
                  </a:extLst>
                </a:gridCol>
                <a:gridCol w="480745">
                  <a:extLst>
                    <a:ext uri="{9D8B030D-6E8A-4147-A177-3AD203B41FA5}">
                      <a16:colId xmlns:a16="http://schemas.microsoft.com/office/drawing/2014/main" val="2299447371"/>
                    </a:ext>
                  </a:extLst>
                </a:gridCol>
                <a:gridCol w="480745">
                  <a:extLst>
                    <a:ext uri="{9D8B030D-6E8A-4147-A177-3AD203B41FA5}">
                      <a16:colId xmlns:a16="http://schemas.microsoft.com/office/drawing/2014/main" val="2901701410"/>
                    </a:ext>
                  </a:extLst>
                </a:gridCol>
                <a:gridCol w="480745">
                  <a:extLst>
                    <a:ext uri="{9D8B030D-6E8A-4147-A177-3AD203B41FA5}">
                      <a16:colId xmlns:a16="http://schemas.microsoft.com/office/drawing/2014/main" val="2175626083"/>
                    </a:ext>
                  </a:extLst>
                </a:gridCol>
                <a:gridCol w="480745">
                  <a:extLst>
                    <a:ext uri="{9D8B030D-6E8A-4147-A177-3AD203B41FA5}">
                      <a16:colId xmlns:a16="http://schemas.microsoft.com/office/drawing/2014/main" val="438334824"/>
                    </a:ext>
                  </a:extLst>
                </a:gridCol>
              </a:tblGrid>
              <a:tr h="370840">
                <a:tc>
                  <a:txBody>
                    <a:bodyPr/>
                    <a:lstStyle/>
                    <a:p>
                      <a:pPr algn="ctr"/>
                      <a:endParaRPr lang="en-IN" sz="2400" dirty="0"/>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400" dirty="0" smtClean="0"/>
                        <a:t>1</a:t>
                      </a:r>
                      <a:endParaRPr lang="en-IN"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400" dirty="0" smtClean="0"/>
                        <a:t>2</a:t>
                      </a:r>
                      <a:endParaRPr lang="en-IN"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400" dirty="0" smtClean="0"/>
                        <a:t>3</a:t>
                      </a:r>
                      <a:endParaRPr lang="en-IN"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400" dirty="0" smtClean="0"/>
                        <a:t>4</a:t>
                      </a:r>
                      <a:endParaRPr lang="en-IN"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400" dirty="0" smtClean="0"/>
                        <a:t>5</a:t>
                      </a:r>
                      <a:endParaRPr lang="en-IN"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400" dirty="0" smtClean="0"/>
                        <a:t>6</a:t>
                      </a:r>
                      <a:endParaRPr lang="en-IN"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400" dirty="0" smtClean="0"/>
                        <a:t>7</a:t>
                      </a:r>
                      <a:endParaRPr lang="en-IN"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8821610"/>
                  </a:ext>
                </a:extLst>
              </a:tr>
              <a:tr h="370840">
                <a:tc>
                  <a:txBody>
                    <a:bodyPr/>
                    <a:lstStyle/>
                    <a:p>
                      <a:pPr algn="ctr"/>
                      <a:r>
                        <a:rPr lang="en-IN" sz="2400" dirty="0" smtClean="0"/>
                        <a:t>Pattern</a:t>
                      </a:r>
                      <a:endParaRPr lang="en-IN" sz="24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b</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b</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c</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2000780"/>
                  </a:ext>
                </a:extLst>
              </a:tr>
            </a:tbl>
          </a:graphicData>
        </a:graphic>
      </p:graphicFrame>
      <p:graphicFrame>
        <p:nvGraphicFramePr>
          <p:cNvPr id="4" name="Table 3"/>
          <p:cNvGraphicFramePr>
            <a:graphicFrameLocks noGrp="1"/>
          </p:cNvGraphicFramePr>
          <p:nvPr>
            <p:extLst/>
          </p:nvPr>
        </p:nvGraphicFramePr>
        <p:xfrm>
          <a:off x="1084585" y="1812327"/>
          <a:ext cx="2563356" cy="4206240"/>
        </p:xfrm>
        <a:graphic>
          <a:graphicData uri="http://schemas.openxmlformats.org/drawingml/2006/table">
            <a:tbl>
              <a:tblPr firstRow="1" bandRow="1">
                <a:tableStyleId>{5940675A-B579-460E-94D1-54222C63F5DA}</a:tableStyleId>
              </a:tblPr>
              <a:tblGrid>
                <a:gridCol w="835893">
                  <a:extLst>
                    <a:ext uri="{9D8B030D-6E8A-4147-A177-3AD203B41FA5}">
                      <a16:colId xmlns:a16="http://schemas.microsoft.com/office/drawing/2014/main" val="14892859"/>
                    </a:ext>
                  </a:extLst>
                </a:gridCol>
                <a:gridCol w="575463">
                  <a:extLst>
                    <a:ext uri="{9D8B030D-6E8A-4147-A177-3AD203B41FA5}">
                      <a16:colId xmlns:a16="http://schemas.microsoft.com/office/drawing/2014/main" val="2768018132"/>
                    </a:ext>
                  </a:extLst>
                </a:gridCol>
                <a:gridCol w="576000">
                  <a:extLst>
                    <a:ext uri="{9D8B030D-6E8A-4147-A177-3AD203B41FA5}">
                      <a16:colId xmlns:a16="http://schemas.microsoft.com/office/drawing/2014/main" val="1748220190"/>
                    </a:ext>
                  </a:extLst>
                </a:gridCol>
                <a:gridCol w="576000">
                  <a:extLst>
                    <a:ext uri="{9D8B030D-6E8A-4147-A177-3AD203B41FA5}">
                      <a16:colId xmlns:a16="http://schemas.microsoft.com/office/drawing/2014/main" val="149765579"/>
                    </a:ext>
                  </a:extLst>
                </a:gridCol>
              </a:tblGrid>
              <a:tr h="324000">
                <a:tc>
                  <a:txBody>
                    <a:bodyPr/>
                    <a:lstStyle/>
                    <a:p>
                      <a:pPr algn="ctr"/>
                      <a:endParaRPr lang="en-IN" sz="18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gridSpan="3">
                  <a:txBody>
                    <a:bodyPr/>
                    <a:lstStyle/>
                    <a:p>
                      <a:pPr algn="ctr"/>
                      <a:r>
                        <a:rPr lang="en-IN" sz="1800" dirty="0" smtClean="0"/>
                        <a:t>input</a:t>
                      </a:r>
                      <a:endParaRPr lang="en-IN" sz="1800" dirty="0"/>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IN" sz="2200" dirty="0"/>
                    </a:p>
                  </a:txBody>
                  <a:tcPr anchor="ctr"/>
                </a:tc>
                <a:tc hMerge="1">
                  <a:txBody>
                    <a:bodyPr/>
                    <a:lstStyle/>
                    <a:p>
                      <a:pPr algn="ctr"/>
                      <a:endParaRPr lang="en-IN" sz="2200" dirty="0"/>
                    </a:p>
                  </a:txBody>
                  <a:tcPr anchor="ctr"/>
                </a:tc>
                <a:extLst>
                  <a:ext uri="{0D108BD9-81ED-4DB2-BD59-A6C34878D82A}">
                    <a16:rowId xmlns:a16="http://schemas.microsoft.com/office/drawing/2014/main" val="3699019812"/>
                  </a:ext>
                </a:extLst>
              </a:tr>
              <a:tr h="302623">
                <a:tc>
                  <a:txBody>
                    <a:bodyPr/>
                    <a:lstStyle/>
                    <a:p>
                      <a:pPr algn="ctr"/>
                      <a:r>
                        <a:rPr lang="en-IN" sz="2200" dirty="0" smtClean="0"/>
                        <a:t>State</a:t>
                      </a:r>
                      <a:endParaRPr lang="en-IN" sz="22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200" dirty="0" smtClean="0"/>
                        <a:t>a</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b</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c</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6735453"/>
                  </a:ext>
                </a:extLst>
              </a:tr>
              <a:tr h="302623">
                <a:tc>
                  <a:txBody>
                    <a:bodyPr/>
                    <a:lstStyle/>
                    <a:p>
                      <a:pPr algn="ctr"/>
                      <a:r>
                        <a:rPr lang="en-IN" sz="2200" dirty="0" smtClean="0"/>
                        <a:t>0</a:t>
                      </a:r>
                      <a:endParaRPr lang="en-IN" sz="22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200" dirty="0" smtClean="0"/>
                        <a:t>1</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0</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0</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4391201"/>
                  </a:ext>
                </a:extLst>
              </a:tr>
              <a:tr h="302623">
                <a:tc>
                  <a:txBody>
                    <a:bodyPr/>
                    <a:lstStyle/>
                    <a:p>
                      <a:pPr algn="ctr"/>
                      <a:r>
                        <a:rPr lang="en-IN" sz="2200" dirty="0" smtClean="0"/>
                        <a:t>1</a:t>
                      </a:r>
                      <a:endParaRPr lang="en-IN" sz="22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200" dirty="0" smtClean="0"/>
                        <a:t>1</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2</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0</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5998015"/>
                  </a:ext>
                </a:extLst>
              </a:tr>
              <a:tr h="302623">
                <a:tc>
                  <a:txBody>
                    <a:bodyPr/>
                    <a:lstStyle/>
                    <a:p>
                      <a:pPr algn="ctr"/>
                      <a:r>
                        <a:rPr lang="en-IN" sz="2200" dirty="0" smtClean="0"/>
                        <a:t>2</a:t>
                      </a:r>
                      <a:endParaRPr lang="en-IN" sz="22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2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5382278"/>
                  </a:ext>
                </a:extLst>
              </a:tr>
              <a:tr h="302623">
                <a:tc>
                  <a:txBody>
                    <a:bodyPr/>
                    <a:lstStyle/>
                    <a:p>
                      <a:pPr algn="ctr"/>
                      <a:r>
                        <a:rPr lang="en-IN" sz="2200" dirty="0" smtClean="0"/>
                        <a:t>3</a:t>
                      </a:r>
                      <a:endParaRPr lang="en-IN" sz="22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IN" sz="2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3876971"/>
                  </a:ext>
                </a:extLst>
              </a:tr>
              <a:tr h="302623">
                <a:tc>
                  <a:txBody>
                    <a:bodyPr/>
                    <a:lstStyle/>
                    <a:p>
                      <a:pPr algn="ctr"/>
                      <a:r>
                        <a:rPr lang="en-IN" sz="2200" dirty="0" smtClean="0"/>
                        <a:t>4</a:t>
                      </a:r>
                      <a:endParaRPr lang="en-IN" sz="22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IN" sz="2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4943085"/>
                  </a:ext>
                </a:extLst>
              </a:tr>
              <a:tr h="302623">
                <a:tc>
                  <a:txBody>
                    <a:bodyPr/>
                    <a:lstStyle/>
                    <a:p>
                      <a:pPr algn="ctr"/>
                      <a:r>
                        <a:rPr lang="en-IN" sz="2200" dirty="0" smtClean="0"/>
                        <a:t>5</a:t>
                      </a:r>
                      <a:endParaRPr lang="en-IN" sz="22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693988"/>
                  </a:ext>
                </a:extLst>
              </a:tr>
              <a:tr h="302623">
                <a:tc>
                  <a:txBody>
                    <a:bodyPr/>
                    <a:lstStyle/>
                    <a:p>
                      <a:pPr algn="ctr"/>
                      <a:r>
                        <a:rPr lang="en-IN" sz="2200" dirty="0" smtClean="0"/>
                        <a:t>6</a:t>
                      </a:r>
                      <a:endParaRPr lang="en-IN" sz="22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IN" sz="2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2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8540029"/>
                  </a:ext>
                </a:extLst>
              </a:tr>
              <a:tr h="302623">
                <a:tc>
                  <a:txBody>
                    <a:bodyPr/>
                    <a:lstStyle/>
                    <a:p>
                      <a:pPr algn="ctr"/>
                      <a:r>
                        <a:rPr lang="en-IN" sz="2200" dirty="0" smtClean="0"/>
                        <a:t>7</a:t>
                      </a:r>
                      <a:endParaRPr lang="en-IN" sz="22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IN" sz="2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22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8877866"/>
                  </a:ext>
                </a:extLst>
              </a:tr>
            </a:tbl>
          </a:graphicData>
        </a:graphic>
      </p:graphicFrame>
      <p:sp>
        <p:nvSpPr>
          <p:cNvPr id="13" name="Rectangle 12"/>
          <p:cNvSpPr/>
          <p:nvPr/>
        </p:nvSpPr>
        <p:spPr>
          <a:xfrm>
            <a:off x="1961141" y="3073250"/>
            <a:ext cx="504056"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2537205" y="3062806"/>
            <a:ext cx="504056"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p:cNvSpPr/>
          <p:nvPr/>
        </p:nvSpPr>
        <p:spPr>
          <a:xfrm>
            <a:off x="3107813" y="3063826"/>
            <a:ext cx="504056"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9" name="Table 18"/>
          <p:cNvGraphicFramePr>
            <a:graphicFrameLocks noGrp="1"/>
          </p:cNvGraphicFramePr>
          <p:nvPr>
            <p:extLst/>
          </p:nvPr>
        </p:nvGraphicFramePr>
        <p:xfrm>
          <a:off x="8062884" y="5851509"/>
          <a:ext cx="3672408" cy="420624"/>
        </p:xfrm>
        <a:graphic>
          <a:graphicData uri="http://schemas.openxmlformats.org/drawingml/2006/table">
            <a:tbl>
              <a:tblPr firstRow="1" firstCol="1" bandRow="1">
                <a:tableStyleId>{5940675A-B579-460E-94D1-54222C63F5DA}</a:tableStyleId>
              </a:tblPr>
              <a:tblGrid>
                <a:gridCol w="900100">
                  <a:extLst>
                    <a:ext uri="{9D8B030D-6E8A-4147-A177-3AD203B41FA5}">
                      <a16:colId xmlns:a16="http://schemas.microsoft.com/office/drawing/2014/main" val="1112720180"/>
                    </a:ext>
                  </a:extLst>
                </a:gridCol>
                <a:gridCol w="1304490">
                  <a:extLst>
                    <a:ext uri="{9D8B030D-6E8A-4147-A177-3AD203B41FA5}">
                      <a16:colId xmlns:a16="http://schemas.microsoft.com/office/drawing/2014/main" val="4056709790"/>
                    </a:ext>
                  </a:extLst>
                </a:gridCol>
                <a:gridCol w="1467818">
                  <a:extLst>
                    <a:ext uri="{9D8B030D-6E8A-4147-A177-3AD203B41FA5}">
                      <a16:colId xmlns:a16="http://schemas.microsoft.com/office/drawing/2014/main" val="4200804147"/>
                    </a:ext>
                  </a:extLst>
                </a:gridCol>
              </a:tblGrid>
              <a:tr h="0">
                <a:tc>
                  <a:txBody>
                    <a:bodyPr/>
                    <a:lstStyle/>
                    <a:p>
                      <a:pPr marL="0" algn="just" defTabSz="914400" rtl="0" eaLnBrk="1" latinLnBrk="0" hangingPunct="1">
                        <a:lnSpc>
                          <a:spcPct val="115000"/>
                        </a:lnSpc>
                        <a:spcBef>
                          <a:spcPts val="300"/>
                        </a:spcBef>
                        <a:spcAft>
                          <a:spcPts val="300"/>
                        </a:spcAft>
                      </a:pPr>
                      <a:r>
                        <a:rPr lang="en-US" sz="2400" kern="1200" dirty="0" smtClean="0">
                          <a:solidFill>
                            <a:schemeClr val="tx1"/>
                          </a:solidFill>
                          <a:effectLst/>
                          <a:latin typeface="Consolas" panose="020B0609020204030204" pitchFamily="49" charset="0"/>
                          <a:ea typeface="Cambria Math" panose="02040503050406030204" pitchFamily="18" charset="0"/>
                          <a:cs typeface="+mn-cs"/>
                        </a:rPr>
                        <a:t>k=1</a:t>
                      </a:r>
                      <a:endParaRPr lang="en-IN" sz="2400" kern="1200" dirty="0">
                        <a:solidFill>
                          <a:schemeClr val="tx1"/>
                        </a:solidFill>
                        <a:effectLst/>
                        <a:latin typeface="Consolas" panose="020B0609020204030204" pitchFamily="49" charset="0"/>
                        <a:ea typeface="Cambria Math" panose="02040503050406030204" pitchFamily="18" charset="0"/>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Bef>
                          <a:spcPts val="0"/>
                        </a:spcBef>
                        <a:spcAft>
                          <a:spcPts val="0"/>
                        </a:spcAft>
                      </a:pPr>
                      <a:r>
                        <a:rPr lang="en-US" sz="2400" dirty="0" smtClean="0">
                          <a:effectLst/>
                          <a:latin typeface="Consolas" panose="020B0609020204030204" pitchFamily="49" charset="0"/>
                          <a:ea typeface="Cambria Math" panose="02040503050406030204" pitchFamily="18" charset="0"/>
                        </a:rPr>
                        <a:t>P</a:t>
                      </a:r>
                      <a:r>
                        <a:rPr lang="en-US" sz="2400" baseline="-25000" dirty="0" smtClean="0">
                          <a:effectLst/>
                          <a:latin typeface="Consolas" panose="020B0609020204030204" pitchFamily="49" charset="0"/>
                          <a:ea typeface="Cambria Math" panose="02040503050406030204" pitchFamily="18" charset="0"/>
                        </a:rPr>
                        <a:t>1</a:t>
                      </a:r>
                      <a:r>
                        <a:rPr lang="en-US" sz="2400" dirty="0" smtClean="0">
                          <a:effectLst/>
                          <a:latin typeface="Consolas" panose="020B0609020204030204" pitchFamily="49" charset="0"/>
                          <a:ea typeface="Cambria Math" panose="02040503050406030204" pitchFamily="18" charset="0"/>
                        </a:rPr>
                        <a:t>⊐P</a:t>
                      </a:r>
                      <a:r>
                        <a:rPr lang="en-US" sz="2400" baseline="-25000" dirty="0" smtClean="0">
                          <a:effectLst/>
                          <a:latin typeface="Consolas" panose="020B0609020204030204" pitchFamily="49" charset="0"/>
                          <a:ea typeface="Cambria Math" panose="02040503050406030204" pitchFamily="18" charset="0"/>
                        </a:rPr>
                        <a:t>1</a:t>
                      </a:r>
                      <a:r>
                        <a:rPr lang="el-GR" sz="2400" dirty="0" smtClean="0">
                          <a:effectLst/>
                          <a:latin typeface="Consolas" panose="020B0609020204030204" pitchFamily="49" charset="0"/>
                          <a:ea typeface="Cambria Math" panose="02040503050406030204" pitchFamily="18" charset="0"/>
                        </a:rPr>
                        <a:t>ω</a:t>
                      </a:r>
                      <a:endParaRPr lang="en-IN" sz="2400" dirty="0">
                        <a:effectLst/>
                        <a:latin typeface="Consolas" panose="020B0609020204030204" pitchFamily="49" charset="0"/>
                        <a:ea typeface="Cambria Math" panose="02040503050406030204" pitchFamily="18" charset="0"/>
                      </a:endParaRPr>
                    </a:p>
                  </a:txBody>
                  <a:tcPr marL="68580" marR="68580" marT="0" marB="0">
                    <a:lnL w="12700" cap="flat" cmpd="sng" algn="ctr">
                      <a:solidFill>
                        <a:schemeClr val="tx1"/>
                      </a:solidFill>
                      <a:prstDash val="solid"/>
                      <a:round/>
                      <a:headEnd type="none" w="med" len="med"/>
                      <a:tailEnd type="none" w="med" len="med"/>
                    </a:ln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2400" dirty="0" err="1" smtClean="0">
                          <a:effectLst/>
                          <a:latin typeface="Consolas" panose="020B0609020204030204" pitchFamily="49" charset="0"/>
                          <a:ea typeface="Cambria Math" panose="02040503050406030204" pitchFamily="18" charset="0"/>
                        </a:rPr>
                        <a:t>a⊐ac</a:t>
                      </a:r>
                      <a:endParaRPr lang="en-IN" sz="2400" dirty="0" smtClean="0">
                        <a:effectLst/>
                        <a:latin typeface="Consolas" panose="020B0609020204030204" pitchFamily="49" charset="0"/>
                        <a:ea typeface="Cambria Math"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00936581"/>
                  </a:ext>
                </a:extLst>
              </a:tr>
            </a:tbl>
          </a:graphicData>
        </a:graphic>
      </p:graphicFrame>
      <p:graphicFrame>
        <p:nvGraphicFramePr>
          <p:cNvPr id="20" name="Table 19"/>
          <p:cNvGraphicFramePr>
            <a:graphicFrameLocks noGrp="1"/>
          </p:cNvGraphicFramePr>
          <p:nvPr>
            <p:extLst/>
          </p:nvPr>
        </p:nvGraphicFramePr>
        <p:xfrm>
          <a:off x="6199022" y="2680703"/>
          <a:ext cx="5544616" cy="420624"/>
        </p:xfrm>
        <a:graphic>
          <a:graphicData uri="http://schemas.openxmlformats.org/drawingml/2006/table">
            <a:tbl>
              <a:tblPr firstRow="1" firstCol="1" bandRow="1">
                <a:tableStyleId>{5940675A-B579-460E-94D1-54222C63F5DA}</a:tableStyleId>
              </a:tblPr>
              <a:tblGrid>
                <a:gridCol w="782007">
                  <a:extLst>
                    <a:ext uri="{9D8B030D-6E8A-4147-A177-3AD203B41FA5}">
                      <a16:colId xmlns:a16="http://schemas.microsoft.com/office/drawing/2014/main" val="3015274529"/>
                    </a:ext>
                  </a:extLst>
                </a:gridCol>
                <a:gridCol w="1090201">
                  <a:extLst>
                    <a:ext uri="{9D8B030D-6E8A-4147-A177-3AD203B41FA5}">
                      <a16:colId xmlns:a16="http://schemas.microsoft.com/office/drawing/2014/main" val="3223696195"/>
                    </a:ext>
                  </a:extLst>
                </a:gridCol>
                <a:gridCol w="900100">
                  <a:extLst>
                    <a:ext uri="{9D8B030D-6E8A-4147-A177-3AD203B41FA5}">
                      <a16:colId xmlns:a16="http://schemas.microsoft.com/office/drawing/2014/main" val="3992919855"/>
                    </a:ext>
                  </a:extLst>
                </a:gridCol>
                <a:gridCol w="1296144">
                  <a:extLst>
                    <a:ext uri="{9D8B030D-6E8A-4147-A177-3AD203B41FA5}">
                      <a16:colId xmlns:a16="http://schemas.microsoft.com/office/drawing/2014/main" val="4256814182"/>
                    </a:ext>
                  </a:extLst>
                </a:gridCol>
                <a:gridCol w="1476164">
                  <a:extLst>
                    <a:ext uri="{9D8B030D-6E8A-4147-A177-3AD203B41FA5}">
                      <a16:colId xmlns:a16="http://schemas.microsoft.com/office/drawing/2014/main" val="2196907050"/>
                    </a:ext>
                  </a:extLst>
                </a:gridCol>
              </a:tblGrid>
              <a:tr h="0">
                <a:tc>
                  <a:txBody>
                    <a:bodyPr/>
                    <a:lstStyle/>
                    <a:p>
                      <a:pPr algn="just">
                        <a:lnSpc>
                          <a:spcPct val="115000"/>
                        </a:lnSpc>
                        <a:spcBef>
                          <a:spcPts val="300"/>
                        </a:spcBef>
                        <a:spcAft>
                          <a:spcPts val="300"/>
                        </a:spcAft>
                      </a:pPr>
                      <a:r>
                        <a:rPr lang="en-US" sz="2400" dirty="0" smtClean="0">
                          <a:effectLst/>
                          <a:latin typeface="Consolas" panose="020B0609020204030204" pitchFamily="49" charset="0"/>
                          <a:ea typeface="Cambria Math" panose="02040503050406030204" pitchFamily="18" charset="0"/>
                        </a:rPr>
                        <a:t>q=1</a:t>
                      </a:r>
                      <a:endParaRPr lang="en-IN" sz="2400" dirty="0">
                        <a:effectLst/>
                        <a:latin typeface="Consolas" panose="020B0609020204030204" pitchFamily="49" charset="0"/>
                        <a:ea typeface="Cambria Math" panose="02040503050406030204" pitchFamily="18" charset="0"/>
                        <a:cs typeface="Times New Roman" panose="02020603050405020304" pitchFamily="18" charset="0"/>
                      </a:endParaRPr>
                    </a:p>
                  </a:txBody>
                  <a:tcPr marL="68580" marR="68580" marT="0" marB="0"/>
                </a:tc>
                <a:tc>
                  <a:txBody>
                    <a:bodyPr/>
                    <a:lstStyle/>
                    <a:p>
                      <a:pPr algn="just">
                        <a:lnSpc>
                          <a:spcPct val="115000"/>
                        </a:lnSpc>
                        <a:spcBef>
                          <a:spcPts val="300"/>
                        </a:spcBef>
                        <a:spcAft>
                          <a:spcPts val="300"/>
                        </a:spcAft>
                      </a:pPr>
                      <a:r>
                        <a:rPr lang="el-GR" sz="2400" dirty="0" smtClean="0">
                          <a:effectLst/>
                          <a:latin typeface="Consolas" panose="020B0609020204030204" pitchFamily="49" charset="0"/>
                          <a:ea typeface="Cambria Math" panose="02040503050406030204" pitchFamily="18" charset="0"/>
                        </a:rPr>
                        <a:t>ω</a:t>
                      </a:r>
                      <a:r>
                        <a:rPr lang="en-US" sz="2400" dirty="0" smtClean="0">
                          <a:effectLst/>
                          <a:latin typeface="Consolas" panose="020B0609020204030204" pitchFamily="49" charset="0"/>
                          <a:ea typeface="Cambria Math" panose="02040503050406030204" pitchFamily="18" charset="0"/>
                        </a:rPr>
                        <a:t>=a</a:t>
                      </a:r>
                      <a:endParaRPr lang="en-IN" sz="2400" dirty="0">
                        <a:effectLst/>
                        <a:latin typeface="Consolas" panose="020B0609020204030204" pitchFamily="49" charset="0"/>
                        <a:ea typeface="Cambria Math" panose="02040503050406030204" pitchFamily="18" charset="0"/>
                        <a:cs typeface="Times New Roman" panose="02020603050405020304" pitchFamily="18" charset="0"/>
                      </a:endParaRPr>
                    </a:p>
                  </a:txBody>
                  <a:tcPr marL="68580" marR="68580" marT="0" marB="0"/>
                </a:tc>
                <a:tc>
                  <a:txBody>
                    <a:bodyPr/>
                    <a:lstStyle/>
                    <a:p>
                      <a:pPr algn="just">
                        <a:lnSpc>
                          <a:spcPct val="115000"/>
                        </a:lnSpc>
                        <a:spcBef>
                          <a:spcPts val="300"/>
                        </a:spcBef>
                        <a:spcAft>
                          <a:spcPts val="300"/>
                        </a:spcAft>
                      </a:pPr>
                      <a:r>
                        <a:rPr lang="en-US" sz="2400" dirty="0" smtClean="0">
                          <a:effectLst/>
                          <a:latin typeface="Consolas" panose="020B0609020204030204" pitchFamily="49" charset="0"/>
                          <a:ea typeface="Cambria Math" panose="02040503050406030204" pitchFamily="18" charset="0"/>
                        </a:rPr>
                        <a:t>k=3</a:t>
                      </a:r>
                      <a:endParaRPr lang="en-IN" sz="2400" dirty="0">
                        <a:effectLst/>
                        <a:latin typeface="Consolas" panose="020B0609020204030204" pitchFamily="49" charset="0"/>
                        <a:ea typeface="Cambria Math" panose="02040503050406030204" pitchFamily="18" charset="0"/>
                        <a:cs typeface="Times New Roman" panose="02020603050405020304" pitchFamily="18" charset="0"/>
                      </a:endParaRPr>
                    </a:p>
                  </a:txBody>
                  <a:tcPr marL="68580" marR="68580" marT="0" marB="0"/>
                </a:tc>
                <a:tc>
                  <a:txBody>
                    <a:bodyPr/>
                    <a:lstStyle/>
                    <a:p>
                      <a:pPr algn="just">
                        <a:lnSpc>
                          <a:spcPct val="100000"/>
                        </a:lnSpc>
                        <a:spcBef>
                          <a:spcPts val="300"/>
                        </a:spcBef>
                        <a:spcAft>
                          <a:spcPts val="300"/>
                        </a:spcAft>
                      </a:pPr>
                      <a:r>
                        <a:rPr lang="en-US" sz="2400" dirty="0" smtClean="0">
                          <a:effectLst/>
                          <a:latin typeface="Consolas" panose="020B0609020204030204" pitchFamily="49" charset="0"/>
                          <a:ea typeface="Cambria Math" panose="02040503050406030204" pitchFamily="18" charset="0"/>
                        </a:rPr>
                        <a:t>P</a:t>
                      </a:r>
                      <a:r>
                        <a:rPr lang="en-US" sz="2400" baseline="-25000" dirty="0" smtClean="0">
                          <a:effectLst/>
                          <a:latin typeface="Consolas" panose="020B0609020204030204" pitchFamily="49" charset="0"/>
                          <a:ea typeface="Cambria Math" panose="02040503050406030204" pitchFamily="18" charset="0"/>
                        </a:rPr>
                        <a:t>3</a:t>
                      </a:r>
                      <a:r>
                        <a:rPr lang="en-US" sz="2400" dirty="0" smtClean="0">
                          <a:effectLst/>
                          <a:latin typeface="Consolas" panose="020B0609020204030204" pitchFamily="49" charset="0"/>
                          <a:ea typeface="Cambria Math" panose="02040503050406030204" pitchFamily="18" charset="0"/>
                        </a:rPr>
                        <a:t>⊐P</a:t>
                      </a:r>
                      <a:r>
                        <a:rPr lang="en-US" sz="2400" baseline="-25000" dirty="0" smtClean="0">
                          <a:effectLst/>
                          <a:latin typeface="Consolas" panose="020B0609020204030204" pitchFamily="49" charset="0"/>
                          <a:ea typeface="Cambria Math" panose="02040503050406030204" pitchFamily="18" charset="0"/>
                        </a:rPr>
                        <a:t>1</a:t>
                      </a:r>
                      <a:r>
                        <a:rPr lang="el-GR" sz="2400" dirty="0" smtClean="0">
                          <a:effectLst/>
                          <a:latin typeface="Consolas" panose="020B0609020204030204" pitchFamily="49" charset="0"/>
                          <a:ea typeface="Cambria Math" panose="02040503050406030204" pitchFamily="18" charset="0"/>
                        </a:rPr>
                        <a:t>ω</a:t>
                      </a:r>
                      <a:r>
                        <a:rPr lang="en-IN" sz="2400" dirty="0" smtClean="0">
                          <a:effectLst/>
                          <a:latin typeface="Consolas" panose="020B0609020204030204" pitchFamily="49" charset="0"/>
                          <a:ea typeface="Cambria Math" panose="02040503050406030204" pitchFamily="18" charset="0"/>
                        </a:rPr>
                        <a:t> </a:t>
                      </a:r>
                    </a:p>
                  </a:txBody>
                  <a:tcPr marL="68580" marR="68580" marT="0" marB="0"/>
                </a:tc>
                <a:tc>
                  <a:txBody>
                    <a:bodyPr/>
                    <a:lstStyle/>
                    <a:p>
                      <a:pPr marL="0" marR="0" indent="0" algn="just" defTabSz="914400" rtl="0" eaLnBrk="1" fontAlgn="auto" latinLnBrk="0" hangingPunct="1">
                        <a:lnSpc>
                          <a:spcPct val="100000"/>
                        </a:lnSpc>
                        <a:spcBef>
                          <a:spcPts val="300"/>
                        </a:spcBef>
                        <a:spcAft>
                          <a:spcPts val="300"/>
                        </a:spcAft>
                        <a:buClrTx/>
                        <a:buSzTx/>
                        <a:buFontTx/>
                        <a:buNone/>
                        <a:tabLst/>
                        <a:defRPr/>
                      </a:pPr>
                      <a:r>
                        <a:rPr lang="en-US" sz="2400" dirty="0" err="1" smtClean="0">
                          <a:effectLst/>
                          <a:latin typeface="Consolas" panose="020B0609020204030204" pitchFamily="49" charset="0"/>
                          <a:ea typeface="Cambria Math" panose="02040503050406030204" pitchFamily="18" charset="0"/>
                        </a:rPr>
                        <a:t>aba⊐aa</a:t>
                      </a:r>
                      <a:endParaRPr lang="en-IN" sz="2400" dirty="0" smtClean="0">
                        <a:effectLst/>
                        <a:latin typeface="Consolas" panose="020B0609020204030204" pitchFamily="49" charset="0"/>
                        <a:ea typeface="Cambria Math"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89488556"/>
                  </a:ext>
                </a:extLst>
              </a:tr>
            </a:tbl>
          </a:graphicData>
        </a:graphic>
      </p:graphicFrame>
      <p:graphicFrame>
        <p:nvGraphicFramePr>
          <p:cNvPr id="21" name="Table 20"/>
          <p:cNvGraphicFramePr>
            <a:graphicFrameLocks noGrp="1"/>
          </p:cNvGraphicFramePr>
          <p:nvPr>
            <p:extLst/>
          </p:nvPr>
        </p:nvGraphicFramePr>
        <p:xfrm>
          <a:off x="8070504" y="3131807"/>
          <a:ext cx="3672408" cy="420624"/>
        </p:xfrm>
        <a:graphic>
          <a:graphicData uri="http://schemas.openxmlformats.org/drawingml/2006/table">
            <a:tbl>
              <a:tblPr firstRow="1" firstCol="1" bandRow="1">
                <a:tableStyleId>{5940675A-B579-460E-94D1-54222C63F5DA}</a:tableStyleId>
              </a:tblPr>
              <a:tblGrid>
                <a:gridCol w="900100">
                  <a:extLst>
                    <a:ext uri="{9D8B030D-6E8A-4147-A177-3AD203B41FA5}">
                      <a16:colId xmlns:a16="http://schemas.microsoft.com/office/drawing/2014/main" val="2426618447"/>
                    </a:ext>
                  </a:extLst>
                </a:gridCol>
                <a:gridCol w="1296870">
                  <a:extLst>
                    <a:ext uri="{9D8B030D-6E8A-4147-A177-3AD203B41FA5}">
                      <a16:colId xmlns:a16="http://schemas.microsoft.com/office/drawing/2014/main" val="3965953603"/>
                    </a:ext>
                  </a:extLst>
                </a:gridCol>
                <a:gridCol w="1475438">
                  <a:extLst>
                    <a:ext uri="{9D8B030D-6E8A-4147-A177-3AD203B41FA5}">
                      <a16:colId xmlns:a16="http://schemas.microsoft.com/office/drawing/2014/main" val="3296932581"/>
                    </a:ext>
                  </a:extLst>
                </a:gridCol>
              </a:tblGrid>
              <a:tr h="0">
                <a:tc>
                  <a:txBody>
                    <a:bodyPr/>
                    <a:lstStyle/>
                    <a:p>
                      <a:pPr marL="0" algn="just" defTabSz="914400" rtl="0" eaLnBrk="1" latinLnBrk="0" hangingPunct="1">
                        <a:lnSpc>
                          <a:spcPct val="115000"/>
                        </a:lnSpc>
                        <a:spcBef>
                          <a:spcPts val="300"/>
                        </a:spcBef>
                        <a:spcAft>
                          <a:spcPts val="300"/>
                        </a:spcAft>
                      </a:pPr>
                      <a:r>
                        <a:rPr lang="en-US" sz="2400" kern="1200" dirty="0" smtClean="0">
                          <a:solidFill>
                            <a:schemeClr val="tx1"/>
                          </a:solidFill>
                          <a:effectLst/>
                          <a:latin typeface="Consolas" panose="020B0609020204030204" pitchFamily="49" charset="0"/>
                          <a:ea typeface="Cambria Math" panose="02040503050406030204" pitchFamily="18" charset="0"/>
                          <a:cs typeface="+mn-cs"/>
                        </a:rPr>
                        <a:t>k=2</a:t>
                      </a:r>
                      <a:endParaRPr lang="en-IN" sz="2400" kern="1200" dirty="0">
                        <a:solidFill>
                          <a:schemeClr val="tx1"/>
                        </a:solidFill>
                        <a:effectLst/>
                        <a:latin typeface="Consolas" panose="020B0609020204030204" pitchFamily="49" charset="0"/>
                        <a:ea typeface="Cambria Math" panose="02040503050406030204" pitchFamily="18" charset="0"/>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Bef>
                          <a:spcPts val="300"/>
                        </a:spcBef>
                        <a:spcAft>
                          <a:spcPts val="300"/>
                        </a:spcAft>
                      </a:pPr>
                      <a:r>
                        <a:rPr lang="en-US" sz="2400" dirty="0" smtClean="0">
                          <a:effectLst/>
                          <a:latin typeface="Consolas" panose="020B0609020204030204" pitchFamily="49" charset="0"/>
                          <a:ea typeface="Cambria Math" panose="02040503050406030204" pitchFamily="18" charset="0"/>
                        </a:rPr>
                        <a:t>P</a:t>
                      </a:r>
                      <a:r>
                        <a:rPr lang="en-US" sz="2400" baseline="-25000" dirty="0" smtClean="0">
                          <a:effectLst/>
                          <a:latin typeface="Consolas" panose="020B0609020204030204" pitchFamily="49" charset="0"/>
                          <a:ea typeface="Cambria Math" panose="02040503050406030204" pitchFamily="18" charset="0"/>
                        </a:rPr>
                        <a:t>2</a:t>
                      </a:r>
                      <a:r>
                        <a:rPr lang="en-US" sz="2400" dirty="0" smtClean="0">
                          <a:effectLst/>
                          <a:latin typeface="Consolas" panose="020B0609020204030204" pitchFamily="49" charset="0"/>
                          <a:ea typeface="Cambria Math" panose="02040503050406030204" pitchFamily="18" charset="0"/>
                        </a:rPr>
                        <a:t>⊐P</a:t>
                      </a:r>
                      <a:r>
                        <a:rPr lang="en-US" sz="2400" baseline="-25000" dirty="0" smtClean="0">
                          <a:effectLst/>
                          <a:latin typeface="Consolas" panose="020B0609020204030204" pitchFamily="49" charset="0"/>
                          <a:ea typeface="Cambria Math" panose="02040503050406030204" pitchFamily="18" charset="0"/>
                        </a:rPr>
                        <a:t>1</a:t>
                      </a:r>
                      <a:r>
                        <a:rPr lang="el-GR" sz="2400" dirty="0" smtClean="0">
                          <a:effectLst/>
                          <a:latin typeface="Consolas" panose="020B0609020204030204" pitchFamily="49" charset="0"/>
                          <a:ea typeface="Cambria Math" panose="02040503050406030204" pitchFamily="18" charset="0"/>
                        </a:rPr>
                        <a:t>ω</a:t>
                      </a:r>
                      <a:endParaRPr lang="en-IN" sz="2400" dirty="0">
                        <a:effectLst/>
                        <a:latin typeface="Consolas" panose="020B0609020204030204" pitchFamily="49" charset="0"/>
                        <a:ea typeface="Cambria Math" panose="02040503050406030204" pitchFamily="18" charset="0"/>
                      </a:endParaRPr>
                    </a:p>
                  </a:txBody>
                  <a:tcPr marL="68580" marR="68580" marT="0" marB="0">
                    <a:lnL w="12700" cap="flat" cmpd="sng" algn="ctr">
                      <a:solidFill>
                        <a:schemeClr val="tx1"/>
                      </a:solidFill>
                      <a:prstDash val="solid"/>
                      <a:round/>
                      <a:headEnd type="none" w="med" len="med"/>
                      <a:tailEnd type="none" w="med" len="med"/>
                    </a:lnL>
                  </a:tcPr>
                </a:tc>
                <a:tc>
                  <a:txBody>
                    <a:bodyPr/>
                    <a:lstStyle/>
                    <a:p>
                      <a:pPr marL="0" marR="0" indent="0" algn="just" defTabSz="914400" rtl="0" eaLnBrk="1" fontAlgn="auto" latinLnBrk="0" hangingPunct="1">
                        <a:lnSpc>
                          <a:spcPct val="100000"/>
                        </a:lnSpc>
                        <a:spcBef>
                          <a:spcPts val="300"/>
                        </a:spcBef>
                        <a:spcAft>
                          <a:spcPts val="300"/>
                        </a:spcAft>
                        <a:buClrTx/>
                        <a:buSzTx/>
                        <a:buFontTx/>
                        <a:buNone/>
                        <a:tabLst/>
                        <a:defRPr/>
                      </a:pPr>
                      <a:r>
                        <a:rPr lang="en-US" sz="2400" dirty="0" err="1" smtClean="0">
                          <a:effectLst/>
                          <a:latin typeface="Consolas" panose="020B0609020204030204" pitchFamily="49" charset="0"/>
                          <a:ea typeface="Cambria Math" panose="02040503050406030204" pitchFamily="18" charset="0"/>
                        </a:rPr>
                        <a:t>ab⊐aa</a:t>
                      </a:r>
                      <a:endParaRPr lang="en-IN" sz="2400" dirty="0" smtClean="0">
                        <a:effectLst/>
                        <a:latin typeface="Consolas" panose="020B0609020204030204" pitchFamily="49" charset="0"/>
                        <a:ea typeface="Cambria Math"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71172384"/>
                  </a:ext>
                </a:extLst>
              </a:tr>
            </a:tbl>
          </a:graphicData>
        </a:graphic>
      </p:graphicFrame>
      <p:graphicFrame>
        <p:nvGraphicFramePr>
          <p:cNvPr id="22" name="Table 21"/>
          <p:cNvGraphicFramePr>
            <a:graphicFrameLocks noGrp="1"/>
          </p:cNvGraphicFramePr>
          <p:nvPr>
            <p:extLst/>
          </p:nvPr>
        </p:nvGraphicFramePr>
        <p:xfrm>
          <a:off x="6974520" y="4045191"/>
          <a:ext cx="4762609" cy="420624"/>
        </p:xfrm>
        <a:graphic>
          <a:graphicData uri="http://schemas.openxmlformats.org/drawingml/2006/table">
            <a:tbl>
              <a:tblPr firstRow="1" firstCol="1" bandRow="1">
                <a:tableStyleId>{5940675A-B579-460E-94D1-54222C63F5DA}</a:tableStyleId>
              </a:tblPr>
              <a:tblGrid>
                <a:gridCol w="1090201">
                  <a:extLst>
                    <a:ext uri="{9D8B030D-6E8A-4147-A177-3AD203B41FA5}">
                      <a16:colId xmlns:a16="http://schemas.microsoft.com/office/drawing/2014/main" val="3727308851"/>
                    </a:ext>
                  </a:extLst>
                </a:gridCol>
                <a:gridCol w="900100">
                  <a:extLst>
                    <a:ext uri="{9D8B030D-6E8A-4147-A177-3AD203B41FA5}">
                      <a16:colId xmlns:a16="http://schemas.microsoft.com/office/drawing/2014/main" val="2134813177"/>
                    </a:ext>
                  </a:extLst>
                </a:gridCol>
                <a:gridCol w="1302653">
                  <a:extLst>
                    <a:ext uri="{9D8B030D-6E8A-4147-A177-3AD203B41FA5}">
                      <a16:colId xmlns:a16="http://schemas.microsoft.com/office/drawing/2014/main" val="3046434303"/>
                    </a:ext>
                  </a:extLst>
                </a:gridCol>
                <a:gridCol w="1469655">
                  <a:extLst>
                    <a:ext uri="{9D8B030D-6E8A-4147-A177-3AD203B41FA5}">
                      <a16:colId xmlns:a16="http://schemas.microsoft.com/office/drawing/2014/main" val="3592588721"/>
                    </a:ext>
                  </a:extLst>
                </a:gridCol>
              </a:tblGrid>
              <a:tr h="0">
                <a:tc>
                  <a:txBody>
                    <a:bodyPr/>
                    <a:lstStyle/>
                    <a:p>
                      <a:pPr algn="just">
                        <a:lnSpc>
                          <a:spcPct val="115000"/>
                        </a:lnSpc>
                        <a:spcBef>
                          <a:spcPts val="300"/>
                        </a:spcBef>
                        <a:spcAft>
                          <a:spcPts val="300"/>
                        </a:spcAft>
                      </a:pPr>
                      <a:r>
                        <a:rPr lang="el-GR" sz="2400" dirty="0" smtClean="0">
                          <a:effectLst/>
                          <a:latin typeface="Consolas" panose="020B0609020204030204" pitchFamily="49" charset="0"/>
                          <a:ea typeface="Cambria Math" panose="02040503050406030204" pitchFamily="18" charset="0"/>
                        </a:rPr>
                        <a:t>ω</a:t>
                      </a:r>
                      <a:r>
                        <a:rPr lang="en-US" sz="2400" dirty="0" smtClean="0">
                          <a:effectLst/>
                          <a:latin typeface="Consolas" panose="020B0609020204030204" pitchFamily="49" charset="0"/>
                          <a:ea typeface="Cambria Math" panose="02040503050406030204" pitchFamily="18" charset="0"/>
                        </a:rPr>
                        <a:t>=b</a:t>
                      </a:r>
                      <a:endParaRPr lang="en-IN" sz="2400" dirty="0">
                        <a:effectLst/>
                        <a:latin typeface="Consolas" panose="020B0609020204030204" pitchFamily="49" charset="0"/>
                        <a:ea typeface="Cambria Math" panose="020405030504060302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Bef>
                          <a:spcPts val="300"/>
                        </a:spcBef>
                        <a:spcAft>
                          <a:spcPts val="300"/>
                        </a:spcAft>
                      </a:pPr>
                      <a:r>
                        <a:rPr lang="en-US" sz="2400" dirty="0" smtClean="0">
                          <a:effectLst/>
                          <a:latin typeface="Consolas" panose="020B0609020204030204" pitchFamily="49" charset="0"/>
                          <a:ea typeface="Cambria Math" panose="02040503050406030204" pitchFamily="18" charset="0"/>
                        </a:rPr>
                        <a:t>k=3</a:t>
                      </a:r>
                      <a:endParaRPr lang="en-IN" sz="2400" dirty="0">
                        <a:effectLst/>
                        <a:latin typeface="Consolas" panose="020B0609020204030204" pitchFamily="49" charset="0"/>
                        <a:ea typeface="Cambria Math" panose="020405030504060302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tcPr>
                </a:tc>
                <a:tc>
                  <a:txBody>
                    <a:bodyPr/>
                    <a:lstStyle/>
                    <a:p>
                      <a:pPr algn="just">
                        <a:lnSpc>
                          <a:spcPct val="100000"/>
                        </a:lnSpc>
                        <a:spcBef>
                          <a:spcPts val="300"/>
                        </a:spcBef>
                        <a:spcAft>
                          <a:spcPts val="300"/>
                        </a:spcAft>
                      </a:pPr>
                      <a:r>
                        <a:rPr lang="en-US" sz="2400" dirty="0" smtClean="0">
                          <a:effectLst/>
                          <a:latin typeface="Consolas" panose="020B0609020204030204" pitchFamily="49" charset="0"/>
                          <a:ea typeface="Cambria Math" panose="02040503050406030204" pitchFamily="18" charset="0"/>
                        </a:rPr>
                        <a:t>P</a:t>
                      </a:r>
                      <a:r>
                        <a:rPr lang="en-US" sz="2400" baseline="-25000" dirty="0" smtClean="0">
                          <a:effectLst/>
                          <a:latin typeface="Consolas" panose="020B0609020204030204" pitchFamily="49" charset="0"/>
                          <a:ea typeface="Cambria Math" panose="02040503050406030204" pitchFamily="18" charset="0"/>
                        </a:rPr>
                        <a:t>3</a:t>
                      </a:r>
                      <a:r>
                        <a:rPr lang="en-US" sz="2400" dirty="0" smtClean="0">
                          <a:effectLst/>
                          <a:latin typeface="Consolas" panose="020B0609020204030204" pitchFamily="49" charset="0"/>
                          <a:ea typeface="Cambria Math" panose="02040503050406030204" pitchFamily="18" charset="0"/>
                        </a:rPr>
                        <a:t>⊐P</a:t>
                      </a:r>
                      <a:r>
                        <a:rPr lang="en-US" sz="2400" baseline="-25000" dirty="0" smtClean="0">
                          <a:effectLst/>
                          <a:latin typeface="Consolas" panose="020B0609020204030204" pitchFamily="49" charset="0"/>
                          <a:ea typeface="Cambria Math" panose="02040503050406030204" pitchFamily="18" charset="0"/>
                        </a:rPr>
                        <a:t>1</a:t>
                      </a:r>
                      <a:r>
                        <a:rPr lang="el-GR" sz="2400" dirty="0" smtClean="0">
                          <a:effectLst/>
                          <a:latin typeface="Consolas" panose="020B0609020204030204" pitchFamily="49" charset="0"/>
                          <a:ea typeface="Cambria Math" panose="02040503050406030204" pitchFamily="18" charset="0"/>
                        </a:rPr>
                        <a:t>ω</a:t>
                      </a:r>
                      <a:endParaRPr lang="en-IN" sz="2400" dirty="0">
                        <a:effectLst/>
                        <a:latin typeface="Consolas" panose="020B0609020204030204" pitchFamily="49" charset="0"/>
                        <a:ea typeface="Cambria Math" panose="02040503050406030204" pitchFamily="18" charset="0"/>
                      </a:endParaRPr>
                    </a:p>
                  </a:txBody>
                  <a:tcPr marL="68580" marR="68580" marT="0" marB="0"/>
                </a:tc>
                <a:tc>
                  <a:txBody>
                    <a:bodyPr/>
                    <a:lstStyle/>
                    <a:p>
                      <a:pPr marL="0" marR="0" indent="0" algn="just" defTabSz="914400" rtl="0" eaLnBrk="1" fontAlgn="auto" latinLnBrk="0" hangingPunct="1">
                        <a:lnSpc>
                          <a:spcPct val="100000"/>
                        </a:lnSpc>
                        <a:spcBef>
                          <a:spcPts val="300"/>
                        </a:spcBef>
                        <a:spcAft>
                          <a:spcPts val="300"/>
                        </a:spcAft>
                        <a:buClrTx/>
                        <a:buSzTx/>
                        <a:buFontTx/>
                        <a:buNone/>
                        <a:tabLst/>
                        <a:defRPr/>
                      </a:pPr>
                      <a:r>
                        <a:rPr lang="en-US" sz="2400" dirty="0" err="1" smtClean="0">
                          <a:effectLst/>
                          <a:latin typeface="Consolas" panose="020B0609020204030204" pitchFamily="49" charset="0"/>
                          <a:ea typeface="Cambria Math" panose="02040503050406030204" pitchFamily="18" charset="0"/>
                        </a:rPr>
                        <a:t>aba⊐ab</a:t>
                      </a:r>
                      <a:endParaRPr lang="en-IN" sz="2400" dirty="0" smtClean="0">
                        <a:effectLst/>
                        <a:latin typeface="Consolas" panose="020B0609020204030204" pitchFamily="49" charset="0"/>
                        <a:ea typeface="Cambria Math"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00782149"/>
                  </a:ext>
                </a:extLst>
              </a:tr>
            </a:tbl>
          </a:graphicData>
        </a:graphic>
      </p:graphicFrame>
      <p:graphicFrame>
        <p:nvGraphicFramePr>
          <p:cNvPr id="23" name="Table 22"/>
          <p:cNvGraphicFramePr>
            <a:graphicFrameLocks noGrp="1"/>
          </p:cNvGraphicFramePr>
          <p:nvPr>
            <p:extLst/>
          </p:nvPr>
        </p:nvGraphicFramePr>
        <p:xfrm>
          <a:off x="8062884" y="4498644"/>
          <a:ext cx="3672408" cy="420624"/>
        </p:xfrm>
        <a:graphic>
          <a:graphicData uri="http://schemas.openxmlformats.org/drawingml/2006/table">
            <a:tbl>
              <a:tblPr firstRow="1" firstCol="1" bandRow="1">
                <a:tableStyleId>{5940675A-B579-460E-94D1-54222C63F5DA}</a:tableStyleId>
              </a:tblPr>
              <a:tblGrid>
                <a:gridCol w="900100">
                  <a:extLst>
                    <a:ext uri="{9D8B030D-6E8A-4147-A177-3AD203B41FA5}">
                      <a16:colId xmlns:a16="http://schemas.microsoft.com/office/drawing/2014/main" val="942508629"/>
                    </a:ext>
                  </a:extLst>
                </a:gridCol>
                <a:gridCol w="1304490">
                  <a:extLst>
                    <a:ext uri="{9D8B030D-6E8A-4147-A177-3AD203B41FA5}">
                      <a16:colId xmlns:a16="http://schemas.microsoft.com/office/drawing/2014/main" val="978063131"/>
                    </a:ext>
                  </a:extLst>
                </a:gridCol>
                <a:gridCol w="1467818">
                  <a:extLst>
                    <a:ext uri="{9D8B030D-6E8A-4147-A177-3AD203B41FA5}">
                      <a16:colId xmlns:a16="http://schemas.microsoft.com/office/drawing/2014/main" val="2609698854"/>
                    </a:ext>
                  </a:extLst>
                </a:gridCol>
              </a:tblGrid>
              <a:tr h="0">
                <a:tc>
                  <a:txBody>
                    <a:bodyPr/>
                    <a:lstStyle/>
                    <a:p>
                      <a:pPr algn="just">
                        <a:lnSpc>
                          <a:spcPct val="115000"/>
                        </a:lnSpc>
                        <a:spcBef>
                          <a:spcPts val="300"/>
                        </a:spcBef>
                        <a:spcAft>
                          <a:spcPts val="300"/>
                        </a:spcAft>
                      </a:pPr>
                      <a:r>
                        <a:rPr lang="en-US" sz="2400" dirty="0" smtClean="0">
                          <a:effectLst/>
                          <a:latin typeface="Consolas" panose="020B0609020204030204" pitchFamily="49" charset="0"/>
                          <a:ea typeface="Cambria Math" panose="02040503050406030204" pitchFamily="18" charset="0"/>
                        </a:rPr>
                        <a:t>k=2</a:t>
                      </a:r>
                      <a:endParaRPr lang="en-IN" sz="2400" dirty="0">
                        <a:effectLst/>
                        <a:latin typeface="Consolas" panose="020B0609020204030204" pitchFamily="49" charset="0"/>
                        <a:ea typeface="Cambria Math" panose="020405030504060302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Bef>
                          <a:spcPts val="300"/>
                        </a:spcBef>
                        <a:spcAft>
                          <a:spcPts val="300"/>
                        </a:spcAft>
                      </a:pPr>
                      <a:r>
                        <a:rPr lang="en-US" sz="2400" dirty="0" smtClean="0">
                          <a:effectLst/>
                          <a:latin typeface="Consolas" panose="020B0609020204030204" pitchFamily="49" charset="0"/>
                          <a:ea typeface="Cambria Math" panose="02040503050406030204" pitchFamily="18" charset="0"/>
                        </a:rPr>
                        <a:t>P</a:t>
                      </a:r>
                      <a:r>
                        <a:rPr lang="en-US" sz="2400" baseline="-25000" dirty="0" smtClean="0">
                          <a:effectLst/>
                          <a:latin typeface="Consolas" panose="020B0609020204030204" pitchFamily="49" charset="0"/>
                          <a:ea typeface="Cambria Math" panose="02040503050406030204" pitchFamily="18" charset="0"/>
                        </a:rPr>
                        <a:t>2</a:t>
                      </a:r>
                      <a:r>
                        <a:rPr lang="en-US" sz="2400" dirty="0" smtClean="0">
                          <a:effectLst/>
                          <a:latin typeface="Consolas" panose="020B0609020204030204" pitchFamily="49" charset="0"/>
                          <a:ea typeface="Cambria Math" panose="02040503050406030204" pitchFamily="18" charset="0"/>
                        </a:rPr>
                        <a:t>⊐P</a:t>
                      </a:r>
                      <a:r>
                        <a:rPr lang="en-US" sz="2400" baseline="-25000" dirty="0" smtClean="0">
                          <a:effectLst/>
                          <a:latin typeface="Consolas" panose="020B0609020204030204" pitchFamily="49" charset="0"/>
                          <a:ea typeface="Cambria Math" panose="02040503050406030204" pitchFamily="18" charset="0"/>
                        </a:rPr>
                        <a:t>1</a:t>
                      </a:r>
                      <a:r>
                        <a:rPr lang="el-GR" sz="2400" dirty="0" smtClean="0">
                          <a:effectLst/>
                          <a:latin typeface="Consolas" panose="020B0609020204030204" pitchFamily="49" charset="0"/>
                          <a:ea typeface="Cambria Math" panose="02040503050406030204" pitchFamily="18" charset="0"/>
                        </a:rPr>
                        <a:t>ω</a:t>
                      </a:r>
                      <a:endParaRPr lang="en-IN" sz="2400" dirty="0">
                        <a:effectLst/>
                        <a:latin typeface="Consolas" panose="020B0609020204030204" pitchFamily="49" charset="0"/>
                        <a:ea typeface="Cambria Math" panose="02040503050406030204" pitchFamily="18" charset="0"/>
                      </a:endParaRPr>
                    </a:p>
                  </a:txBody>
                  <a:tcPr marL="68580" marR="68580" marT="0" marB="0">
                    <a:lnL w="12700" cap="flat" cmpd="sng" algn="ctr">
                      <a:solidFill>
                        <a:schemeClr val="tx1"/>
                      </a:solidFill>
                      <a:prstDash val="solid"/>
                      <a:round/>
                      <a:headEnd type="none" w="med" len="med"/>
                      <a:tailEnd type="none" w="med" len="med"/>
                    </a:lnL>
                  </a:tcPr>
                </a:tc>
                <a:tc>
                  <a:txBody>
                    <a:bodyPr/>
                    <a:lstStyle/>
                    <a:p>
                      <a:pPr marL="0" marR="0" indent="0" algn="just" defTabSz="914400" rtl="0" eaLnBrk="1" fontAlgn="auto" latinLnBrk="0" hangingPunct="1">
                        <a:lnSpc>
                          <a:spcPct val="100000"/>
                        </a:lnSpc>
                        <a:spcBef>
                          <a:spcPts val="300"/>
                        </a:spcBef>
                        <a:spcAft>
                          <a:spcPts val="300"/>
                        </a:spcAft>
                        <a:buClrTx/>
                        <a:buSzTx/>
                        <a:buFontTx/>
                        <a:buNone/>
                        <a:tabLst/>
                        <a:defRPr/>
                      </a:pPr>
                      <a:r>
                        <a:rPr lang="en-US" sz="2400" dirty="0" err="1" smtClean="0">
                          <a:effectLst/>
                          <a:latin typeface="Consolas" panose="020B0609020204030204" pitchFamily="49" charset="0"/>
                          <a:ea typeface="Cambria Math" panose="02040503050406030204" pitchFamily="18" charset="0"/>
                        </a:rPr>
                        <a:t>ab⊐ab</a:t>
                      </a:r>
                      <a:endParaRPr lang="en-IN" sz="2400" dirty="0" smtClean="0">
                        <a:effectLst/>
                        <a:latin typeface="Consolas" panose="020B0609020204030204" pitchFamily="49" charset="0"/>
                        <a:ea typeface="Cambria Math"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41857417"/>
                  </a:ext>
                </a:extLst>
              </a:tr>
            </a:tbl>
          </a:graphicData>
        </a:graphic>
      </p:graphicFrame>
      <p:graphicFrame>
        <p:nvGraphicFramePr>
          <p:cNvPr id="24" name="Table 23"/>
          <p:cNvGraphicFramePr>
            <a:graphicFrameLocks noGrp="1"/>
          </p:cNvGraphicFramePr>
          <p:nvPr>
            <p:extLst/>
          </p:nvPr>
        </p:nvGraphicFramePr>
        <p:xfrm>
          <a:off x="8059629" y="6299211"/>
          <a:ext cx="3672408" cy="420624"/>
        </p:xfrm>
        <a:graphic>
          <a:graphicData uri="http://schemas.openxmlformats.org/drawingml/2006/table">
            <a:tbl>
              <a:tblPr firstRow="1" firstCol="1" bandRow="1">
                <a:tableStyleId>{5940675A-B579-460E-94D1-54222C63F5DA}</a:tableStyleId>
              </a:tblPr>
              <a:tblGrid>
                <a:gridCol w="900100">
                  <a:extLst>
                    <a:ext uri="{9D8B030D-6E8A-4147-A177-3AD203B41FA5}">
                      <a16:colId xmlns:a16="http://schemas.microsoft.com/office/drawing/2014/main" val="1982893943"/>
                    </a:ext>
                  </a:extLst>
                </a:gridCol>
                <a:gridCol w="1304490">
                  <a:extLst>
                    <a:ext uri="{9D8B030D-6E8A-4147-A177-3AD203B41FA5}">
                      <a16:colId xmlns:a16="http://schemas.microsoft.com/office/drawing/2014/main" val="2879827618"/>
                    </a:ext>
                  </a:extLst>
                </a:gridCol>
                <a:gridCol w="1467818">
                  <a:extLst>
                    <a:ext uri="{9D8B030D-6E8A-4147-A177-3AD203B41FA5}">
                      <a16:colId xmlns:a16="http://schemas.microsoft.com/office/drawing/2014/main" val="733200717"/>
                    </a:ext>
                  </a:extLst>
                </a:gridCol>
              </a:tblGrid>
              <a:tr h="0">
                <a:tc>
                  <a:txBody>
                    <a:bodyPr/>
                    <a:lstStyle/>
                    <a:p>
                      <a:pPr marL="0" algn="just" defTabSz="914400" rtl="0" eaLnBrk="1" latinLnBrk="0" hangingPunct="1">
                        <a:lnSpc>
                          <a:spcPct val="115000"/>
                        </a:lnSpc>
                        <a:spcBef>
                          <a:spcPts val="300"/>
                        </a:spcBef>
                        <a:spcAft>
                          <a:spcPts val="300"/>
                        </a:spcAft>
                      </a:pPr>
                      <a:r>
                        <a:rPr lang="en-US" sz="2400" kern="1200" dirty="0">
                          <a:solidFill>
                            <a:schemeClr val="tx1"/>
                          </a:solidFill>
                          <a:effectLst/>
                          <a:latin typeface="Consolas" panose="020B0609020204030204" pitchFamily="49" charset="0"/>
                          <a:ea typeface="Cambria Math" panose="02040503050406030204" pitchFamily="18" charset="0"/>
                          <a:cs typeface="+mn-cs"/>
                        </a:rPr>
                        <a:t>k=0</a:t>
                      </a:r>
                      <a:endParaRPr lang="en-IN" sz="2400" kern="1200" dirty="0">
                        <a:solidFill>
                          <a:schemeClr val="tx1"/>
                        </a:solidFill>
                        <a:effectLst/>
                        <a:latin typeface="Consolas" panose="020B0609020204030204" pitchFamily="49" charset="0"/>
                        <a:ea typeface="Cambria Math" panose="02040503050406030204" pitchFamily="18" charset="0"/>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Bef>
                          <a:spcPts val="300"/>
                        </a:spcBef>
                        <a:spcAft>
                          <a:spcPts val="300"/>
                        </a:spcAft>
                      </a:pPr>
                      <a:r>
                        <a:rPr lang="en-US" sz="2400" dirty="0">
                          <a:effectLst/>
                          <a:latin typeface="Consolas" panose="020B0609020204030204" pitchFamily="49" charset="0"/>
                          <a:ea typeface="Cambria Math" panose="02040503050406030204" pitchFamily="18" charset="0"/>
                        </a:rPr>
                        <a:t>P</a:t>
                      </a:r>
                      <a:r>
                        <a:rPr lang="en-US" sz="2400" baseline="-25000" dirty="0">
                          <a:effectLst/>
                          <a:latin typeface="Consolas" panose="020B0609020204030204" pitchFamily="49" charset="0"/>
                          <a:ea typeface="Cambria Math" panose="02040503050406030204" pitchFamily="18" charset="0"/>
                        </a:rPr>
                        <a:t>0</a:t>
                      </a:r>
                      <a:r>
                        <a:rPr lang="en-US" sz="2400" dirty="0" smtClean="0">
                          <a:effectLst/>
                          <a:latin typeface="Consolas" panose="020B0609020204030204" pitchFamily="49" charset="0"/>
                          <a:ea typeface="Cambria Math" panose="02040503050406030204" pitchFamily="18" charset="0"/>
                        </a:rPr>
                        <a:t>⊐P</a:t>
                      </a:r>
                      <a:r>
                        <a:rPr lang="en-US" sz="2400" baseline="-25000" dirty="0" smtClean="0">
                          <a:effectLst/>
                          <a:latin typeface="Consolas" panose="020B0609020204030204" pitchFamily="49" charset="0"/>
                          <a:ea typeface="Cambria Math" panose="02040503050406030204" pitchFamily="18" charset="0"/>
                        </a:rPr>
                        <a:t>1</a:t>
                      </a:r>
                      <a:r>
                        <a:rPr lang="el-GR" sz="2400" dirty="0" smtClean="0">
                          <a:effectLst/>
                          <a:latin typeface="Consolas" panose="020B0609020204030204" pitchFamily="49" charset="0"/>
                          <a:ea typeface="Cambria Math" panose="02040503050406030204" pitchFamily="18" charset="0"/>
                        </a:rPr>
                        <a:t>ω</a:t>
                      </a:r>
                      <a:endParaRPr lang="en-IN" sz="2400" dirty="0">
                        <a:effectLst/>
                        <a:latin typeface="Consolas" panose="020B0609020204030204" pitchFamily="49" charset="0"/>
                        <a:ea typeface="Cambria Math" panose="02040503050406030204" pitchFamily="18" charset="0"/>
                      </a:endParaRPr>
                    </a:p>
                  </a:txBody>
                  <a:tcPr marL="68580" marR="68580" marT="0" marB="0">
                    <a:lnL w="12700" cap="flat" cmpd="sng" algn="ctr">
                      <a:solidFill>
                        <a:schemeClr val="tx1"/>
                      </a:solidFill>
                      <a:prstDash val="solid"/>
                      <a:round/>
                      <a:headEnd type="none" w="med" len="med"/>
                      <a:tailEnd type="none" w="med" len="med"/>
                    </a:lnL>
                  </a:tcPr>
                </a:tc>
                <a:tc>
                  <a:txBody>
                    <a:bodyPr/>
                    <a:lstStyle/>
                    <a:p>
                      <a:pPr marL="0" marR="0" indent="0" algn="just" defTabSz="914400" rtl="0" eaLnBrk="1" fontAlgn="auto" latinLnBrk="0" hangingPunct="1">
                        <a:lnSpc>
                          <a:spcPct val="100000"/>
                        </a:lnSpc>
                        <a:spcBef>
                          <a:spcPts val="300"/>
                        </a:spcBef>
                        <a:spcAft>
                          <a:spcPts val="300"/>
                        </a:spcAft>
                        <a:buClrTx/>
                        <a:buSzTx/>
                        <a:buFontTx/>
                        <a:buNone/>
                        <a:tabLst/>
                        <a:defRPr/>
                      </a:pPr>
                      <a:r>
                        <a:rPr lang="en-US" sz="2400" dirty="0" smtClean="0">
                          <a:effectLst/>
                          <a:latin typeface="Consolas" panose="020B0609020204030204" pitchFamily="49" charset="0"/>
                          <a:ea typeface="Cambria Math" panose="02040503050406030204" pitchFamily="18" charset="0"/>
                        </a:rPr>
                        <a:t>ϵ⊐ac</a:t>
                      </a:r>
                      <a:endParaRPr lang="en-IN" sz="2400" dirty="0" smtClean="0">
                        <a:effectLst/>
                        <a:latin typeface="Consolas" panose="020B0609020204030204" pitchFamily="49" charset="0"/>
                        <a:ea typeface="Cambria Math"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95223027"/>
                  </a:ext>
                </a:extLst>
              </a:tr>
            </a:tbl>
          </a:graphicData>
        </a:graphic>
      </p:graphicFrame>
      <p:graphicFrame>
        <p:nvGraphicFramePr>
          <p:cNvPr id="25" name="Table 24"/>
          <p:cNvGraphicFramePr>
            <a:graphicFrameLocks noGrp="1"/>
          </p:cNvGraphicFramePr>
          <p:nvPr>
            <p:extLst/>
          </p:nvPr>
        </p:nvGraphicFramePr>
        <p:xfrm>
          <a:off x="6969428" y="4950699"/>
          <a:ext cx="4762609" cy="420624"/>
        </p:xfrm>
        <a:graphic>
          <a:graphicData uri="http://schemas.openxmlformats.org/drawingml/2006/table">
            <a:tbl>
              <a:tblPr firstRow="1" firstCol="1" bandRow="1">
                <a:tableStyleId>{5940675A-B579-460E-94D1-54222C63F5DA}</a:tableStyleId>
              </a:tblPr>
              <a:tblGrid>
                <a:gridCol w="1090201">
                  <a:extLst>
                    <a:ext uri="{9D8B030D-6E8A-4147-A177-3AD203B41FA5}">
                      <a16:colId xmlns:a16="http://schemas.microsoft.com/office/drawing/2014/main" val="2064533246"/>
                    </a:ext>
                  </a:extLst>
                </a:gridCol>
                <a:gridCol w="900100">
                  <a:extLst>
                    <a:ext uri="{9D8B030D-6E8A-4147-A177-3AD203B41FA5}">
                      <a16:colId xmlns:a16="http://schemas.microsoft.com/office/drawing/2014/main" val="1559044680"/>
                    </a:ext>
                  </a:extLst>
                </a:gridCol>
                <a:gridCol w="1307745">
                  <a:extLst>
                    <a:ext uri="{9D8B030D-6E8A-4147-A177-3AD203B41FA5}">
                      <a16:colId xmlns:a16="http://schemas.microsoft.com/office/drawing/2014/main" val="1611379938"/>
                    </a:ext>
                  </a:extLst>
                </a:gridCol>
                <a:gridCol w="1464563">
                  <a:extLst>
                    <a:ext uri="{9D8B030D-6E8A-4147-A177-3AD203B41FA5}">
                      <a16:colId xmlns:a16="http://schemas.microsoft.com/office/drawing/2014/main" val="1225681967"/>
                    </a:ext>
                  </a:extLst>
                </a:gridCol>
              </a:tblGrid>
              <a:tr h="0">
                <a:tc>
                  <a:txBody>
                    <a:bodyPr/>
                    <a:lstStyle/>
                    <a:p>
                      <a:pPr algn="just">
                        <a:lnSpc>
                          <a:spcPct val="115000"/>
                        </a:lnSpc>
                        <a:spcBef>
                          <a:spcPts val="300"/>
                        </a:spcBef>
                        <a:spcAft>
                          <a:spcPts val="300"/>
                        </a:spcAft>
                      </a:pPr>
                      <a:r>
                        <a:rPr lang="el-GR" sz="2400" dirty="0" smtClean="0">
                          <a:effectLst/>
                          <a:latin typeface="Consolas" panose="020B0609020204030204" pitchFamily="49" charset="0"/>
                          <a:ea typeface="Cambria Math" panose="02040503050406030204" pitchFamily="18" charset="0"/>
                        </a:rPr>
                        <a:t>ω</a:t>
                      </a:r>
                      <a:r>
                        <a:rPr lang="en-US" sz="2400" dirty="0" smtClean="0">
                          <a:effectLst/>
                          <a:latin typeface="Consolas" panose="020B0609020204030204" pitchFamily="49" charset="0"/>
                          <a:ea typeface="Cambria Math" panose="02040503050406030204" pitchFamily="18" charset="0"/>
                        </a:rPr>
                        <a:t>=c</a:t>
                      </a:r>
                      <a:endParaRPr lang="en-IN" sz="2400" dirty="0">
                        <a:effectLst/>
                        <a:latin typeface="Consolas" panose="020B0609020204030204" pitchFamily="49" charset="0"/>
                        <a:ea typeface="Cambria Math" panose="020405030504060302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Bef>
                          <a:spcPts val="300"/>
                        </a:spcBef>
                        <a:spcAft>
                          <a:spcPts val="300"/>
                        </a:spcAft>
                      </a:pPr>
                      <a:r>
                        <a:rPr lang="en-US" sz="2400" dirty="0" smtClean="0">
                          <a:effectLst/>
                          <a:latin typeface="Consolas" panose="020B0609020204030204" pitchFamily="49" charset="0"/>
                          <a:ea typeface="Cambria Math" panose="02040503050406030204" pitchFamily="18" charset="0"/>
                        </a:rPr>
                        <a:t>k=3</a:t>
                      </a:r>
                      <a:endParaRPr lang="en-IN" sz="2400" dirty="0">
                        <a:effectLst/>
                        <a:latin typeface="Consolas" panose="020B0609020204030204" pitchFamily="49" charset="0"/>
                        <a:ea typeface="Cambria Math" panose="020405030504060302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tcPr>
                </a:tc>
                <a:tc>
                  <a:txBody>
                    <a:bodyPr/>
                    <a:lstStyle/>
                    <a:p>
                      <a:pPr algn="just">
                        <a:lnSpc>
                          <a:spcPct val="100000"/>
                        </a:lnSpc>
                        <a:spcBef>
                          <a:spcPts val="300"/>
                        </a:spcBef>
                        <a:spcAft>
                          <a:spcPts val="300"/>
                        </a:spcAft>
                      </a:pPr>
                      <a:r>
                        <a:rPr lang="en-US" sz="2400" dirty="0" smtClean="0">
                          <a:effectLst/>
                          <a:latin typeface="Consolas" panose="020B0609020204030204" pitchFamily="49" charset="0"/>
                          <a:ea typeface="Cambria Math" panose="02040503050406030204" pitchFamily="18" charset="0"/>
                        </a:rPr>
                        <a:t>P</a:t>
                      </a:r>
                      <a:r>
                        <a:rPr lang="en-US" sz="2400" baseline="-25000" dirty="0" smtClean="0">
                          <a:effectLst/>
                          <a:latin typeface="Consolas" panose="020B0609020204030204" pitchFamily="49" charset="0"/>
                          <a:ea typeface="Cambria Math" panose="02040503050406030204" pitchFamily="18" charset="0"/>
                        </a:rPr>
                        <a:t>3</a:t>
                      </a:r>
                      <a:r>
                        <a:rPr lang="en-US" sz="2400" dirty="0" smtClean="0">
                          <a:effectLst/>
                          <a:latin typeface="Consolas" panose="020B0609020204030204" pitchFamily="49" charset="0"/>
                          <a:ea typeface="Cambria Math" panose="02040503050406030204" pitchFamily="18" charset="0"/>
                        </a:rPr>
                        <a:t>⊐P</a:t>
                      </a:r>
                      <a:r>
                        <a:rPr lang="en-US" sz="2400" baseline="-25000" dirty="0" smtClean="0">
                          <a:effectLst/>
                          <a:latin typeface="Consolas" panose="020B0609020204030204" pitchFamily="49" charset="0"/>
                          <a:ea typeface="Cambria Math" panose="02040503050406030204" pitchFamily="18" charset="0"/>
                        </a:rPr>
                        <a:t>1</a:t>
                      </a:r>
                      <a:r>
                        <a:rPr lang="el-GR" sz="2400" dirty="0" smtClean="0">
                          <a:effectLst/>
                          <a:latin typeface="Consolas" panose="020B0609020204030204" pitchFamily="49" charset="0"/>
                          <a:ea typeface="Cambria Math" panose="02040503050406030204" pitchFamily="18" charset="0"/>
                        </a:rPr>
                        <a:t>ω</a:t>
                      </a:r>
                      <a:endParaRPr lang="en-IN" sz="2400" dirty="0">
                        <a:effectLst/>
                        <a:latin typeface="Consolas" panose="020B0609020204030204" pitchFamily="49" charset="0"/>
                        <a:ea typeface="Cambria Math" panose="02040503050406030204" pitchFamily="18" charset="0"/>
                      </a:endParaRPr>
                    </a:p>
                  </a:txBody>
                  <a:tcPr marL="68580" marR="68580" marT="0" marB="0"/>
                </a:tc>
                <a:tc>
                  <a:txBody>
                    <a:bodyPr/>
                    <a:lstStyle/>
                    <a:p>
                      <a:pPr marL="0" marR="0" indent="0" algn="just" defTabSz="914400" rtl="0" eaLnBrk="1" fontAlgn="auto" latinLnBrk="0" hangingPunct="1">
                        <a:lnSpc>
                          <a:spcPct val="100000"/>
                        </a:lnSpc>
                        <a:spcBef>
                          <a:spcPts val="300"/>
                        </a:spcBef>
                        <a:spcAft>
                          <a:spcPts val="300"/>
                        </a:spcAft>
                        <a:buClrTx/>
                        <a:buSzTx/>
                        <a:buFontTx/>
                        <a:buNone/>
                        <a:tabLst/>
                        <a:defRPr/>
                      </a:pPr>
                      <a:r>
                        <a:rPr lang="en-US" sz="2400" dirty="0" err="1" smtClean="0">
                          <a:effectLst/>
                          <a:latin typeface="Consolas" panose="020B0609020204030204" pitchFamily="49" charset="0"/>
                          <a:ea typeface="Cambria Math" panose="02040503050406030204" pitchFamily="18" charset="0"/>
                        </a:rPr>
                        <a:t>aba⊐ac</a:t>
                      </a:r>
                      <a:endParaRPr lang="en-IN" sz="2400" dirty="0" smtClean="0">
                        <a:effectLst/>
                        <a:latin typeface="Consolas" panose="020B0609020204030204" pitchFamily="49" charset="0"/>
                        <a:ea typeface="Cambria Math"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28647907"/>
                  </a:ext>
                </a:extLst>
              </a:tr>
            </a:tbl>
          </a:graphicData>
        </a:graphic>
      </p:graphicFrame>
      <p:graphicFrame>
        <p:nvGraphicFramePr>
          <p:cNvPr id="26" name="Table 25"/>
          <p:cNvGraphicFramePr>
            <a:graphicFrameLocks noGrp="1"/>
          </p:cNvGraphicFramePr>
          <p:nvPr>
            <p:extLst/>
          </p:nvPr>
        </p:nvGraphicFramePr>
        <p:xfrm>
          <a:off x="8062884" y="5398056"/>
          <a:ext cx="3672408" cy="420624"/>
        </p:xfrm>
        <a:graphic>
          <a:graphicData uri="http://schemas.openxmlformats.org/drawingml/2006/table">
            <a:tbl>
              <a:tblPr firstRow="1" firstCol="1" bandRow="1">
                <a:tableStyleId>{5940675A-B579-460E-94D1-54222C63F5DA}</a:tableStyleId>
              </a:tblPr>
              <a:tblGrid>
                <a:gridCol w="900100">
                  <a:extLst>
                    <a:ext uri="{9D8B030D-6E8A-4147-A177-3AD203B41FA5}">
                      <a16:colId xmlns:a16="http://schemas.microsoft.com/office/drawing/2014/main" val="1442122683"/>
                    </a:ext>
                  </a:extLst>
                </a:gridCol>
                <a:gridCol w="1304490">
                  <a:extLst>
                    <a:ext uri="{9D8B030D-6E8A-4147-A177-3AD203B41FA5}">
                      <a16:colId xmlns:a16="http://schemas.microsoft.com/office/drawing/2014/main" val="2045746811"/>
                    </a:ext>
                  </a:extLst>
                </a:gridCol>
                <a:gridCol w="1467818">
                  <a:extLst>
                    <a:ext uri="{9D8B030D-6E8A-4147-A177-3AD203B41FA5}">
                      <a16:colId xmlns:a16="http://schemas.microsoft.com/office/drawing/2014/main" val="2865644934"/>
                    </a:ext>
                  </a:extLst>
                </a:gridCol>
              </a:tblGrid>
              <a:tr h="0">
                <a:tc>
                  <a:txBody>
                    <a:bodyPr/>
                    <a:lstStyle/>
                    <a:p>
                      <a:pPr algn="just">
                        <a:lnSpc>
                          <a:spcPct val="115000"/>
                        </a:lnSpc>
                        <a:spcBef>
                          <a:spcPts val="300"/>
                        </a:spcBef>
                        <a:spcAft>
                          <a:spcPts val="300"/>
                        </a:spcAft>
                      </a:pPr>
                      <a:r>
                        <a:rPr lang="en-US" sz="2400" dirty="0" smtClean="0">
                          <a:effectLst/>
                          <a:latin typeface="Consolas" panose="020B0609020204030204" pitchFamily="49" charset="0"/>
                          <a:ea typeface="Cambria Math" panose="02040503050406030204" pitchFamily="18" charset="0"/>
                        </a:rPr>
                        <a:t>k=2</a:t>
                      </a:r>
                      <a:endParaRPr lang="en-IN" sz="2400" dirty="0">
                        <a:effectLst/>
                        <a:latin typeface="Consolas" panose="020B0609020204030204" pitchFamily="49" charset="0"/>
                        <a:ea typeface="Cambria Math" panose="020405030504060302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Bef>
                          <a:spcPts val="300"/>
                        </a:spcBef>
                        <a:spcAft>
                          <a:spcPts val="300"/>
                        </a:spcAft>
                      </a:pPr>
                      <a:r>
                        <a:rPr lang="en-US" sz="2400" dirty="0" smtClean="0">
                          <a:effectLst/>
                          <a:latin typeface="Consolas" panose="020B0609020204030204" pitchFamily="49" charset="0"/>
                          <a:ea typeface="Cambria Math" panose="02040503050406030204" pitchFamily="18" charset="0"/>
                        </a:rPr>
                        <a:t>P</a:t>
                      </a:r>
                      <a:r>
                        <a:rPr lang="en-US" sz="2400" baseline="-25000" dirty="0" smtClean="0">
                          <a:effectLst/>
                          <a:latin typeface="Consolas" panose="020B0609020204030204" pitchFamily="49" charset="0"/>
                          <a:ea typeface="Cambria Math" panose="02040503050406030204" pitchFamily="18" charset="0"/>
                        </a:rPr>
                        <a:t>2</a:t>
                      </a:r>
                      <a:r>
                        <a:rPr lang="en-US" sz="2400" dirty="0" smtClean="0">
                          <a:effectLst/>
                          <a:latin typeface="Consolas" panose="020B0609020204030204" pitchFamily="49" charset="0"/>
                          <a:ea typeface="Cambria Math" panose="02040503050406030204" pitchFamily="18" charset="0"/>
                        </a:rPr>
                        <a:t>⊐P</a:t>
                      </a:r>
                      <a:r>
                        <a:rPr lang="en-US" sz="2400" baseline="-25000" dirty="0" smtClean="0">
                          <a:effectLst/>
                          <a:latin typeface="Consolas" panose="020B0609020204030204" pitchFamily="49" charset="0"/>
                          <a:ea typeface="Cambria Math" panose="02040503050406030204" pitchFamily="18" charset="0"/>
                        </a:rPr>
                        <a:t>1</a:t>
                      </a:r>
                      <a:r>
                        <a:rPr lang="el-GR" sz="2400" dirty="0" smtClean="0">
                          <a:effectLst/>
                          <a:latin typeface="Consolas" panose="020B0609020204030204" pitchFamily="49" charset="0"/>
                          <a:ea typeface="Cambria Math" panose="02040503050406030204" pitchFamily="18" charset="0"/>
                        </a:rPr>
                        <a:t>ω</a:t>
                      </a:r>
                      <a:endParaRPr lang="en-IN" sz="2400" dirty="0">
                        <a:effectLst/>
                        <a:latin typeface="Consolas" panose="020B0609020204030204" pitchFamily="49" charset="0"/>
                        <a:ea typeface="Cambria Math" panose="02040503050406030204" pitchFamily="18" charset="0"/>
                      </a:endParaRPr>
                    </a:p>
                  </a:txBody>
                  <a:tcPr marL="68580" marR="68580" marT="0" marB="0">
                    <a:lnL w="12700" cap="flat" cmpd="sng" algn="ctr">
                      <a:solidFill>
                        <a:schemeClr val="tx1"/>
                      </a:solidFill>
                      <a:prstDash val="solid"/>
                      <a:round/>
                      <a:headEnd type="none" w="med" len="med"/>
                      <a:tailEnd type="none" w="med" len="med"/>
                    </a:lnL>
                  </a:tcPr>
                </a:tc>
                <a:tc>
                  <a:txBody>
                    <a:bodyPr/>
                    <a:lstStyle/>
                    <a:p>
                      <a:pPr marL="0" marR="0" indent="0" algn="just" defTabSz="914400" rtl="0" eaLnBrk="1" fontAlgn="auto" latinLnBrk="0" hangingPunct="1">
                        <a:lnSpc>
                          <a:spcPct val="100000"/>
                        </a:lnSpc>
                        <a:spcBef>
                          <a:spcPts val="300"/>
                        </a:spcBef>
                        <a:spcAft>
                          <a:spcPts val="300"/>
                        </a:spcAft>
                        <a:buClrTx/>
                        <a:buSzTx/>
                        <a:buFontTx/>
                        <a:buNone/>
                        <a:tabLst/>
                        <a:defRPr/>
                      </a:pPr>
                      <a:r>
                        <a:rPr lang="en-US" sz="2400" dirty="0" err="1" smtClean="0">
                          <a:effectLst/>
                          <a:latin typeface="Consolas" panose="020B0609020204030204" pitchFamily="49" charset="0"/>
                          <a:ea typeface="Cambria Math" panose="02040503050406030204" pitchFamily="18" charset="0"/>
                        </a:rPr>
                        <a:t>ab⊐ac</a:t>
                      </a:r>
                      <a:endParaRPr lang="en-IN" sz="2400" dirty="0" smtClean="0">
                        <a:effectLst/>
                        <a:latin typeface="Consolas" panose="020B0609020204030204" pitchFamily="49" charset="0"/>
                        <a:ea typeface="Cambria Math"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50934413"/>
                  </a:ext>
                </a:extLst>
              </a:tr>
            </a:tbl>
          </a:graphicData>
        </a:graphic>
      </p:graphicFrame>
      <p:graphicFrame>
        <p:nvGraphicFramePr>
          <p:cNvPr id="27" name="Table 26"/>
          <p:cNvGraphicFramePr>
            <a:graphicFrameLocks noGrp="1"/>
          </p:cNvGraphicFramePr>
          <p:nvPr>
            <p:extLst/>
          </p:nvPr>
        </p:nvGraphicFramePr>
        <p:xfrm>
          <a:off x="8070504" y="3593071"/>
          <a:ext cx="3672408" cy="420624"/>
        </p:xfrm>
        <a:graphic>
          <a:graphicData uri="http://schemas.openxmlformats.org/drawingml/2006/table">
            <a:tbl>
              <a:tblPr firstRow="1" firstCol="1" bandRow="1">
                <a:tableStyleId>{5940675A-B579-460E-94D1-54222C63F5DA}</a:tableStyleId>
              </a:tblPr>
              <a:tblGrid>
                <a:gridCol w="900100">
                  <a:extLst>
                    <a:ext uri="{9D8B030D-6E8A-4147-A177-3AD203B41FA5}">
                      <a16:colId xmlns:a16="http://schemas.microsoft.com/office/drawing/2014/main" val="2426618447"/>
                    </a:ext>
                  </a:extLst>
                </a:gridCol>
                <a:gridCol w="1296870">
                  <a:extLst>
                    <a:ext uri="{9D8B030D-6E8A-4147-A177-3AD203B41FA5}">
                      <a16:colId xmlns:a16="http://schemas.microsoft.com/office/drawing/2014/main" val="3965953603"/>
                    </a:ext>
                  </a:extLst>
                </a:gridCol>
                <a:gridCol w="1475438">
                  <a:extLst>
                    <a:ext uri="{9D8B030D-6E8A-4147-A177-3AD203B41FA5}">
                      <a16:colId xmlns:a16="http://schemas.microsoft.com/office/drawing/2014/main" val="3296932581"/>
                    </a:ext>
                  </a:extLst>
                </a:gridCol>
              </a:tblGrid>
              <a:tr h="0">
                <a:tc>
                  <a:txBody>
                    <a:bodyPr/>
                    <a:lstStyle/>
                    <a:p>
                      <a:pPr marL="0" algn="just" defTabSz="914400" rtl="0" eaLnBrk="1" latinLnBrk="0" hangingPunct="1">
                        <a:lnSpc>
                          <a:spcPct val="115000"/>
                        </a:lnSpc>
                        <a:spcBef>
                          <a:spcPts val="300"/>
                        </a:spcBef>
                        <a:spcAft>
                          <a:spcPts val="300"/>
                        </a:spcAft>
                      </a:pPr>
                      <a:r>
                        <a:rPr lang="en-US" sz="2400" kern="1200" dirty="0" smtClean="0">
                          <a:solidFill>
                            <a:schemeClr val="tx1"/>
                          </a:solidFill>
                          <a:effectLst/>
                          <a:latin typeface="Consolas" panose="020B0609020204030204" pitchFamily="49" charset="0"/>
                          <a:ea typeface="Cambria Math" panose="02040503050406030204" pitchFamily="18" charset="0"/>
                          <a:cs typeface="+mn-cs"/>
                        </a:rPr>
                        <a:t>k=1</a:t>
                      </a:r>
                      <a:endParaRPr lang="en-IN" sz="2400" kern="1200" dirty="0">
                        <a:solidFill>
                          <a:schemeClr val="tx1"/>
                        </a:solidFill>
                        <a:effectLst/>
                        <a:latin typeface="Consolas" panose="020B0609020204030204" pitchFamily="49" charset="0"/>
                        <a:ea typeface="Cambria Math" panose="02040503050406030204" pitchFamily="18" charset="0"/>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Bef>
                          <a:spcPts val="300"/>
                        </a:spcBef>
                        <a:spcAft>
                          <a:spcPts val="300"/>
                        </a:spcAft>
                      </a:pPr>
                      <a:r>
                        <a:rPr lang="en-US" sz="2400" dirty="0">
                          <a:effectLst/>
                          <a:latin typeface="Consolas" panose="020B0609020204030204" pitchFamily="49" charset="0"/>
                          <a:ea typeface="Cambria Math" panose="02040503050406030204" pitchFamily="18" charset="0"/>
                        </a:rPr>
                        <a:t>P</a:t>
                      </a:r>
                      <a:r>
                        <a:rPr lang="en-US" sz="2400" baseline="-25000" dirty="0">
                          <a:effectLst/>
                          <a:latin typeface="Consolas" panose="020B0609020204030204" pitchFamily="49" charset="0"/>
                          <a:ea typeface="Cambria Math" panose="02040503050406030204" pitchFamily="18" charset="0"/>
                        </a:rPr>
                        <a:t>1</a:t>
                      </a:r>
                      <a:r>
                        <a:rPr lang="en-US" sz="2400" dirty="0" smtClean="0">
                          <a:effectLst/>
                          <a:latin typeface="Consolas" panose="020B0609020204030204" pitchFamily="49" charset="0"/>
                          <a:ea typeface="Cambria Math" panose="02040503050406030204" pitchFamily="18" charset="0"/>
                        </a:rPr>
                        <a:t>⊐P</a:t>
                      </a:r>
                      <a:r>
                        <a:rPr lang="en-US" sz="2400" baseline="-25000" dirty="0" smtClean="0">
                          <a:effectLst/>
                          <a:latin typeface="Consolas" panose="020B0609020204030204" pitchFamily="49" charset="0"/>
                          <a:ea typeface="Cambria Math" panose="02040503050406030204" pitchFamily="18" charset="0"/>
                        </a:rPr>
                        <a:t>1</a:t>
                      </a:r>
                      <a:r>
                        <a:rPr lang="el-GR" sz="2400" dirty="0" smtClean="0">
                          <a:effectLst/>
                          <a:latin typeface="Consolas" panose="020B0609020204030204" pitchFamily="49" charset="0"/>
                          <a:ea typeface="Cambria Math" panose="02040503050406030204" pitchFamily="18" charset="0"/>
                        </a:rPr>
                        <a:t>ω</a:t>
                      </a:r>
                      <a:endParaRPr lang="en-IN" sz="2400" dirty="0">
                        <a:effectLst/>
                        <a:latin typeface="Consolas" panose="020B0609020204030204" pitchFamily="49" charset="0"/>
                        <a:ea typeface="Cambria Math" panose="02040503050406030204" pitchFamily="18" charset="0"/>
                      </a:endParaRPr>
                    </a:p>
                  </a:txBody>
                  <a:tcPr marL="68580" marR="68580" marT="0" marB="0">
                    <a:lnL w="12700" cap="flat" cmpd="sng" algn="ctr">
                      <a:solidFill>
                        <a:schemeClr val="tx1"/>
                      </a:solidFill>
                      <a:prstDash val="solid"/>
                      <a:round/>
                      <a:headEnd type="none" w="med" len="med"/>
                      <a:tailEnd type="none" w="med" len="med"/>
                    </a:lnL>
                  </a:tcPr>
                </a:tc>
                <a:tc>
                  <a:txBody>
                    <a:bodyPr/>
                    <a:lstStyle/>
                    <a:p>
                      <a:pPr marL="0" marR="0" indent="0" algn="just" defTabSz="914400" rtl="0" eaLnBrk="1" fontAlgn="auto" latinLnBrk="0" hangingPunct="1">
                        <a:lnSpc>
                          <a:spcPct val="100000"/>
                        </a:lnSpc>
                        <a:spcBef>
                          <a:spcPts val="300"/>
                        </a:spcBef>
                        <a:spcAft>
                          <a:spcPts val="300"/>
                        </a:spcAft>
                        <a:buClrTx/>
                        <a:buSzTx/>
                        <a:buFontTx/>
                        <a:buNone/>
                        <a:tabLst/>
                        <a:defRPr/>
                      </a:pPr>
                      <a:r>
                        <a:rPr lang="en-US" sz="2400" dirty="0" err="1" smtClean="0">
                          <a:effectLst/>
                          <a:latin typeface="Consolas" panose="020B0609020204030204" pitchFamily="49" charset="0"/>
                          <a:ea typeface="Cambria Math" panose="02040503050406030204" pitchFamily="18" charset="0"/>
                        </a:rPr>
                        <a:t>a⊐aa</a:t>
                      </a:r>
                      <a:endParaRPr lang="en-IN" sz="2400" dirty="0" smtClean="0">
                        <a:effectLst/>
                        <a:latin typeface="Consolas" panose="020B0609020204030204" pitchFamily="49" charset="0"/>
                        <a:ea typeface="Cambria Math"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71172384"/>
                  </a:ext>
                </a:extLst>
              </a:tr>
            </a:tbl>
          </a:graphicData>
        </a:graphic>
      </p:graphicFrame>
      <p:sp>
        <p:nvSpPr>
          <p:cNvPr id="31" name="Rectangle 30"/>
          <p:cNvSpPr/>
          <p:nvPr/>
        </p:nvSpPr>
        <p:spPr>
          <a:xfrm>
            <a:off x="4833258" y="512140"/>
            <a:ext cx="1319348" cy="339635"/>
          </a:xfrm>
          <a:prstGeom prst="rect">
            <a:avLst/>
          </a:prstGeom>
          <a:solidFill>
            <a:schemeClr val="accent6">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AD1457"/>
                </a:solidFill>
                <a:latin typeface="Cambria Math" panose="02040503050406030204" pitchFamily="18" charset="0"/>
                <a:ea typeface="Cambria Math" panose="02040503050406030204" pitchFamily="18" charset="0"/>
                <a:cs typeface="Microsoft Sans Serif" panose="020B0604020202020204" pitchFamily="34" charset="0"/>
              </a:rPr>
              <a:t>Σ</a:t>
            </a:r>
            <a:r>
              <a:rPr lang="en-US" dirty="0" smtClean="0">
                <a:solidFill>
                  <a:srgbClr val="AD1457"/>
                </a:solidFill>
                <a:latin typeface="Cambria Math" panose="02040503050406030204" pitchFamily="18" charset="0"/>
                <a:ea typeface="Cambria Math" panose="02040503050406030204" pitchFamily="18" charset="0"/>
                <a:cs typeface="Microsoft Sans Serif" panose="020B0604020202020204" pitchFamily="34" charset="0"/>
              </a:rPr>
              <a:t> = {a, b, c}</a:t>
            </a:r>
            <a:endParaRPr lang="en-US" dirty="0">
              <a:solidFill>
                <a:srgbClr val="AD1457"/>
              </a:solidFill>
            </a:endParaRPr>
          </a:p>
        </p:txBody>
      </p:sp>
      <p:sp>
        <p:nvSpPr>
          <p:cNvPr id="32" name="Rectangle 31"/>
          <p:cNvSpPr/>
          <p:nvPr/>
        </p:nvSpPr>
        <p:spPr>
          <a:xfrm>
            <a:off x="5342709" y="923107"/>
            <a:ext cx="809897" cy="339635"/>
          </a:xfrm>
          <a:prstGeom prst="rect">
            <a:avLst/>
          </a:prstGeom>
          <a:solidFill>
            <a:schemeClr val="accent6">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AD1457"/>
                </a:solidFill>
                <a:latin typeface="Cambria Math" panose="02040503050406030204" pitchFamily="18" charset="0"/>
                <a:ea typeface="Cambria Math" panose="02040503050406030204" pitchFamily="18" charset="0"/>
                <a:cs typeface="Microsoft Sans Serif" panose="020B0604020202020204" pitchFamily="34" charset="0"/>
              </a:rPr>
              <a:t>m = 7</a:t>
            </a:r>
            <a:endParaRPr lang="en-US" dirty="0">
              <a:solidFill>
                <a:srgbClr val="AD1457"/>
              </a:solidFill>
            </a:endParaRPr>
          </a:p>
        </p:txBody>
      </p:sp>
      <p:graphicFrame>
        <p:nvGraphicFramePr>
          <p:cNvPr id="33" name="Table 32"/>
          <p:cNvGraphicFramePr>
            <a:graphicFrameLocks noGrp="1"/>
          </p:cNvGraphicFramePr>
          <p:nvPr>
            <p:extLst/>
          </p:nvPr>
        </p:nvGraphicFramePr>
        <p:xfrm>
          <a:off x="1021979" y="961713"/>
          <a:ext cx="3375211" cy="370840"/>
        </p:xfrm>
        <a:graphic>
          <a:graphicData uri="http://schemas.openxmlformats.org/drawingml/2006/table">
            <a:tbl>
              <a:tblPr firstRow="1" bandRow="1">
                <a:tableStyleId>{5C22544A-7EE6-4342-B048-85BDC9FD1C3A}</a:tableStyleId>
              </a:tblPr>
              <a:tblGrid>
                <a:gridCol w="482173">
                  <a:extLst>
                    <a:ext uri="{9D8B030D-6E8A-4147-A177-3AD203B41FA5}">
                      <a16:colId xmlns:a16="http://schemas.microsoft.com/office/drawing/2014/main" val="3141664834"/>
                    </a:ext>
                  </a:extLst>
                </a:gridCol>
                <a:gridCol w="482173">
                  <a:extLst>
                    <a:ext uri="{9D8B030D-6E8A-4147-A177-3AD203B41FA5}">
                      <a16:colId xmlns:a16="http://schemas.microsoft.com/office/drawing/2014/main" val="918690995"/>
                    </a:ext>
                  </a:extLst>
                </a:gridCol>
                <a:gridCol w="482173">
                  <a:extLst>
                    <a:ext uri="{9D8B030D-6E8A-4147-A177-3AD203B41FA5}">
                      <a16:colId xmlns:a16="http://schemas.microsoft.com/office/drawing/2014/main" val="1952647935"/>
                    </a:ext>
                  </a:extLst>
                </a:gridCol>
                <a:gridCol w="482173">
                  <a:extLst>
                    <a:ext uri="{9D8B030D-6E8A-4147-A177-3AD203B41FA5}">
                      <a16:colId xmlns:a16="http://schemas.microsoft.com/office/drawing/2014/main" val="2853189280"/>
                    </a:ext>
                  </a:extLst>
                </a:gridCol>
                <a:gridCol w="482173">
                  <a:extLst>
                    <a:ext uri="{9D8B030D-6E8A-4147-A177-3AD203B41FA5}">
                      <a16:colId xmlns:a16="http://schemas.microsoft.com/office/drawing/2014/main" val="2833193921"/>
                    </a:ext>
                  </a:extLst>
                </a:gridCol>
                <a:gridCol w="482173">
                  <a:extLst>
                    <a:ext uri="{9D8B030D-6E8A-4147-A177-3AD203B41FA5}">
                      <a16:colId xmlns:a16="http://schemas.microsoft.com/office/drawing/2014/main" val="2186840211"/>
                    </a:ext>
                  </a:extLst>
                </a:gridCol>
                <a:gridCol w="482173">
                  <a:extLst>
                    <a:ext uri="{9D8B030D-6E8A-4147-A177-3AD203B41FA5}">
                      <a16:colId xmlns:a16="http://schemas.microsoft.com/office/drawing/2014/main" val="3374299113"/>
                    </a:ext>
                  </a:extLst>
                </a:gridCol>
              </a:tblGrid>
              <a:tr h="370840">
                <a:tc>
                  <a:txBody>
                    <a:bodyPr/>
                    <a:lstStyle/>
                    <a:p>
                      <a:pPr algn="ctr"/>
                      <a:r>
                        <a:rPr lang="en-US" b="0" dirty="0" smtClean="0">
                          <a:solidFill>
                            <a:srgbClr val="AD1457"/>
                          </a:solidFill>
                        </a:rPr>
                        <a:t>1</a:t>
                      </a:r>
                      <a:endParaRPr lang="en-US" b="0" dirty="0">
                        <a:solidFill>
                          <a:srgbClr val="AD1457"/>
                        </a:solidFill>
                      </a:endParaRPr>
                    </a:p>
                  </a:txBody>
                  <a:tcPr anchor="ctr">
                    <a:lnL w="12700" cap="flat" cmpd="sng" algn="ctr">
                      <a:solidFill>
                        <a:schemeClr val="accent5"/>
                      </a:solidFill>
                      <a:prstDash val="solid"/>
                      <a:round/>
                      <a:headEnd type="none" w="med" len="med"/>
                      <a:tailEnd type="none" w="med" len="med"/>
                    </a:lnL>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ctr"/>
                      <a:r>
                        <a:rPr lang="en-US" b="0" dirty="0" smtClean="0">
                          <a:solidFill>
                            <a:srgbClr val="AD1457"/>
                          </a:solidFill>
                        </a:rPr>
                        <a:t>2</a:t>
                      </a:r>
                      <a:endParaRPr lang="en-US" b="0" dirty="0">
                        <a:solidFill>
                          <a:srgbClr val="AD1457"/>
                        </a:solidFill>
                      </a:endParaRPr>
                    </a:p>
                  </a:txBody>
                  <a:tcPr anchor="ct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ctr"/>
                      <a:r>
                        <a:rPr lang="en-US" b="0" dirty="0" smtClean="0">
                          <a:solidFill>
                            <a:srgbClr val="AD1457"/>
                          </a:solidFill>
                        </a:rPr>
                        <a:t>3</a:t>
                      </a:r>
                      <a:endParaRPr lang="en-US" b="0" dirty="0">
                        <a:solidFill>
                          <a:srgbClr val="AD1457"/>
                        </a:solidFill>
                      </a:endParaRPr>
                    </a:p>
                  </a:txBody>
                  <a:tcPr anchor="ct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ctr"/>
                      <a:r>
                        <a:rPr lang="en-US" b="0" dirty="0" smtClean="0">
                          <a:solidFill>
                            <a:srgbClr val="AD1457"/>
                          </a:solidFill>
                        </a:rPr>
                        <a:t>4</a:t>
                      </a:r>
                      <a:endParaRPr lang="en-US" b="0" dirty="0">
                        <a:solidFill>
                          <a:srgbClr val="AD1457"/>
                        </a:solidFill>
                      </a:endParaRPr>
                    </a:p>
                  </a:txBody>
                  <a:tcPr anchor="ct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ctr"/>
                      <a:r>
                        <a:rPr lang="en-US" b="0" dirty="0" smtClean="0">
                          <a:solidFill>
                            <a:srgbClr val="AD1457"/>
                          </a:solidFill>
                        </a:rPr>
                        <a:t>5</a:t>
                      </a:r>
                      <a:endParaRPr lang="en-US" b="0" dirty="0">
                        <a:solidFill>
                          <a:srgbClr val="AD1457"/>
                        </a:solidFill>
                      </a:endParaRPr>
                    </a:p>
                  </a:txBody>
                  <a:tcPr anchor="ct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ctr"/>
                      <a:r>
                        <a:rPr lang="en-US" b="0" dirty="0" smtClean="0">
                          <a:solidFill>
                            <a:srgbClr val="AD1457"/>
                          </a:solidFill>
                        </a:rPr>
                        <a:t>6</a:t>
                      </a:r>
                      <a:endParaRPr lang="en-US" b="0" dirty="0">
                        <a:solidFill>
                          <a:srgbClr val="AD1457"/>
                        </a:solidFill>
                      </a:endParaRPr>
                    </a:p>
                  </a:txBody>
                  <a:tcPr anchor="ct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ctr"/>
                      <a:r>
                        <a:rPr lang="en-US" b="0" dirty="0" smtClean="0">
                          <a:solidFill>
                            <a:srgbClr val="AD1457"/>
                          </a:solidFill>
                        </a:rPr>
                        <a:t>7</a:t>
                      </a:r>
                      <a:endParaRPr lang="en-US" b="0" dirty="0">
                        <a:solidFill>
                          <a:srgbClr val="AD1457"/>
                        </a:solidFill>
                      </a:endParaRPr>
                    </a:p>
                  </a:txBody>
                  <a:tcPr anchor="ctr">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10470689"/>
                  </a:ext>
                </a:extLst>
              </a:tr>
            </a:tbl>
          </a:graphicData>
        </a:graphic>
      </p:graphicFrame>
      <p:sp>
        <p:nvSpPr>
          <p:cNvPr id="34" name="Rectangle 33"/>
          <p:cNvSpPr/>
          <p:nvPr/>
        </p:nvSpPr>
        <p:spPr>
          <a:xfrm>
            <a:off x="8108576" y="3630703"/>
            <a:ext cx="822960" cy="329184"/>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8099612" y="4536135"/>
            <a:ext cx="822960" cy="320040"/>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8090648" y="6329071"/>
            <a:ext cx="822960" cy="329184"/>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8526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heel(1)">
                                      <p:cBhvr>
                                        <p:cTn id="22" dur="10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grpId="0" nodeType="click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wheel(1)">
                                      <p:cBhvr>
                                        <p:cTn id="41" dur="1000"/>
                                        <p:tgtEl>
                                          <p:spTgt spid="35"/>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0" nodeType="clickEffect">
                                  <p:stCondLst>
                                    <p:cond delay="0"/>
                                  </p:stCondLst>
                                  <p:childTnLst>
                                    <p:set>
                                      <p:cBhvr>
                                        <p:cTn id="45" dur="1" fill="hold">
                                          <p:stCondLst>
                                            <p:cond delay="0"/>
                                          </p:stCondLst>
                                        </p:cTn>
                                        <p:tgtEl>
                                          <p:spTgt spid="14"/>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500"/>
                                        <p:tgtEl>
                                          <p:spTgt spid="24"/>
                                        </p:tgtEl>
                                      </p:cBhvr>
                                    </p:animEffect>
                                  </p:childTnLst>
                                </p:cTn>
                              </p:par>
                            </p:childTnLst>
                          </p:cTn>
                        </p:par>
                      </p:childTnLst>
                    </p:cTn>
                  </p:par>
                  <p:par>
                    <p:cTn id="66" fill="hold">
                      <p:stCondLst>
                        <p:cond delay="indefinite"/>
                      </p:stCondLst>
                      <p:childTnLst>
                        <p:par>
                          <p:cTn id="67" fill="hold">
                            <p:stCondLst>
                              <p:cond delay="0"/>
                            </p:stCondLst>
                            <p:childTnLst>
                              <p:par>
                                <p:cTn id="68" presetID="21" presetClass="entr" presetSubtype="1" fill="hold" grpId="0" nodeType="click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wheel(1)">
                                      <p:cBhvr>
                                        <p:cTn id="70" dur="1000"/>
                                        <p:tgtEl>
                                          <p:spTgt spid="36"/>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0" nodeType="clickEffect">
                                  <p:stCondLst>
                                    <p:cond delay="0"/>
                                  </p:stCondLst>
                                  <p:childTnLst>
                                    <p:set>
                                      <p:cBhvr>
                                        <p:cTn id="74"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34" grpId="0" animBg="1"/>
      <p:bldP spid="35" grpId="0" animBg="1"/>
      <p:bldP spid="3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Traversing Graph/Tree</a:t>
            </a:r>
          </a:p>
        </p:txBody>
      </p:sp>
      <p:sp>
        <p:nvSpPr>
          <p:cNvPr id="3" name="Content Placeholder 2"/>
          <p:cNvSpPr>
            <a:spLocks noGrp="1"/>
          </p:cNvSpPr>
          <p:nvPr>
            <p:ph idx="1"/>
          </p:nvPr>
        </p:nvSpPr>
        <p:spPr/>
        <p:txBody>
          <a:bodyPr/>
          <a:lstStyle/>
          <a:p>
            <a:r>
              <a:rPr lang="en-US" b="1" dirty="0"/>
              <a:t>Preorder</a:t>
            </a:r>
          </a:p>
          <a:p>
            <a:pPr marL="808038" indent="-450850">
              <a:buFont typeface="+mj-lt"/>
              <a:buAutoNum type="romanLcPeriod"/>
            </a:pPr>
            <a:r>
              <a:rPr lang="en-US" dirty="0"/>
              <a:t>Visit the </a:t>
            </a:r>
            <a:r>
              <a:rPr lang="en-US" b="1" dirty="0"/>
              <a:t>root</a:t>
            </a:r>
            <a:r>
              <a:rPr lang="en-US" dirty="0"/>
              <a:t>.</a:t>
            </a:r>
          </a:p>
          <a:p>
            <a:pPr marL="808038" indent="-450850">
              <a:buFont typeface="+mj-lt"/>
              <a:buAutoNum type="romanLcPeriod"/>
            </a:pPr>
            <a:r>
              <a:rPr lang="en-US" dirty="0"/>
              <a:t>Traverse the </a:t>
            </a:r>
            <a:r>
              <a:rPr lang="en-US" b="1" dirty="0"/>
              <a:t>left sub tree </a:t>
            </a:r>
            <a:r>
              <a:rPr lang="en-US" dirty="0"/>
              <a:t>in preorder.</a:t>
            </a:r>
          </a:p>
          <a:p>
            <a:pPr marL="808038" indent="-450850">
              <a:buFont typeface="+mj-lt"/>
              <a:buAutoNum type="romanLcPeriod"/>
            </a:pPr>
            <a:r>
              <a:rPr lang="en-US" dirty="0"/>
              <a:t>Traverse the </a:t>
            </a:r>
            <a:r>
              <a:rPr lang="en-US" b="1" dirty="0"/>
              <a:t>right sub tree </a:t>
            </a:r>
            <a:r>
              <a:rPr lang="en-US" dirty="0"/>
              <a:t>in preorder.</a:t>
            </a:r>
          </a:p>
          <a:p>
            <a:r>
              <a:rPr lang="en-US" b="1" dirty="0"/>
              <a:t>In order</a:t>
            </a:r>
          </a:p>
          <a:p>
            <a:pPr marL="808038" indent="-450850">
              <a:buFont typeface="+mj-lt"/>
              <a:buAutoNum type="romanLcPeriod"/>
            </a:pPr>
            <a:r>
              <a:rPr lang="en-US" dirty="0"/>
              <a:t>Traverse the </a:t>
            </a:r>
            <a:r>
              <a:rPr lang="en-US" b="1" dirty="0"/>
              <a:t>left sub tree </a:t>
            </a:r>
            <a:r>
              <a:rPr lang="en-US" dirty="0"/>
              <a:t>in in order.</a:t>
            </a:r>
          </a:p>
          <a:p>
            <a:pPr marL="808038" indent="-450850">
              <a:buFont typeface="+mj-lt"/>
              <a:buAutoNum type="romanLcPeriod"/>
            </a:pPr>
            <a:r>
              <a:rPr lang="en-US" dirty="0"/>
              <a:t>Visit the </a:t>
            </a:r>
            <a:r>
              <a:rPr lang="en-US" b="1" dirty="0"/>
              <a:t>root</a:t>
            </a:r>
            <a:r>
              <a:rPr lang="en-US" dirty="0"/>
              <a:t>.</a:t>
            </a:r>
          </a:p>
          <a:p>
            <a:pPr marL="808038" indent="-450850">
              <a:buFont typeface="+mj-lt"/>
              <a:buAutoNum type="romanLcPeriod"/>
            </a:pPr>
            <a:r>
              <a:rPr lang="en-US" dirty="0"/>
              <a:t>Traverse the </a:t>
            </a:r>
            <a:r>
              <a:rPr lang="en-US" b="1" dirty="0"/>
              <a:t>right sub tree </a:t>
            </a:r>
            <a:r>
              <a:rPr lang="en-US" dirty="0"/>
              <a:t>in in order.</a:t>
            </a:r>
          </a:p>
          <a:p>
            <a:r>
              <a:rPr lang="en-US" b="1" dirty="0"/>
              <a:t>Post order</a:t>
            </a:r>
          </a:p>
          <a:p>
            <a:pPr marL="808038" indent="-450850">
              <a:buFont typeface="+mj-lt"/>
              <a:buAutoNum type="romanLcPeriod"/>
            </a:pPr>
            <a:r>
              <a:rPr lang="en-US" dirty="0"/>
              <a:t>Traverse the </a:t>
            </a:r>
            <a:r>
              <a:rPr lang="en-US" b="1" dirty="0"/>
              <a:t>left sub tree </a:t>
            </a:r>
            <a:r>
              <a:rPr lang="en-US" dirty="0"/>
              <a:t>in post order.</a:t>
            </a:r>
          </a:p>
          <a:p>
            <a:pPr marL="808038" indent="-450850">
              <a:buFont typeface="+mj-lt"/>
              <a:buAutoNum type="romanLcPeriod"/>
            </a:pPr>
            <a:r>
              <a:rPr lang="en-US" dirty="0"/>
              <a:t>Traverse the </a:t>
            </a:r>
            <a:r>
              <a:rPr lang="en-US" b="1" dirty="0"/>
              <a:t>right sub tree </a:t>
            </a:r>
            <a:r>
              <a:rPr lang="en-US" dirty="0"/>
              <a:t>in post order.</a:t>
            </a:r>
          </a:p>
          <a:p>
            <a:pPr marL="808038" indent="-450850">
              <a:buFont typeface="+mj-lt"/>
              <a:buAutoNum type="romanLcPeriod"/>
            </a:pPr>
            <a:r>
              <a:rPr lang="en-US" dirty="0"/>
              <a:t>Visit the </a:t>
            </a:r>
            <a:r>
              <a:rPr lang="en-US" b="1" dirty="0"/>
              <a:t>root.</a:t>
            </a:r>
          </a:p>
          <a:p>
            <a:endParaRPr lang="en-US" dirty="0"/>
          </a:p>
        </p:txBody>
      </p:sp>
    </p:spTree>
    <p:extLst>
      <p:ext uri="{BB962C8B-B14F-4D97-AF65-F5344CB8AC3E}">
        <p14:creationId xmlns:p14="http://schemas.microsoft.com/office/powerpoint/2010/main" val="2013327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2"/>
              <p:cNvSpPr txBox="1">
                <a:spLocks/>
              </p:cNvSpPr>
              <p:nvPr/>
            </p:nvSpPr>
            <p:spPr>
              <a:xfrm>
                <a:off x="6225988" y="94129"/>
                <a:ext cx="5499847" cy="2393577"/>
              </a:xfrm>
              <a:prstGeom prst="rect">
                <a:avLst/>
              </a:prstGeom>
              <a:solidFill>
                <a:schemeClr val="accent1">
                  <a:lumMod val="20000"/>
                  <a:lumOff val="80000"/>
                </a:schemeClr>
              </a:solidFill>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smtClean="0">
                    <a:latin typeface="Cambria Math" panose="02040503050406030204" pitchFamily="18" charset="0"/>
                    <a:ea typeface="Cambria Math" panose="02040503050406030204" pitchFamily="18" charset="0"/>
                    <a:cs typeface="Microsoft Sans Serif" panose="020B0604020202020204" pitchFamily="34" charset="0"/>
                  </a:rPr>
                  <a:t>for</a:t>
                </a:r>
                <a:r>
                  <a:rPr lang="en-US" sz="2000" dirty="0" smtClean="0">
                    <a:latin typeface="Cambria Math" panose="02040503050406030204" pitchFamily="18" charset="0"/>
                    <a:ea typeface="Cambria Math" panose="02040503050406030204" pitchFamily="18" charset="0"/>
                    <a:cs typeface="Microsoft Sans Serif" panose="020B0604020202020204" pitchFamily="34" charset="0"/>
                  </a:rPr>
                  <a:t> </a:t>
                </a:r>
                <a:r>
                  <a:rPr lang="en-US" sz="2000" dirty="0">
                    <a:latin typeface="Cambria Math" panose="02040503050406030204" pitchFamily="18" charset="0"/>
                    <a:ea typeface="Cambria Math" panose="02040503050406030204" pitchFamily="18" charset="0"/>
                    <a:cs typeface="Microsoft Sans Serif" panose="020B0604020202020204" pitchFamily="34" charset="0"/>
                  </a:rPr>
                  <a:t>q ← 0 to m </a:t>
                </a:r>
                <a:r>
                  <a:rPr lang="en-US" sz="2000" b="1" dirty="0">
                    <a:latin typeface="Cambria Math" panose="02040503050406030204" pitchFamily="18" charset="0"/>
                    <a:ea typeface="Cambria Math" panose="02040503050406030204" pitchFamily="18" charset="0"/>
                    <a:cs typeface="Microsoft Sans Serif" panose="020B0604020202020204" pitchFamily="34" charset="0"/>
                  </a:rPr>
                  <a:t>do</a:t>
                </a:r>
                <a:endParaRPr lang="en-IN" sz="2000" dirty="0">
                  <a:latin typeface="Cambria Math" panose="02040503050406030204" pitchFamily="18" charset="0"/>
                  <a:ea typeface="Cambria Math" panose="02040503050406030204" pitchFamily="18" charset="0"/>
                  <a:cs typeface="Microsoft Sans Serif" panose="020B0604020202020204" pitchFamily="34" charset="0"/>
                </a:endParaRPr>
              </a:p>
              <a:p>
                <a:pPr marL="0" indent="0">
                  <a:buFont typeface="Arial" panose="020B0604020202020204" pitchFamily="34" charset="0"/>
                  <a:buNone/>
                </a:pPr>
                <a:r>
                  <a:rPr lang="en-US" sz="2000" dirty="0">
                    <a:latin typeface="Cambria Math" panose="02040503050406030204" pitchFamily="18" charset="0"/>
                    <a:ea typeface="Cambria Math" panose="02040503050406030204" pitchFamily="18" charset="0"/>
                    <a:cs typeface="Microsoft Sans Serif" panose="020B0604020202020204" pitchFamily="34" charset="0"/>
                  </a:rPr>
                  <a:t>   </a:t>
                </a:r>
                <a:r>
                  <a:rPr lang="en-US" sz="2000" b="1" dirty="0" smtClean="0">
                    <a:latin typeface="Cambria Math" panose="02040503050406030204" pitchFamily="18" charset="0"/>
                    <a:ea typeface="Cambria Math" panose="02040503050406030204" pitchFamily="18" charset="0"/>
                    <a:cs typeface="Microsoft Sans Serif" panose="020B0604020202020204" pitchFamily="34" charset="0"/>
                  </a:rPr>
                  <a:t>for</a:t>
                </a:r>
                <a:r>
                  <a:rPr lang="en-US" sz="2000" dirty="0" smtClean="0">
                    <a:latin typeface="Cambria Math" panose="02040503050406030204" pitchFamily="18" charset="0"/>
                    <a:ea typeface="Cambria Math" panose="02040503050406030204" pitchFamily="18" charset="0"/>
                    <a:cs typeface="Microsoft Sans Serif" panose="020B0604020202020204" pitchFamily="34" charset="0"/>
                  </a:rPr>
                  <a:t> </a:t>
                </a:r>
                <a:r>
                  <a:rPr lang="en-US" sz="2000" dirty="0">
                    <a:latin typeface="Cambria Math" panose="02040503050406030204" pitchFamily="18" charset="0"/>
                    <a:ea typeface="Cambria Math" panose="02040503050406030204" pitchFamily="18" charset="0"/>
                    <a:cs typeface="Microsoft Sans Serif" panose="020B0604020202020204" pitchFamily="34" charset="0"/>
                  </a:rPr>
                  <a:t>each character </a:t>
                </a:r>
                <a14:m>
                  <m:oMath xmlns:m="http://schemas.openxmlformats.org/officeDocument/2006/math">
                    <m:r>
                      <m:rPr>
                        <m:sty m:val="p"/>
                      </m:rPr>
                      <a:rPr lang="en-IN" sz="2000" dirty="0" smtClean="0">
                        <a:latin typeface="Cambria Math" panose="02040503050406030204" pitchFamily="18" charset="0"/>
                        <a:ea typeface="Cambria Math" panose="02040503050406030204" pitchFamily="18" charset="0"/>
                      </a:rPr>
                      <m:t>ω</m:t>
                    </m:r>
                  </m:oMath>
                </a14:m>
                <a:r>
                  <a:rPr lang="en-US" sz="2000" dirty="0" smtClean="0">
                    <a:latin typeface="Cambria Math" panose="02040503050406030204" pitchFamily="18" charset="0"/>
                    <a:ea typeface="Cambria Math" panose="02040503050406030204" pitchFamily="18" charset="0"/>
                    <a:cs typeface="Microsoft Sans Serif" panose="020B0604020202020204" pitchFamily="34" charset="0"/>
                  </a:rPr>
                  <a:t> </a:t>
                </a:r>
                <a:r>
                  <a:rPr lang="en-US" sz="2000" dirty="0">
                    <a:latin typeface="Cambria Math" panose="02040503050406030204" pitchFamily="18" charset="0"/>
                    <a:ea typeface="Cambria Math" panose="02040503050406030204" pitchFamily="18" charset="0"/>
                    <a:cs typeface="Microsoft Sans Serif" panose="020B0604020202020204" pitchFamily="34" charset="0"/>
                  </a:rPr>
                  <a:t>Є Σ </a:t>
                </a:r>
                <a:r>
                  <a:rPr lang="en-US" sz="2000" b="1" dirty="0">
                    <a:latin typeface="Cambria Math" panose="02040503050406030204" pitchFamily="18" charset="0"/>
                    <a:ea typeface="Cambria Math" panose="02040503050406030204" pitchFamily="18" charset="0"/>
                    <a:cs typeface="Microsoft Sans Serif" panose="020B0604020202020204" pitchFamily="34" charset="0"/>
                  </a:rPr>
                  <a:t>do</a:t>
                </a:r>
                <a:endParaRPr lang="en-IN" sz="2000" dirty="0">
                  <a:latin typeface="Cambria Math" panose="02040503050406030204" pitchFamily="18" charset="0"/>
                  <a:ea typeface="Cambria Math" panose="02040503050406030204" pitchFamily="18" charset="0"/>
                  <a:cs typeface="Microsoft Sans Serif" panose="020B0604020202020204" pitchFamily="34" charset="0"/>
                </a:endParaRPr>
              </a:p>
              <a:p>
                <a:pPr marL="0" indent="0">
                  <a:buFont typeface="Arial" panose="020B0604020202020204" pitchFamily="34" charset="0"/>
                  <a:buNone/>
                </a:pPr>
                <a:r>
                  <a:rPr lang="en-US" sz="2000" dirty="0">
                    <a:latin typeface="Cambria Math" panose="02040503050406030204" pitchFamily="18" charset="0"/>
                    <a:ea typeface="Cambria Math" panose="02040503050406030204" pitchFamily="18" charset="0"/>
                    <a:cs typeface="Microsoft Sans Serif" panose="020B0604020202020204" pitchFamily="34" charset="0"/>
                  </a:rPr>
                  <a:t>   </a:t>
                </a:r>
                <a:r>
                  <a:rPr lang="en-US" sz="2000" dirty="0" smtClean="0">
                    <a:latin typeface="Cambria Math" panose="02040503050406030204" pitchFamily="18" charset="0"/>
                    <a:ea typeface="Cambria Math" panose="02040503050406030204" pitchFamily="18" charset="0"/>
                    <a:cs typeface="Microsoft Sans Serif" panose="020B0604020202020204" pitchFamily="34" charset="0"/>
                  </a:rPr>
                  <a:t>       k </a:t>
                </a:r>
                <a:r>
                  <a:rPr lang="en-US" sz="2000" dirty="0">
                    <a:latin typeface="Cambria Math" panose="02040503050406030204" pitchFamily="18" charset="0"/>
                    <a:ea typeface="Cambria Math" panose="02040503050406030204" pitchFamily="18" charset="0"/>
                    <a:cs typeface="Microsoft Sans Serif" panose="020B0604020202020204" pitchFamily="34" charset="0"/>
                  </a:rPr>
                  <a:t>← min(m + 1, q + 2)</a:t>
                </a:r>
                <a:endParaRPr lang="en-IN" sz="2000" dirty="0">
                  <a:latin typeface="Cambria Math" panose="02040503050406030204" pitchFamily="18" charset="0"/>
                  <a:ea typeface="Cambria Math" panose="02040503050406030204" pitchFamily="18" charset="0"/>
                  <a:cs typeface="Microsoft Sans Serif" panose="020B0604020202020204" pitchFamily="34" charset="0"/>
                </a:endParaRPr>
              </a:p>
              <a:p>
                <a:pPr marL="0" indent="0">
                  <a:buFont typeface="Arial" panose="020B0604020202020204" pitchFamily="34" charset="0"/>
                  <a:buNone/>
                </a:pPr>
                <a:r>
                  <a:rPr lang="en-US" sz="2000" dirty="0">
                    <a:latin typeface="Cambria Math" panose="02040503050406030204" pitchFamily="18" charset="0"/>
                    <a:ea typeface="Cambria Math" panose="02040503050406030204" pitchFamily="18" charset="0"/>
                    <a:cs typeface="Microsoft Sans Serif" panose="020B0604020202020204" pitchFamily="34" charset="0"/>
                  </a:rPr>
                  <a:t>          </a:t>
                </a:r>
                <a:r>
                  <a:rPr lang="en-US" sz="2000" b="1" dirty="0" smtClean="0">
                    <a:latin typeface="Cambria Math" panose="02040503050406030204" pitchFamily="18" charset="0"/>
                    <a:ea typeface="Cambria Math" panose="02040503050406030204" pitchFamily="18" charset="0"/>
                    <a:cs typeface="Microsoft Sans Serif" panose="020B0604020202020204" pitchFamily="34" charset="0"/>
                  </a:rPr>
                  <a:t>repeat</a:t>
                </a:r>
                <a:r>
                  <a:rPr lang="en-US" sz="2000" dirty="0" smtClean="0">
                    <a:latin typeface="Cambria Math" panose="02040503050406030204" pitchFamily="18" charset="0"/>
                    <a:ea typeface="Cambria Math" panose="02040503050406030204" pitchFamily="18" charset="0"/>
                    <a:cs typeface="Microsoft Sans Serif" panose="020B0604020202020204" pitchFamily="34" charset="0"/>
                  </a:rPr>
                  <a:t> </a:t>
                </a:r>
                <a:r>
                  <a:rPr lang="en-US" sz="2000" dirty="0">
                    <a:latin typeface="Cambria Math" panose="02040503050406030204" pitchFamily="18" charset="0"/>
                    <a:ea typeface="Cambria Math" panose="02040503050406030204" pitchFamily="18" charset="0"/>
                    <a:cs typeface="Microsoft Sans Serif" panose="020B0604020202020204" pitchFamily="34" charset="0"/>
                  </a:rPr>
                  <a:t>k ← k </a:t>
                </a:r>
                <a:r>
                  <a:rPr lang="en-US" sz="2000" dirty="0" smtClean="0">
                    <a:latin typeface="Cambria Math" panose="02040503050406030204" pitchFamily="18" charset="0"/>
                    <a:ea typeface="Cambria Math" panose="02040503050406030204" pitchFamily="18" charset="0"/>
                    <a:cs typeface="Microsoft Sans Serif" panose="020B0604020202020204" pitchFamily="34" charset="0"/>
                  </a:rPr>
                  <a:t>– 1 </a:t>
                </a:r>
                <a:r>
                  <a:rPr lang="en-US" sz="2000" b="1" dirty="0" smtClean="0">
                    <a:latin typeface="Cambria Math" panose="02040503050406030204" pitchFamily="18" charset="0"/>
                    <a:ea typeface="Cambria Math" panose="02040503050406030204" pitchFamily="18" charset="0"/>
                    <a:cs typeface="Microsoft Sans Serif" panose="020B0604020202020204" pitchFamily="34" charset="0"/>
                  </a:rPr>
                  <a:t>until</a:t>
                </a:r>
                <a:r>
                  <a:rPr lang="en-US" sz="2000" dirty="0" smtClean="0">
                    <a:latin typeface="Cambria Math" panose="02040503050406030204" pitchFamily="18" charset="0"/>
                    <a:ea typeface="Cambria Math" panose="02040503050406030204" pitchFamily="18" charset="0"/>
                    <a:cs typeface="Microsoft Sans Serif" panose="020B0604020202020204" pitchFamily="34" charset="0"/>
                  </a:rPr>
                  <a:t> </a:t>
                </a:r>
                <a:r>
                  <a:rPr lang="en-US" sz="2000" dirty="0" err="1">
                    <a:latin typeface="Cambria Math" panose="02040503050406030204" pitchFamily="18" charset="0"/>
                    <a:ea typeface="Cambria Math" panose="02040503050406030204" pitchFamily="18" charset="0"/>
                    <a:cs typeface="Microsoft Sans Serif" panose="020B0604020202020204" pitchFamily="34" charset="0"/>
                  </a:rPr>
                  <a:t>P</a:t>
                </a:r>
                <a:r>
                  <a:rPr lang="en-US" sz="2000" baseline="-25000" dirty="0" err="1">
                    <a:latin typeface="Cambria Math" panose="02040503050406030204" pitchFamily="18" charset="0"/>
                    <a:ea typeface="Cambria Math" panose="02040503050406030204" pitchFamily="18" charset="0"/>
                    <a:cs typeface="Microsoft Sans Serif" panose="020B0604020202020204" pitchFamily="34" charset="0"/>
                  </a:rPr>
                  <a:t>k</a:t>
                </a:r>
                <a:r>
                  <a:rPr lang="en-US" sz="2000" baseline="-25000" dirty="0">
                    <a:latin typeface="Cambria Math" panose="02040503050406030204" pitchFamily="18" charset="0"/>
                    <a:ea typeface="Cambria Math" panose="02040503050406030204" pitchFamily="18" charset="0"/>
                    <a:cs typeface="Microsoft Sans Serif" panose="020B0604020202020204" pitchFamily="34" charset="0"/>
                  </a:rPr>
                  <a:t> </a:t>
                </a:r>
                <a:r>
                  <a:rPr lang="en-US" sz="2000" dirty="0">
                    <a:latin typeface="Cambria Math" panose="02040503050406030204" pitchFamily="18" charset="0"/>
                    <a:ea typeface="Cambria Math" panose="02040503050406030204" pitchFamily="18" charset="0"/>
                    <a:cs typeface="Microsoft Sans Serif" panose="020B0604020202020204" pitchFamily="34" charset="0"/>
                  </a:rPr>
                  <a:t>⊐ </a:t>
                </a:r>
                <a:r>
                  <a:rPr lang="en-US" sz="2000" dirty="0" err="1">
                    <a:latin typeface="Cambria Math" panose="02040503050406030204" pitchFamily="18" charset="0"/>
                    <a:ea typeface="Cambria Math" panose="02040503050406030204" pitchFamily="18" charset="0"/>
                    <a:cs typeface="Microsoft Sans Serif" panose="020B0604020202020204" pitchFamily="34" charset="0"/>
                  </a:rPr>
                  <a:t>P</a:t>
                </a:r>
                <a:r>
                  <a:rPr lang="en-US" sz="2000" baseline="-25000" dirty="0" err="1">
                    <a:latin typeface="Cambria Math" panose="02040503050406030204" pitchFamily="18" charset="0"/>
                    <a:ea typeface="Cambria Math" panose="02040503050406030204" pitchFamily="18" charset="0"/>
                    <a:cs typeface="Microsoft Sans Serif" panose="020B0604020202020204" pitchFamily="34" charset="0"/>
                  </a:rPr>
                  <a:t>q</a:t>
                </a:r>
                <a:r>
                  <a:rPr lang="en-US" sz="2000" dirty="0">
                    <a:latin typeface="Cambria Math" panose="02040503050406030204" pitchFamily="18" charset="0"/>
                    <a:ea typeface="Cambria Math" panose="02040503050406030204" pitchFamily="18" charset="0"/>
                    <a:cs typeface="Microsoft Sans Serif" panose="020B0604020202020204" pitchFamily="34" charset="0"/>
                  </a:rPr>
                  <a:t> </a:t>
                </a:r>
                <a14:m>
                  <m:oMath xmlns:m="http://schemas.openxmlformats.org/officeDocument/2006/math">
                    <m:r>
                      <m:rPr>
                        <m:sty m:val="p"/>
                      </m:rPr>
                      <a:rPr lang="en-IN" sz="2000" dirty="0">
                        <a:latin typeface="Cambria Math" panose="02040503050406030204" pitchFamily="18" charset="0"/>
                        <a:ea typeface="Cambria Math" panose="02040503050406030204" pitchFamily="18" charset="0"/>
                      </a:rPr>
                      <m:t>ω</m:t>
                    </m:r>
                  </m:oMath>
                </a14:m>
                <a:endParaRPr lang="en-IN" sz="2000" i="1" dirty="0">
                  <a:latin typeface="Cambria Math" panose="02040503050406030204" pitchFamily="18" charset="0"/>
                  <a:ea typeface="Cambria Math" panose="02040503050406030204" pitchFamily="18" charset="0"/>
                  <a:cs typeface="Microsoft Sans Serif" panose="020B0604020202020204" pitchFamily="34" charset="0"/>
                </a:endParaRPr>
              </a:p>
              <a:p>
                <a:pPr marL="0" indent="0">
                  <a:buFont typeface="Arial" panose="020B0604020202020204" pitchFamily="34" charset="0"/>
                  <a:buNone/>
                </a:pPr>
                <a:r>
                  <a:rPr lang="en-US" sz="2000" dirty="0">
                    <a:latin typeface="Cambria Math" panose="02040503050406030204" pitchFamily="18" charset="0"/>
                    <a:ea typeface="Cambria Math" panose="02040503050406030204" pitchFamily="18" charset="0"/>
                    <a:cs typeface="Microsoft Sans Serif" panose="020B0604020202020204" pitchFamily="34" charset="0"/>
                  </a:rPr>
                  <a:t>   </a:t>
                </a:r>
                <a:r>
                  <a:rPr lang="en-US" sz="2000" dirty="0" smtClean="0">
                    <a:latin typeface="Cambria Math" panose="02040503050406030204" pitchFamily="18" charset="0"/>
                    <a:ea typeface="Cambria Math" panose="02040503050406030204" pitchFamily="18" charset="0"/>
                    <a:cs typeface="Microsoft Sans Serif" panose="020B0604020202020204" pitchFamily="34" charset="0"/>
                  </a:rPr>
                  <a:t>       δ(q</a:t>
                </a:r>
                <a:r>
                  <a:rPr lang="en-US" sz="2000" dirty="0">
                    <a:latin typeface="Cambria Math" panose="02040503050406030204" pitchFamily="18" charset="0"/>
                    <a:ea typeface="Cambria Math" panose="02040503050406030204" pitchFamily="18" charset="0"/>
                    <a:cs typeface="Microsoft Sans Serif" panose="020B0604020202020204" pitchFamily="34" charset="0"/>
                  </a:rPr>
                  <a:t>, </a:t>
                </a:r>
                <a14:m>
                  <m:oMath xmlns:m="http://schemas.openxmlformats.org/officeDocument/2006/math">
                    <m:r>
                      <m:rPr>
                        <m:sty m:val="p"/>
                      </m:rPr>
                      <a:rPr lang="en-IN" sz="2000" dirty="0">
                        <a:latin typeface="Cambria Math" panose="02040503050406030204" pitchFamily="18" charset="0"/>
                        <a:ea typeface="Cambria Math" panose="02040503050406030204" pitchFamily="18" charset="0"/>
                      </a:rPr>
                      <m:t>ω</m:t>
                    </m:r>
                  </m:oMath>
                </a14:m>
                <a:r>
                  <a:rPr lang="en-US" sz="2000" dirty="0">
                    <a:latin typeface="Cambria Math" panose="02040503050406030204" pitchFamily="18" charset="0"/>
                    <a:ea typeface="Cambria Math" panose="02040503050406030204" pitchFamily="18" charset="0"/>
                    <a:cs typeface="Microsoft Sans Serif" panose="020B0604020202020204" pitchFamily="34" charset="0"/>
                  </a:rPr>
                  <a:t>) ← k</a:t>
                </a:r>
                <a:endParaRPr lang="en-IN" sz="2000" dirty="0">
                  <a:latin typeface="Cambria Math" panose="02040503050406030204" pitchFamily="18" charset="0"/>
                  <a:ea typeface="Cambria Math" panose="02040503050406030204" pitchFamily="18" charset="0"/>
                  <a:cs typeface="Microsoft Sans Serif" panose="020B0604020202020204" pitchFamily="34" charset="0"/>
                </a:endParaRPr>
              </a:p>
              <a:p>
                <a:pPr marL="0" indent="0">
                  <a:buFont typeface="Arial" panose="020B0604020202020204" pitchFamily="34" charset="0"/>
                  <a:buNone/>
                </a:pPr>
                <a:r>
                  <a:rPr lang="en-US" sz="2000" b="1" dirty="0">
                    <a:latin typeface="Cambria Math" panose="02040503050406030204" pitchFamily="18" charset="0"/>
                    <a:ea typeface="Cambria Math" panose="02040503050406030204" pitchFamily="18" charset="0"/>
                    <a:cs typeface="Microsoft Sans Serif" panose="020B0604020202020204" pitchFamily="34" charset="0"/>
                  </a:rPr>
                  <a:t>return</a:t>
                </a:r>
                <a:r>
                  <a:rPr lang="en-US" sz="2000" dirty="0">
                    <a:latin typeface="Cambria Math" panose="02040503050406030204" pitchFamily="18" charset="0"/>
                    <a:ea typeface="Cambria Math" panose="02040503050406030204" pitchFamily="18" charset="0"/>
                    <a:cs typeface="Microsoft Sans Serif" panose="020B0604020202020204" pitchFamily="34" charset="0"/>
                  </a:rPr>
                  <a:t> </a:t>
                </a:r>
                <a:r>
                  <a:rPr lang="en-US" sz="2000" dirty="0" smtClean="0">
                    <a:latin typeface="Cambria Math" panose="02040503050406030204" pitchFamily="18" charset="0"/>
                    <a:ea typeface="Cambria Math" panose="02040503050406030204" pitchFamily="18" charset="0"/>
                    <a:cs typeface="Microsoft Sans Serif" panose="020B0604020202020204" pitchFamily="34" charset="0"/>
                  </a:rPr>
                  <a:t>δ</a:t>
                </a:r>
                <a:endParaRPr lang="en-IN" sz="2000" dirty="0">
                  <a:latin typeface="Cambria Math" panose="02040503050406030204" pitchFamily="18" charset="0"/>
                  <a:ea typeface="Cambria Math" panose="02040503050406030204" pitchFamily="18" charset="0"/>
                  <a:cs typeface="Microsoft Sans Serif" panose="020B0604020202020204" pitchFamily="34" charset="0"/>
                </a:endParaRPr>
              </a:p>
            </p:txBody>
          </p:sp>
        </mc:Choice>
        <mc:Fallback xmlns="">
          <p:sp>
            <p:nvSpPr>
              <p:cNvPr id="2" name="Content Placeholder 2"/>
              <p:cNvSpPr txBox="1">
                <a:spLocks noRot="1" noChangeAspect="1" noMove="1" noResize="1" noEditPoints="1" noAdjustHandles="1" noChangeArrowheads="1" noChangeShapeType="1" noTextEdit="1"/>
              </p:cNvSpPr>
              <p:nvPr/>
            </p:nvSpPr>
            <p:spPr>
              <a:xfrm>
                <a:off x="6225988" y="94129"/>
                <a:ext cx="5499847" cy="2393577"/>
              </a:xfrm>
              <a:prstGeom prst="rect">
                <a:avLst/>
              </a:prstGeom>
              <a:blipFill>
                <a:blip r:embed="rId2"/>
                <a:stretch>
                  <a:fillRect l="-994" t="-2278" b="-3291"/>
                </a:stretch>
              </a:blipFill>
              <a:ln>
                <a:solidFill>
                  <a:schemeClr val="accent1"/>
                </a:solidFill>
              </a:ln>
            </p:spPr>
            <p:txBody>
              <a:bodyPr/>
              <a:lstStyle/>
              <a:p>
                <a:r>
                  <a:rPr lang="en-US">
                    <a:noFill/>
                  </a:rPr>
                  <a:t> </a:t>
                </a:r>
              </a:p>
            </p:txBody>
          </p:sp>
        </mc:Fallback>
      </mc:AlternateContent>
      <p:graphicFrame>
        <p:nvGraphicFramePr>
          <p:cNvPr id="3" name="Table 2"/>
          <p:cNvGraphicFramePr>
            <a:graphicFrameLocks noGrp="1"/>
          </p:cNvGraphicFramePr>
          <p:nvPr>
            <p:extLst/>
          </p:nvPr>
        </p:nvGraphicFramePr>
        <p:xfrm>
          <a:off x="-72516" y="-12258"/>
          <a:ext cx="4464495" cy="914400"/>
        </p:xfrm>
        <a:graphic>
          <a:graphicData uri="http://schemas.openxmlformats.org/drawingml/2006/table">
            <a:tbl>
              <a:tblPr firstRow="1" bandRow="1">
                <a:tableStyleId>{5940675A-B579-460E-94D1-54222C63F5DA}</a:tableStyleId>
              </a:tblPr>
              <a:tblGrid>
                <a:gridCol w="1099280">
                  <a:extLst>
                    <a:ext uri="{9D8B030D-6E8A-4147-A177-3AD203B41FA5}">
                      <a16:colId xmlns:a16="http://schemas.microsoft.com/office/drawing/2014/main" val="2544549060"/>
                    </a:ext>
                  </a:extLst>
                </a:gridCol>
                <a:gridCol w="480745">
                  <a:extLst>
                    <a:ext uri="{9D8B030D-6E8A-4147-A177-3AD203B41FA5}">
                      <a16:colId xmlns:a16="http://schemas.microsoft.com/office/drawing/2014/main" val="4208223411"/>
                    </a:ext>
                  </a:extLst>
                </a:gridCol>
                <a:gridCol w="480745">
                  <a:extLst>
                    <a:ext uri="{9D8B030D-6E8A-4147-A177-3AD203B41FA5}">
                      <a16:colId xmlns:a16="http://schemas.microsoft.com/office/drawing/2014/main" val="57169838"/>
                    </a:ext>
                  </a:extLst>
                </a:gridCol>
                <a:gridCol w="480745">
                  <a:extLst>
                    <a:ext uri="{9D8B030D-6E8A-4147-A177-3AD203B41FA5}">
                      <a16:colId xmlns:a16="http://schemas.microsoft.com/office/drawing/2014/main" val="101212751"/>
                    </a:ext>
                  </a:extLst>
                </a:gridCol>
                <a:gridCol w="480745">
                  <a:extLst>
                    <a:ext uri="{9D8B030D-6E8A-4147-A177-3AD203B41FA5}">
                      <a16:colId xmlns:a16="http://schemas.microsoft.com/office/drawing/2014/main" val="2299447371"/>
                    </a:ext>
                  </a:extLst>
                </a:gridCol>
                <a:gridCol w="480745">
                  <a:extLst>
                    <a:ext uri="{9D8B030D-6E8A-4147-A177-3AD203B41FA5}">
                      <a16:colId xmlns:a16="http://schemas.microsoft.com/office/drawing/2014/main" val="2901701410"/>
                    </a:ext>
                  </a:extLst>
                </a:gridCol>
                <a:gridCol w="480745">
                  <a:extLst>
                    <a:ext uri="{9D8B030D-6E8A-4147-A177-3AD203B41FA5}">
                      <a16:colId xmlns:a16="http://schemas.microsoft.com/office/drawing/2014/main" val="2175626083"/>
                    </a:ext>
                  </a:extLst>
                </a:gridCol>
                <a:gridCol w="480745">
                  <a:extLst>
                    <a:ext uri="{9D8B030D-6E8A-4147-A177-3AD203B41FA5}">
                      <a16:colId xmlns:a16="http://schemas.microsoft.com/office/drawing/2014/main" val="438334824"/>
                    </a:ext>
                  </a:extLst>
                </a:gridCol>
              </a:tblGrid>
              <a:tr h="370840">
                <a:tc>
                  <a:txBody>
                    <a:bodyPr/>
                    <a:lstStyle/>
                    <a:p>
                      <a:pPr algn="ctr"/>
                      <a:endParaRPr lang="en-IN" sz="2400" dirty="0"/>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400" dirty="0" smtClean="0"/>
                        <a:t>1</a:t>
                      </a:r>
                      <a:endParaRPr lang="en-IN"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400" dirty="0" smtClean="0"/>
                        <a:t>2</a:t>
                      </a:r>
                      <a:endParaRPr lang="en-IN"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400" dirty="0" smtClean="0"/>
                        <a:t>3</a:t>
                      </a:r>
                      <a:endParaRPr lang="en-IN"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400" dirty="0" smtClean="0"/>
                        <a:t>4</a:t>
                      </a:r>
                      <a:endParaRPr lang="en-IN"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400" dirty="0" smtClean="0"/>
                        <a:t>5</a:t>
                      </a:r>
                      <a:endParaRPr lang="en-IN"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400" dirty="0" smtClean="0"/>
                        <a:t>6</a:t>
                      </a:r>
                      <a:endParaRPr lang="en-IN"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400" dirty="0" smtClean="0"/>
                        <a:t>7</a:t>
                      </a:r>
                      <a:endParaRPr lang="en-IN"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8821610"/>
                  </a:ext>
                </a:extLst>
              </a:tr>
              <a:tr h="370840">
                <a:tc>
                  <a:txBody>
                    <a:bodyPr/>
                    <a:lstStyle/>
                    <a:p>
                      <a:pPr algn="ctr"/>
                      <a:r>
                        <a:rPr lang="en-IN" sz="2400" dirty="0" smtClean="0"/>
                        <a:t>Pattern</a:t>
                      </a:r>
                      <a:endParaRPr lang="en-IN" sz="24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b</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b</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c</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2000780"/>
                  </a:ext>
                </a:extLst>
              </a:tr>
            </a:tbl>
          </a:graphicData>
        </a:graphic>
      </p:graphicFrame>
      <p:graphicFrame>
        <p:nvGraphicFramePr>
          <p:cNvPr id="4" name="Table 3"/>
          <p:cNvGraphicFramePr>
            <a:graphicFrameLocks noGrp="1"/>
          </p:cNvGraphicFramePr>
          <p:nvPr>
            <p:extLst/>
          </p:nvPr>
        </p:nvGraphicFramePr>
        <p:xfrm>
          <a:off x="1084585" y="1812327"/>
          <a:ext cx="2563356" cy="4206240"/>
        </p:xfrm>
        <a:graphic>
          <a:graphicData uri="http://schemas.openxmlformats.org/drawingml/2006/table">
            <a:tbl>
              <a:tblPr firstRow="1" bandRow="1">
                <a:tableStyleId>{5940675A-B579-460E-94D1-54222C63F5DA}</a:tableStyleId>
              </a:tblPr>
              <a:tblGrid>
                <a:gridCol w="835893">
                  <a:extLst>
                    <a:ext uri="{9D8B030D-6E8A-4147-A177-3AD203B41FA5}">
                      <a16:colId xmlns:a16="http://schemas.microsoft.com/office/drawing/2014/main" val="14892859"/>
                    </a:ext>
                  </a:extLst>
                </a:gridCol>
                <a:gridCol w="575463">
                  <a:extLst>
                    <a:ext uri="{9D8B030D-6E8A-4147-A177-3AD203B41FA5}">
                      <a16:colId xmlns:a16="http://schemas.microsoft.com/office/drawing/2014/main" val="2768018132"/>
                    </a:ext>
                  </a:extLst>
                </a:gridCol>
                <a:gridCol w="576000">
                  <a:extLst>
                    <a:ext uri="{9D8B030D-6E8A-4147-A177-3AD203B41FA5}">
                      <a16:colId xmlns:a16="http://schemas.microsoft.com/office/drawing/2014/main" val="1748220190"/>
                    </a:ext>
                  </a:extLst>
                </a:gridCol>
                <a:gridCol w="576000">
                  <a:extLst>
                    <a:ext uri="{9D8B030D-6E8A-4147-A177-3AD203B41FA5}">
                      <a16:colId xmlns:a16="http://schemas.microsoft.com/office/drawing/2014/main" val="149765579"/>
                    </a:ext>
                  </a:extLst>
                </a:gridCol>
              </a:tblGrid>
              <a:tr h="324000">
                <a:tc>
                  <a:txBody>
                    <a:bodyPr/>
                    <a:lstStyle/>
                    <a:p>
                      <a:pPr algn="ctr"/>
                      <a:endParaRPr lang="en-IN" sz="18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gridSpan="3">
                  <a:txBody>
                    <a:bodyPr/>
                    <a:lstStyle/>
                    <a:p>
                      <a:pPr algn="ctr"/>
                      <a:r>
                        <a:rPr lang="en-IN" sz="1800" dirty="0" smtClean="0"/>
                        <a:t>input</a:t>
                      </a:r>
                      <a:endParaRPr lang="en-IN" sz="1800" dirty="0"/>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IN" sz="2200" dirty="0"/>
                    </a:p>
                  </a:txBody>
                  <a:tcPr anchor="ctr"/>
                </a:tc>
                <a:tc hMerge="1">
                  <a:txBody>
                    <a:bodyPr/>
                    <a:lstStyle/>
                    <a:p>
                      <a:pPr algn="ctr"/>
                      <a:endParaRPr lang="en-IN" sz="2200" dirty="0"/>
                    </a:p>
                  </a:txBody>
                  <a:tcPr anchor="ctr"/>
                </a:tc>
                <a:extLst>
                  <a:ext uri="{0D108BD9-81ED-4DB2-BD59-A6C34878D82A}">
                    <a16:rowId xmlns:a16="http://schemas.microsoft.com/office/drawing/2014/main" val="3699019812"/>
                  </a:ext>
                </a:extLst>
              </a:tr>
              <a:tr h="302623">
                <a:tc>
                  <a:txBody>
                    <a:bodyPr/>
                    <a:lstStyle/>
                    <a:p>
                      <a:pPr algn="ctr"/>
                      <a:r>
                        <a:rPr lang="en-IN" sz="2200" dirty="0" smtClean="0"/>
                        <a:t>State</a:t>
                      </a:r>
                      <a:endParaRPr lang="en-IN" sz="22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200" dirty="0" smtClean="0"/>
                        <a:t>a</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b</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c</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6735453"/>
                  </a:ext>
                </a:extLst>
              </a:tr>
              <a:tr h="302623">
                <a:tc>
                  <a:txBody>
                    <a:bodyPr/>
                    <a:lstStyle/>
                    <a:p>
                      <a:pPr algn="ctr"/>
                      <a:r>
                        <a:rPr lang="en-IN" sz="2200" dirty="0" smtClean="0"/>
                        <a:t>0</a:t>
                      </a:r>
                      <a:endParaRPr lang="en-IN" sz="22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200" dirty="0" smtClean="0"/>
                        <a:t>1</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0</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0</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4391201"/>
                  </a:ext>
                </a:extLst>
              </a:tr>
              <a:tr h="302623">
                <a:tc>
                  <a:txBody>
                    <a:bodyPr/>
                    <a:lstStyle/>
                    <a:p>
                      <a:pPr algn="ctr"/>
                      <a:r>
                        <a:rPr lang="en-IN" sz="2200" dirty="0" smtClean="0"/>
                        <a:t>1</a:t>
                      </a:r>
                      <a:endParaRPr lang="en-IN" sz="22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200" dirty="0" smtClean="0"/>
                        <a:t>1</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2</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0</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5998015"/>
                  </a:ext>
                </a:extLst>
              </a:tr>
              <a:tr h="302623">
                <a:tc>
                  <a:txBody>
                    <a:bodyPr/>
                    <a:lstStyle/>
                    <a:p>
                      <a:pPr algn="ctr"/>
                      <a:r>
                        <a:rPr lang="en-IN" sz="2200" dirty="0" smtClean="0"/>
                        <a:t>2</a:t>
                      </a:r>
                      <a:endParaRPr lang="en-IN" sz="22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200" dirty="0" smtClean="0"/>
                        <a:t>3</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0</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0</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5382278"/>
                  </a:ext>
                </a:extLst>
              </a:tr>
              <a:tr h="302623">
                <a:tc>
                  <a:txBody>
                    <a:bodyPr/>
                    <a:lstStyle/>
                    <a:p>
                      <a:pPr algn="ctr"/>
                      <a:r>
                        <a:rPr lang="en-IN" sz="2200" dirty="0" smtClean="0"/>
                        <a:t>3</a:t>
                      </a:r>
                      <a:endParaRPr lang="en-IN" sz="22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200" dirty="0" smtClean="0"/>
                        <a:t>1</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4</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0</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3876971"/>
                  </a:ext>
                </a:extLst>
              </a:tr>
              <a:tr h="302623">
                <a:tc>
                  <a:txBody>
                    <a:bodyPr/>
                    <a:lstStyle/>
                    <a:p>
                      <a:pPr algn="ctr"/>
                      <a:r>
                        <a:rPr lang="en-IN" sz="2200" dirty="0" smtClean="0"/>
                        <a:t>4</a:t>
                      </a:r>
                      <a:endParaRPr lang="en-IN" sz="22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200" dirty="0" smtClean="0"/>
                        <a:t>5</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0</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0</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4943085"/>
                  </a:ext>
                </a:extLst>
              </a:tr>
              <a:tr h="302623">
                <a:tc>
                  <a:txBody>
                    <a:bodyPr/>
                    <a:lstStyle/>
                    <a:p>
                      <a:pPr algn="ctr"/>
                      <a:r>
                        <a:rPr lang="en-IN" sz="2200" dirty="0" smtClean="0"/>
                        <a:t>5</a:t>
                      </a:r>
                      <a:endParaRPr lang="en-IN" sz="22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200" dirty="0" smtClean="0"/>
                        <a:t>1</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4</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6</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693988"/>
                  </a:ext>
                </a:extLst>
              </a:tr>
              <a:tr h="302623">
                <a:tc>
                  <a:txBody>
                    <a:bodyPr/>
                    <a:lstStyle/>
                    <a:p>
                      <a:pPr algn="ctr"/>
                      <a:r>
                        <a:rPr lang="en-IN" sz="2200" dirty="0" smtClean="0"/>
                        <a:t>6</a:t>
                      </a:r>
                      <a:endParaRPr lang="en-IN" sz="22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200" dirty="0" smtClean="0"/>
                        <a:t>7</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0</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0</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8540029"/>
                  </a:ext>
                </a:extLst>
              </a:tr>
              <a:tr h="302623">
                <a:tc>
                  <a:txBody>
                    <a:bodyPr/>
                    <a:lstStyle/>
                    <a:p>
                      <a:pPr algn="ctr"/>
                      <a:r>
                        <a:rPr lang="en-IN" sz="2200" dirty="0" smtClean="0"/>
                        <a:t>7</a:t>
                      </a:r>
                      <a:endParaRPr lang="en-IN" sz="22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200" dirty="0" smtClean="0"/>
                        <a:t>1</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2</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0</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8877866"/>
                  </a:ext>
                </a:extLst>
              </a:tr>
            </a:tbl>
          </a:graphicData>
        </a:graphic>
      </p:graphicFrame>
      <p:sp>
        <p:nvSpPr>
          <p:cNvPr id="34" name="Rectangle 33"/>
          <p:cNvSpPr/>
          <p:nvPr/>
        </p:nvSpPr>
        <p:spPr>
          <a:xfrm>
            <a:off x="1974203" y="3504325"/>
            <a:ext cx="504056"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p:cNvSpPr/>
          <p:nvPr/>
        </p:nvSpPr>
        <p:spPr>
          <a:xfrm>
            <a:off x="2550267" y="3493881"/>
            <a:ext cx="504056"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35"/>
          <p:cNvSpPr/>
          <p:nvPr/>
        </p:nvSpPr>
        <p:spPr>
          <a:xfrm>
            <a:off x="3120875" y="3494901"/>
            <a:ext cx="504056"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37" name="Table 36"/>
          <p:cNvGraphicFramePr>
            <a:graphicFrameLocks noGrp="1"/>
          </p:cNvGraphicFramePr>
          <p:nvPr>
            <p:extLst/>
          </p:nvPr>
        </p:nvGraphicFramePr>
        <p:xfrm>
          <a:off x="5802910" y="2666485"/>
          <a:ext cx="5976665" cy="420624"/>
        </p:xfrm>
        <a:graphic>
          <a:graphicData uri="http://schemas.openxmlformats.org/drawingml/2006/table">
            <a:tbl>
              <a:tblPr firstRow="1" firstCol="1" bandRow="1">
                <a:tableStyleId>{5940675A-B579-460E-94D1-54222C63F5DA}</a:tableStyleId>
              </a:tblPr>
              <a:tblGrid>
                <a:gridCol w="842942">
                  <a:extLst>
                    <a:ext uri="{9D8B030D-6E8A-4147-A177-3AD203B41FA5}">
                      <a16:colId xmlns:a16="http://schemas.microsoft.com/office/drawing/2014/main" val="3015274529"/>
                    </a:ext>
                  </a:extLst>
                </a:gridCol>
                <a:gridCol w="1175152">
                  <a:extLst>
                    <a:ext uri="{9D8B030D-6E8A-4147-A177-3AD203B41FA5}">
                      <a16:colId xmlns:a16="http://schemas.microsoft.com/office/drawing/2014/main" val="3223696195"/>
                    </a:ext>
                  </a:extLst>
                </a:gridCol>
                <a:gridCol w="970238">
                  <a:extLst>
                    <a:ext uri="{9D8B030D-6E8A-4147-A177-3AD203B41FA5}">
                      <a16:colId xmlns:a16="http://schemas.microsoft.com/office/drawing/2014/main" val="3992919855"/>
                    </a:ext>
                  </a:extLst>
                </a:gridCol>
                <a:gridCol w="1397143">
                  <a:extLst>
                    <a:ext uri="{9D8B030D-6E8A-4147-A177-3AD203B41FA5}">
                      <a16:colId xmlns:a16="http://schemas.microsoft.com/office/drawing/2014/main" val="4256814182"/>
                    </a:ext>
                  </a:extLst>
                </a:gridCol>
                <a:gridCol w="1591190">
                  <a:extLst>
                    <a:ext uri="{9D8B030D-6E8A-4147-A177-3AD203B41FA5}">
                      <a16:colId xmlns:a16="http://schemas.microsoft.com/office/drawing/2014/main" val="2196907050"/>
                    </a:ext>
                  </a:extLst>
                </a:gridCol>
              </a:tblGrid>
              <a:tr h="0">
                <a:tc>
                  <a:txBody>
                    <a:bodyPr/>
                    <a:lstStyle/>
                    <a:p>
                      <a:pPr algn="just">
                        <a:lnSpc>
                          <a:spcPct val="115000"/>
                        </a:lnSpc>
                        <a:spcBef>
                          <a:spcPts val="300"/>
                        </a:spcBef>
                        <a:spcAft>
                          <a:spcPts val="300"/>
                        </a:spcAft>
                      </a:pPr>
                      <a:r>
                        <a:rPr lang="en-US" sz="2400" dirty="0" smtClean="0">
                          <a:effectLst/>
                          <a:latin typeface="Consolas" panose="020B0609020204030204" pitchFamily="49" charset="0"/>
                          <a:ea typeface="Cambria Math" panose="02040503050406030204" pitchFamily="18" charset="0"/>
                        </a:rPr>
                        <a:t>q=2</a:t>
                      </a:r>
                      <a:endParaRPr lang="en-IN" sz="2400" dirty="0">
                        <a:effectLst/>
                        <a:latin typeface="Consolas" panose="020B0609020204030204" pitchFamily="49" charset="0"/>
                        <a:ea typeface="Cambria Math" panose="02040503050406030204" pitchFamily="18" charset="0"/>
                        <a:cs typeface="Times New Roman" panose="02020603050405020304" pitchFamily="18" charset="0"/>
                      </a:endParaRPr>
                    </a:p>
                  </a:txBody>
                  <a:tcPr marL="68580" marR="68580" marT="0" marB="0"/>
                </a:tc>
                <a:tc>
                  <a:txBody>
                    <a:bodyPr/>
                    <a:lstStyle/>
                    <a:p>
                      <a:pPr algn="just">
                        <a:lnSpc>
                          <a:spcPct val="115000"/>
                        </a:lnSpc>
                        <a:spcBef>
                          <a:spcPts val="300"/>
                        </a:spcBef>
                        <a:spcAft>
                          <a:spcPts val="300"/>
                        </a:spcAft>
                      </a:pPr>
                      <a:r>
                        <a:rPr lang="el-GR" sz="2400" dirty="0" smtClean="0">
                          <a:effectLst/>
                          <a:latin typeface="Consolas" panose="020B0609020204030204" pitchFamily="49" charset="0"/>
                          <a:ea typeface="Cambria Math" panose="02040503050406030204" pitchFamily="18" charset="0"/>
                        </a:rPr>
                        <a:t>ω</a:t>
                      </a:r>
                      <a:r>
                        <a:rPr lang="en-US" sz="2400" dirty="0" smtClean="0">
                          <a:effectLst/>
                          <a:latin typeface="Consolas" panose="020B0609020204030204" pitchFamily="49" charset="0"/>
                          <a:ea typeface="Cambria Math" panose="02040503050406030204" pitchFamily="18" charset="0"/>
                        </a:rPr>
                        <a:t>=a</a:t>
                      </a:r>
                      <a:endParaRPr lang="en-IN" sz="2400" dirty="0">
                        <a:effectLst/>
                        <a:latin typeface="Consolas" panose="020B0609020204030204" pitchFamily="49" charset="0"/>
                        <a:ea typeface="Cambria Math" panose="02040503050406030204" pitchFamily="18" charset="0"/>
                        <a:cs typeface="Times New Roman" panose="02020603050405020304" pitchFamily="18" charset="0"/>
                      </a:endParaRPr>
                    </a:p>
                  </a:txBody>
                  <a:tcPr marL="68580" marR="68580" marT="0" marB="0"/>
                </a:tc>
                <a:tc>
                  <a:txBody>
                    <a:bodyPr/>
                    <a:lstStyle/>
                    <a:p>
                      <a:pPr algn="just">
                        <a:lnSpc>
                          <a:spcPct val="115000"/>
                        </a:lnSpc>
                        <a:spcBef>
                          <a:spcPts val="300"/>
                        </a:spcBef>
                        <a:spcAft>
                          <a:spcPts val="300"/>
                        </a:spcAft>
                      </a:pPr>
                      <a:r>
                        <a:rPr lang="en-US" sz="2400" dirty="0" smtClean="0">
                          <a:effectLst/>
                          <a:latin typeface="Consolas" panose="020B0609020204030204" pitchFamily="49" charset="0"/>
                          <a:ea typeface="Cambria Math" panose="02040503050406030204" pitchFamily="18" charset="0"/>
                        </a:rPr>
                        <a:t>k=4</a:t>
                      </a:r>
                      <a:endParaRPr lang="en-IN" sz="2400" dirty="0">
                        <a:effectLst/>
                        <a:latin typeface="Consolas" panose="020B0609020204030204" pitchFamily="49" charset="0"/>
                        <a:ea typeface="Cambria Math" panose="02040503050406030204" pitchFamily="18" charset="0"/>
                        <a:cs typeface="Times New Roman" panose="02020603050405020304" pitchFamily="18" charset="0"/>
                      </a:endParaRPr>
                    </a:p>
                  </a:txBody>
                  <a:tcPr marL="68580" marR="68580" marT="0" marB="0"/>
                </a:tc>
                <a:tc>
                  <a:txBody>
                    <a:bodyPr/>
                    <a:lstStyle/>
                    <a:p>
                      <a:pPr algn="just">
                        <a:lnSpc>
                          <a:spcPct val="100000"/>
                        </a:lnSpc>
                        <a:spcBef>
                          <a:spcPts val="300"/>
                        </a:spcBef>
                        <a:spcAft>
                          <a:spcPts val="300"/>
                        </a:spcAft>
                      </a:pPr>
                      <a:r>
                        <a:rPr lang="en-US" sz="2400" dirty="0" smtClean="0">
                          <a:effectLst/>
                          <a:latin typeface="Consolas" panose="020B0609020204030204" pitchFamily="49" charset="0"/>
                          <a:ea typeface="Cambria Math" panose="02040503050406030204" pitchFamily="18" charset="0"/>
                        </a:rPr>
                        <a:t>P</a:t>
                      </a:r>
                      <a:r>
                        <a:rPr lang="en-US" sz="2400" baseline="-25000" dirty="0" smtClean="0">
                          <a:effectLst/>
                          <a:latin typeface="Consolas" panose="020B0609020204030204" pitchFamily="49" charset="0"/>
                          <a:ea typeface="Cambria Math" panose="02040503050406030204" pitchFamily="18" charset="0"/>
                        </a:rPr>
                        <a:t>4</a:t>
                      </a:r>
                      <a:r>
                        <a:rPr lang="en-US" sz="2400" dirty="0" smtClean="0">
                          <a:effectLst/>
                          <a:latin typeface="Consolas" panose="020B0609020204030204" pitchFamily="49" charset="0"/>
                          <a:ea typeface="Cambria Math" panose="02040503050406030204" pitchFamily="18" charset="0"/>
                        </a:rPr>
                        <a:t>⊐P</a:t>
                      </a:r>
                      <a:r>
                        <a:rPr lang="en-US" sz="2400" baseline="-25000" dirty="0" smtClean="0">
                          <a:effectLst/>
                          <a:latin typeface="Consolas" panose="020B0609020204030204" pitchFamily="49" charset="0"/>
                          <a:ea typeface="Cambria Math" panose="02040503050406030204" pitchFamily="18" charset="0"/>
                        </a:rPr>
                        <a:t>2</a:t>
                      </a:r>
                      <a:r>
                        <a:rPr lang="el-GR" sz="2400" dirty="0" smtClean="0">
                          <a:effectLst/>
                          <a:latin typeface="Consolas" panose="020B0609020204030204" pitchFamily="49" charset="0"/>
                          <a:ea typeface="Cambria Math" panose="02040503050406030204" pitchFamily="18" charset="0"/>
                        </a:rPr>
                        <a:t>ω</a:t>
                      </a:r>
                      <a:r>
                        <a:rPr lang="en-IN" sz="2400" dirty="0" smtClean="0">
                          <a:effectLst/>
                          <a:latin typeface="Consolas" panose="020B0609020204030204" pitchFamily="49" charset="0"/>
                          <a:ea typeface="Cambria Math" panose="02040503050406030204" pitchFamily="18" charset="0"/>
                        </a:rPr>
                        <a:t> </a:t>
                      </a:r>
                    </a:p>
                  </a:txBody>
                  <a:tcPr marL="68580" marR="68580" marT="0" marB="0"/>
                </a:tc>
                <a:tc>
                  <a:txBody>
                    <a:bodyPr/>
                    <a:lstStyle/>
                    <a:p>
                      <a:pPr marL="0" marR="0" indent="0" algn="just" defTabSz="914400" rtl="0" eaLnBrk="1" fontAlgn="auto" latinLnBrk="0" hangingPunct="1">
                        <a:lnSpc>
                          <a:spcPct val="100000"/>
                        </a:lnSpc>
                        <a:spcBef>
                          <a:spcPts val="300"/>
                        </a:spcBef>
                        <a:spcAft>
                          <a:spcPts val="300"/>
                        </a:spcAft>
                        <a:buClrTx/>
                        <a:buSzTx/>
                        <a:buFontTx/>
                        <a:buNone/>
                        <a:tabLst/>
                        <a:defRPr/>
                      </a:pPr>
                      <a:r>
                        <a:rPr lang="en-US" sz="2400" dirty="0" err="1" smtClean="0">
                          <a:effectLst/>
                          <a:latin typeface="Consolas" panose="020B0609020204030204" pitchFamily="49" charset="0"/>
                          <a:ea typeface="Cambria Math" panose="02040503050406030204" pitchFamily="18" charset="0"/>
                        </a:rPr>
                        <a:t>abab⊐aba</a:t>
                      </a:r>
                      <a:endParaRPr lang="en-IN" sz="2400" dirty="0" smtClean="0">
                        <a:effectLst/>
                        <a:latin typeface="Consolas" panose="020B0609020204030204" pitchFamily="49" charset="0"/>
                        <a:ea typeface="Cambria Math"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89488556"/>
                  </a:ext>
                </a:extLst>
              </a:tr>
            </a:tbl>
          </a:graphicData>
        </a:graphic>
      </p:graphicFrame>
      <p:graphicFrame>
        <p:nvGraphicFramePr>
          <p:cNvPr id="38" name="Table 37"/>
          <p:cNvGraphicFramePr>
            <a:graphicFrameLocks noGrp="1"/>
          </p:cNvGraphicFramePr>
          <p:nvPr>
            <p:extLst/>
          </p:nvPr>
        </p:nvGraphicFramePr>
        <p:xfrm>
          <a:off x="7819132" y="3122669"/>
          <a:ext cx="3960442" cy="420624"/>
        </p:xfrm>
        <a:graphic>
          <a:graphicData uri="http://schemas.openxmlformats.org/drawingml/2006/table">
            <a:tbl>
              <a:tblPr firstRow="1" firstCol="1" bandRow="1">
                <a:tableStyleId>{5940675A-B579-460E-94D1-54222C63F5DA}</a:tableStyleId>
              </a:tblPr>
              <a:tblGrid>
                <a:gridCol w="970697">
                  <a:extLst>
                    <a:ext uri="{9D8B030D-6E8A-4147-A177-3AD203B41FA5}">
                      <a16:colId xmlns:a16="http://schemas.microsoft.com/office/drawing/2014/main" val="2426618447"/>
                    </a:ext>
                  </a:extLst>
                </a:gridCol>
                <a:gridCol w="1398586">
                  <a:extLst>
                    <a:ext uri="{9D8B030D-6E8A-4147-A177-3AD203B41FA5}">
                      <a16:colId xmlns:a16="http://schemas.microsoft.com/office/drawing/2014/main" val="3965953603"/>
                    </a:ext>
                  </a:extLst>
                </a:gridCol>
                <a:gridCol w="1591159">
                  <a:extLst>
                    <a:ext uri="{9D8B030D-6E8A-4147-A177-3AD203B41FA5}">
                      <a16:colId xmlns:a16="http://schemas.microsoft.com/office/drawing/2014/main" val="3296932581"/>
                    </a:ext>
                  </a:extLst>
                </a:gridCol>
              </a:tblGrid>
              <a:tr h="0">
                <a:tc>
                  <a:txBody>
                    <a:bodyPr/>
                    <a:lstStyle/>
                    <a:p>
                      <a:pPr marL="0" algn="just" defTabSz="914400" rtl="0" eaLnBrk="1" latinLnBrk="0" hangingPunct="1">
                        <a:lnSpc>
                          <a:spcPct val="115000"/>
                        </a:lnSpc>
                        <a:spcBef>
                          <a:spcPts val="300"/>
                        </a:spcBef>
                        <a:spcAft>
                          <a:spcPts val="300"/>
                        </a:spcAft>
                      </a:pPr>
                      <a:r>
                        <a:rPr lang="en-US" sz="2400" kern="1200" dirty="0" smtClean="0">
                          <a:solidFill>
                            <a:schemeClr val="tx1"/>
                          </a:solidFill>
                          <a:effectLst/>
                          <a:latin typeface="Consolas" panose="020B0609020204030204" pitchFamily="49" charset="0"/>
                          <a:ea typeface="Cambria Math" panose="02040503050406030204" pitchFamily="18" charset="0"/>
                          <a:cs typeface="+mn-cs"/>
                        </a:rPr>
                        <a:t>k=3</a:t>
                      </a:r>
                      <a:endParaRPr lang="en-IN" sz="2400" kern="1200" dirty="0">
                        <a:solidFill>
                          <a:schemeClr val="tx1"/>
                        </a:solidFill>
                        <a:effectLst/>
                        <a:latin typeface="Consolas" panose="020B0609020204030204" pitchFamily="49" charset="0"/>
                        <a:ea typeface="Cambria Math" panose="02040503050406030204" pitchFamily="18" charset="0"/>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Bef>
                          <a:spcPts val="300"/>
                        </a:spcBef>
                        <a:spcAft>
                          <a:spcPts val="300"/>
                        </a:spcAft>
                      </a:pPr>
                      <a:r>
                        <a:rPr lang="en-US" sz="2400" dirty="0" smtClean="0">
                          <a:effectLst/>
                          <a:latin typeface="Consolas" panose="020B0609020204030204" pitchFamily="49" charset="0"/>
                          <a:ea typeface="Cambria Math" panose="02040503050406030204" pitchFamily="18" charset="0"/>
                        </a:rPr>
                        <a:t>P</a:t>
                      </a:r>
                      <a:r>
                        <a:rPr lang="en-US" sz="2400" baseline="-25000" dirty="0" smtClean="0">
                          <a:effectLst/>
                          <a:latin typeface="Consolas" panose="020B0609020204030204" pitchFamily="49" charset="0"/>
                          <a:ea typeface="Cambria Math" panose="02040503050406030204" pitchFamily="18" charset="0"/>
                        </a:rPr>
                        <a:t>3</a:t>
                      </a:r>
                      <a:r>
                        <a:rPr lang="en-US" sz="2400" dirty="0" smtClean="0">
                          <a:effectLst/>
                          <a:latin typeface="Consolas" panose="020B0609020204030204" pitchFamily="49" charset="0"/>
                          <a:ea typeface="Cambria Math" panose="02040503050406030204" pitchFamily="18" charset="0"/>
                        </a:rPr>
                        <a:t>⊐P</a:t>
                      </a:r>
                      <a:r>
                        <a:rPr lang="en-US" sz="2400" baseline="-25000" dirty="0" smtClean="0">
                          <a:effectLst/>
                          <a:latin typeface="Consolas" panose="020B0609020204030204" pitchFamily="49" charset="0"/>
                          <a:ea typeface="Cambria Math" panose="02040503050406030204" pitchFamily="18" charset="0"/>
                        </a:rPr>
                        <a:t>2</a:t>
                      </a:r>
                      <a:r>
                        <a:rPr lang="el-GR" sz="2400" dirty="0" smtClean="0">
                          <a:effectLst/>
                          <a:latin typeface="Consolas" panose="020B0609020204030204" pitchFamily="49" charset="0"/>
                          <a:ea typeface="Cambria Math" panose="02040503050406030204" pitchFamily="18" charset="0"/>
                        </a:rPr>
                        <a:t>ω</a:t>
                      </a:r>
                      <a:endParaRPr lang="en-IN" sz="2400" dirty="0">
                        <a:effectLst/>
                        <a:latin typeface="Consolas" panose="020B0609020204030204" pitchFamily="49" charset="0"/>
                        <a:ea typeface="Cambria Math" panose="02040503050406030204" pitchFamily="18" charset="0"/>
                      </a:endParaRPr>
                    </a:p>
                  </a:txBody>
                  <a:tcPr marL="68580" marR="68580" marT="0" marB="0">
                    <a:lnL w="12700" cap="flat" cmpd="sng" algn="ctr">
                      <a:solidFill>
                        <a:schemeClr val="tx1"/>
                      </a:solidFill>
                      <a:prstDash val="solid"/>
                      <a:round/>
                      <a:headEnd type="none" w="med" len="med"/>
                      <a:tailEnd type="none" w="med" len="med"/>
                    </a:lnL>
                  </a:tcPr>
                </a:tc>
                <a:tc>
                  <a:txBody>
                    <a:bodyPr/>
                    <a:lstStyle/>
                    <a:p>
                      <a:pPr marL="0" marR="0" indent="0" algn="just" defTabSz="914400" rtl="0" eaLnBrk="1" fontAlgn="auto" latinLnBrk="0" hangingPunct="1">
                        <a:lnSpc>
                          <a:spcPct val="100000"/>
                        </a:lnSpc>
                        <a:spcBef>
                          <a:spcPts val="300"/>
                        </a:spcBef>
                        <a:spcAft>
                          <a:spcPts val="300"/>
                        </a:spcAft>
                        <a:buClrTx/>
                        <a:buSzTx/>
                        <a:buFontTx/>
                        <a:buNone/>
                        <a:tabLst/>
                        <a:defRPr/>
                      </a:pPr>
                      <a:r>
                        <a:rPr lang="en-US" sz="2400" dirty="0" err="1" smtClean="0">
                          <a:effectLst/>
                          <a:latin typeface="Consolas" panose="020B0609020204030204" pitchFamily="49" charset="0"/>
                          <a:ea typeface="Cambria Math" panose="02040503050406030204" pitchFamily="18" charset="0"/>
                        </a:rPr>
                        <a:t>aba⊐aba</a:t>
                      </a:r>
                      <a:endParaRPr lang="en-IN" sz="2400" dirty="0" smtClean="0">
                        <a:effectLst/>
                        <a:latin typeface="Consolas" panose="020B0609020204030204" pitchFamily="49" charset="0"/>
                        <a:ea typeface="Cambria Math"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71172384"/>
                  </a:ext>
                </a:extLst>
              </a:tr>
            </a:tbl>
          </a:graphicData>
        </a:graphic>
      </p:graphicFrame>
      <p:graphicFrame>
        <p:nvGraphicFramePr>
          <p:cNvPr id="39" name="Table 38"/>
          <p:cNvGraphicFramePr>
            <a:graphicFrameLocks noGrp="1"/>
          </p:cNvGraphicFramePr>
          <p:nvPr>
            <p:extLst/>
          </p:nvPr>
        </p:nvGraphicFramePr>
        <p:xfrm>
          <a:off x="6728854" y="3605614"/>
          <a:ext cx="5045641" cy="420624"/>
        </p:xfrm>
        <a:graphic>
          <a:graphicData uri="http://schemas.openxmlformats.org/drawingml/2006/table">
            <a:tbl>
              <a:tblPr firstRow="1" firstCol="1" bandRow="1">
                <a:tableStyleId>{5940675A-B579-460E-94D1-54222C63F5DA}</a:tableStyleId>
              </a:tblPr>
              <a:tblGrid>
                <a:gridCol w="1085200">
                  <a:extLst>
                    <a:ext uri="{9D8B030D-6E8A-4147-A177-3AD203B41FA5}">
                      <a16:colId xmlns:a16="http://schemas.microsoft.com/office/drawing/2014/main" val="3727308851"/>
                    </a:ext>
                  </a:extLst>
                </a:gridCol>
                <a:gridCol w="972108">
                  <a:extLst>
                    <a:ext uri="{9D8B030D-6E8A-4147-A177-3AD203B41FA5}">
                      <a16:colId xmlns:a16="http://schemas.microsoft.com/office/drawing/2014/main" val="2134813177"/>
                    </a:ext>
                  </a:extLst>
                </a:gridCol>
                <a:gridCol w="1404156">
                  <a:extLst>
                    <a:ext uri="{9D8B030D-6E8A-4147-A177-3AD203B41FA5}">
                      <a16:colId xmlns:a16="http://schemas.microsoft.com/office/drawing/2014/main" val="3046434303"/>
                    </a:ext>
                  </a:extLst>
                </a:gridCol>
                <a:gridCol w="1584177">
                  <a:extLst>
                    <a:ext uri="{9D8B030D-6E8A-4147-A177-3AD203B41FA5}">
                      <a16:colId xmlns:a16="http://schemas.microsoft.com/office/drawing/2014/main" val="3592588721"/>
                    </a:ext>
                  </a:extLst>
                </a:gridCol>
              </a:tblGrid>
              <a:tr h="0">
                <a:tc>
                  <a:txBody>
                    <a:bodyPr/>
                    <a:lstStyle/>
                    <a:p>
                      <a:pPr algn="just">
                        <a:lnSpc>
                          <a:spcPct val="115000"/>
                        </a:lnSpc>
                        <a:spcBef>
                          <a:spcPts val="300"/>
                        </a:spcBef>
                        <a:spcAft>
                          <a:spcPts val="300"/>
                        </a:spcAft>
                      </a:pPr>
                      <a:r>
                        <a:rPr lang="el-GR" sz="2400" dirty="0" smtClean="0">
                          <a:effectLst/>
                          <a:latin typeface="Consolas" panose="020B0609020204030204" pitchFamily="49" charset="0"/>
                          <a:ea typeface="Cambria Math" panose="02040503050406030204" pitchFamily="18" charset="0"/>
                        </a:rPr>
                        <a:t>ω</a:t>
                      </a:r>
                      <a:r>
                        <a:rPr lang="en-US" sz="2400" dirty="0" smtClean="0">
                          <a:effectLst/>
                          <a:latin typeface="Consolas" panose="020B0609020204030204" pitchFamily="49" charset="0"/>
                          <a:ea typeface="Cambria Math" panose="02040503050406030204" pitchFamily="18" charset="0"/>
                        </a:rPr>
                        <a:t>=b</a:t>
                      </a:r>
                      <a:endParaRPr lang="en-IN" sz="2400" dirty="0">
                        <a:effectLst/>
                        <a:latin typeface="Consolas" panose="020B0609020204030204" pitchFamily="49" charset="0"/>
                        <a:ea typeface="Cambria Math" panose="020405030504060302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Bef>
                          <a:spcPts val="300"/>
                        </a:spcBef>
                        <a:spcAft>
                          <a:spcPts val="300"/>
                        </a:spcAft>
                      </a:pPr>
                      <a:r>
                        <a:rPr lang="en-US" sz="2400" dirty="0" smtClean="0">
                          <a:effectLst/>
                          <a:latin typeface="Consolas" panose="020B0609020204030204" pitchFamily="49" charset="0"/>
                          <a:ea typeface="Cambria Math" panose="02040503050406030204" pitchFamily="18" charset="0"/>
                        </a:rPr>
                        <a:t>k=0</a:t>
                      </a:r>
                      <a:endParaRPr lang="en-IN" sz="2400" dirty="0">
                        <a:effectLst/>
                        <a:latin typeface="Consolas" panose="020B0609020204030204" pitchFamily="49" charset="0"/>
                        <a:ea typeface="Cambria Math" panose="020405030504060302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tcPr>
                </a:tc>
                <a:tc>
                  <a:txBody>
                    <a:bodyPr/>
                    <a:lstStyle/>
                    <a:p>
                      <a:pPr algn="just">
                        <a:lnSpc>
                          <a:spcPct val="100000"/>
                        </a:lnSpc>
                        <a:spcBef>
                          <a:spcPts val="300"/>
                        </a:spcBef>
                        <a:spcAft>
                          <a:spcPts val="300"/>
                        </a:spcAft>
                      </a:pPr>
                      <a:r>
                        <a:rPr lang="en-US" sz="2400" dirty="0" smtClean="0">
                          <a:effectLst/>
                          <a:latin typeface="Consolas" panose="020B0609020204030204" pitchFamily="49" charset="0"/>
                          <a:ea typeface="Cambria Math" panose="02040503050406030204" pitchFamily="18" charset="0"/>
                        </a:rPr>
                        <a:t>P</a:t>
                      </a:r>
                      <a:r>
                        <a:rPr lang="en-US" sz="2400" baseline="-25000" dirty="0" smtClean="0">
                          <a:effectLst/>
                          <a:latin typeface="Consolas" panose="020B0609020204030204" pitchFamily="49" charset="0"/>
                          <a:ea typeface="Cambria Math" panose="02040503050406030204" pitchFamily="18" charset="0"/>
                        </a:rPr>
                        <a:t>0</a:t>
                      </a:r>
                      <a:r>
                        <a:rPr lang="en-US" sz="2400" dirty="0" smtClean="0">
                          <a:effectLst/>
                          <a:latin typeface="Consolas" panose="020B0609020204030204" pitchFamily="49" charset="0"/>
                          <a:ea typeface="Cambria Math" panose="02040503050406030204" pitchFamily="18" charset="0"/>
                        </a:rPr>
                        <a:t>⊐P</a:t>
                      </a:r>
                      <a:r>
                        <a:rPr lang="en-US" sz="2400" baseline="-25000" dirty="0" smtClean="0">
                          <a:effectLst/>
                          <a:latin typeface="Consolas" panose="020B0609020204030204" pitchFamily="49" charset="0"/>
                          <a:ea typeface="Cambria Math" panose="02040503050406030204" pitchFamily="18" charset="0"/>
                        </a:rPr>
                        <a:t>2</a:t>
                      </a:r>
                      <a:r>
                        <a:rPr lang="el-GR" sz="2400" dirty="0" smtClean="0">
                          <a:effectLst/>
                          <a:latin typeface="Consolas" panose="020B0609020204030204" pitchFamily="49" charset="0"/>
                          <a:ea typeface="Cambria Math" panose="02040503050406030204" pitchFamily="18" charset="0"/>
                        </a:rPr>
                        <a:t>ω</a:t>
                      </a:r>
                      <a:endParaRPr lang="en-IN" sz="2400" dirty="0">
                        <a:effectLst/>
                        <a:latin typeface="Consolas" panose="020B0609020204030204" pitchFamily="49" charset="0"/>
                        <a:ea typeface="Cambria Math" panose="02040503050406030204" pitchFamily="18" charset="0"/>
                      </a:endParaRPr>
                    </a:p>
                  </a:txBody>
                  <a:tcPr marL="68580" marR="68580" marT="0" marB="0"/>
                </a:tc>
                <a:tc>
                  <a:txBody>
                    <a:bodyPr/>
                    <a:lstStyle/>
                    <a:p>
                      <a:pPr marL="0" marR="0" indent="0" algn="just" defTabSz="914400" rtl="0" eaLnBrk="1" fontAlgn="auto" latinLnBrk="0" hangingPunct="1">
                        <a:lnSpc>
                          <a:spcPct val="100000"/>
                        </a:lnSpc>
                        <a:spcBef>
                          <a:spcPts val="300"/>
                        </a:spcBef>
                        <a:spcAft>
                          <a:spcPts val="300"/>
                        </a:spcAft>
                        <a:buClrTx/>
                        <a:buSzTx/>
                        <a:buFontTx/>
                        <a:buNone/>
                        <a:tabLst/>
                        <a:defRPr/>
                      </a:pPr>
                      <a:r>
                        <a:rPr lang="en-US" sz="2400" dirty="0" smtClean="0">
                          <a:effectLst/>
                          <a:latin typeface="Consolas" panose="020B0609020204030204" pitchFamily="49" charset="0"/>
                          <a:ea typeface="Cambria Math" panose="02040503050406030204" pitchFamily="18" charset="0"/>
                        </a:rPr>
                        <a:t>ϵ⊐</a:t>
                      </a:r>
                      <a:r>
                        <a:rPr lang="en-US" sz="2400" dirty="0" err="1" smtClean="0">
                          <a:effectLst/>
                          <a:latin typeface="Consolas" panose="020B0609020204030204" pitchFamily="49" charset="0"/>
                          <a:ea typeface="Cambria Math" panose="02040503050406030204" pitchFamily="18" charset="0"/>
                        </a:rPr>
                        <a:t>abb</a:t>
                      </a:r>
                      <a:endParaRPr lang="en-IN" sz="2400" dirty="0" smtClean="0">
                        <a:effectLst/>
                        <a:latin typeface="Consolas" panose="020B0609020204030204" pitchFamily="49" charset="0"/>
                        <a:ea typeface="Cambria Math"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00782149"/>
                  </a:ext>
                </a:extLst>
              </a:tr>
            </a:tbl>
          </a:graphicData>
        </a:graphic>
      </p:graphicFrame>
      <p:graphicFrame>
        <p:nvGraphicFramePr>
          <p:cNvPr id="40" name="Table 39"/>
          <p:cNvGraphicFramePr>
            <a:graphicFrameLocks noGrp="1"/>
          </p:cNvGraphicFramePr>
          <p:nvPr>
            <p:extLst/>
          </p:nvPr>
        </p:nvGraphicFramePr>
        <p:xfrm>
          <a:off x="6733934" y="4100747"/>
          <a:ext cx="5045640" cy="420624"/>
        </p:xfrm>
        <a:graphic>
          <a:graphicData uri="http://schemas.openxmlformats.org/drawingml/2006/table">
            <a:tbl>
              <a:tblPr firstRow="1" firstCol="1" bandRow="1">
                <a:tableStyleId>{5940675A-B579-460E-94D1-54222C63F5DA}</a:tableStyleId>
              </a:tblPr>
              <a:tblGrid>
                <a:gridCol w="1085200">
                  <a:extLst>
                    <a:ext uri="{9D8B030D-6E8A-4147-A177-3AD203B41FA5}">
                      <a16:colId xmlns:a16="http://schemas.microsoft.com/office/drawing/2014/main" val="2064533246"/>
                    </a:ext>
                  </a:extLst>
                </a:gridCol>
                <a:gridCol w="972108">
                  <a:extLst>
                    <a:ext uri="{9D8B030D-6E8A-4147-A177-3AD203B41FA5}">
                      <a16:colId xmlns:a16="http://schemas.microsoft.com/office/drawing/2014/main" val="1559044680"/>
                    </a:ext>
                  </a:extLst>
                </a:gridCol>
                <a:gridCol w="1404156">
                  <a:extLst>
                    <a:ext uri="{9D8B030D-6E8A-4147-A177-3AD203B41FA5}">
                      <a16:colId xmlns:a16="http://schemas.microsoft.com/office/drawing/2014/main" val="1611379938"/>
                    </a:ext>
                  </a:extLst>
                </a:gridCol>
                <a:gridCol w="1584176">
                  <a:extLst>
                    <a:ext uri="{9D8B030D-6E8A-4147-A177-3AD203B41FA5}">
                      <a16:colId xmlns:a16="http://schemas.microsoft.com/office/drawing/2014/main" val="1225681967"/>
                    </a:ext>
                  </a:extLst>
                </a:gridCol>
              </a:tblGrid>
              <a:tr h="0">
                <a:tc>
                  <a:txBody>
                    <a:bodyPr/>
                    <a:lstStyle/>
                    <a:p>
                      <a:pPr algn="just">
                        <a:lnSpc>
                          <a:spcPct val="115000"/>
                        </a:lnSpc>
                        <a:spcBef>
                          <a:spcPts val="300"/>
                        </a:spcBef>
                        <a:spcAft>
                          <a:spcPts val="300"/>
                        </a:spcAft>
                      </a:pPr>
                      <a:r>
                        <a:rPr lang="el-GR" sz="2400" dirty="0" smtClean="0">
                          <a:effectLst/>
                          <a:latin typeface="Consolas" panose="020B0609020204030204" pitchFamily="49" charset="0"/>
                          <a:ea typeface="Cambria Math" panose="02040503050406030204" pitchFamily="18" charset="0"/>
                        </a:rPr>
                        <a:t>ω</a:t>
                      </a:r>
                      <a:r>
                        <a:rPr lang="en-US" sz="2400" dirty="0" smtClean="0">
                          <a:effectLst/>
                          <a:latin typeface="Consolas" panose="020B0609020204030204" pitchFamily="49" charset="0"/>
                          <a:ea typeface="Cambria Math" panose="02040503050406030204" pitchFamily="18" charset="0"/>
                        </a:rPr>
                        <a:t>=c</a:t>
                      </a:r>
                      <a:endParaRPr lang="en-IN" sz="2400" dirty="0">
                        <a:effectLst/>
                        <a:latin typeface="Consolas" panose="020B0609020204030204" pitchFamily="49" charset="0"/>
                        <a:ea typeface="Cambria Math" panose="020405030504060302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Bef>
                          <a:spcPts val="300"/>
                        </a:spcBef>
                        <a:spcAft>
                          <a:spcPts val="300"/>
                        </a:spcAft>
                      </a:pPr>
                      <a:r>
                        <a:rPr lang="en-US" sz="2400" dirty="0" smtClean="0">
                          <a:effectLst/>
                          <a:latin typeface="Consolas" panose="020B0609020204030204" pitchFamily="49" charset="0"/>
                          <a:ea typeface="Cambria Math" panose="02040503050406030204" pitchFamily="18" charset="0"/>
                        </a:rPr>
                        <a:t>k=0</a:t>
                      </a:r>
                      <a:endParaRPr lang="en-IN" sz="2400" dirty="0">
                        <a:effectLst/>
                        <a:latin typeface="Consolas" panose="020B0609020204030204" pitchFamily="49" charset="0"/>
                        <a:ea typeface="Cambria Math" panose="020405030504060302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tcPr>
                </a:tc>
                <a:tc>
                  <a:txBody>
                    <a:bodyPr/>
                    <a:lstStyle/>
                    <a:p>
                      <a:pPr algn="just">
                        <a:lnSpc>
                          <a:spcPct val="100000"/>
                        </a:lnSpc>
                        <a:spcBef>
                          <a:spcPts val="300"/>
                        </a:spcBef>
                        <a:spcAft>
                          <a:spcPts val="300"/>
                        </a:spcAft>
                      </a:pPr>
                      <a:r>
                        <a:rPr lang="en-US" sz="2400" dirty="0" smtClean="0">
                          <a:effectLst/>
                          <a:latin typeface="Consolas" panose="020B0609020204030204" pitchFamily="49" charset="0"/>
                          <a:ea typeface="Cambria Math" panose="02040503050406030204" pitchFamily="18" charset="0"/>
                        </a:rPr>
                        <a:t>P</a:t>
                      </a:r>
                      <a:r>
                        <a:rPr lang="en-US" sz="2400" baseline="-25000" dirty="0" smtClean="0">
                          <a:effectLst/>
                          <a:latin typeface="Consolas" panose="020B0609020204030204" pitchFamily="49" charset="0"/>
                          <a:ea typeface="Cambria Math" panose="02040503050406030204" pitchFamily="18" charset="0"/>
                        </a:rPr>
                        <a:t>0</a:t>
                      </a:r>
                      <a:r>
                        <a:rPr lang="en-US" sz="2400" dirty="0" smtClean="0">
                          <a:effectLst/>
                          <a:latin typeface="Consolas" panose="020B0609020204030204" pitchFamily="49" charset="0"/>
                          <a:ea typeface="Cambria Math" panose="02040503050406030204" pitchFamily="18" charset="0"/>
                        </a:rPr>
                        <a:t>⊐P</a:t>
                      </a:r>
                      <a:r>
                        <a:rPr lang="en-US" sz="2400" baseline="-25000" dirty="0" smtClean="0">
                          <a:effectLst/>
                          <a:latin typeface="Consolas" panose="020B0609020204030204" pitchFamily="49" charset="0"/>
                          <a:ea typeface="Cambria Math" panose="02040503050406030204" pitchFamily="18" charset="0"/>
                        </a:rPr>
                        <a:t>2</a:t>
                      </a:r>
                      <a:r>
                        <a:rPr lang="el-GR" sz="2400" dirty="0" smtClean="0">
                          <a:effectLst/>
                          <a:latin typeface="Consolas" panose="020B0609020204030204" pitchFamily="49" charset="0"/>
                          <a:ea typeface="Cambria Math" panose="02040503050406030204" pitchFamily="18" charset="0"/>
                        </a:rPr>
                        <a:t>ω</a:t>
                      </a:r>
                      <a:endParaRPr lang="en-IN" sz="2400" dirty="0">
                        <a:effectLst/>
                        <a:latin typeface="Consolas" panose="020B0609020204030204" pitchFamily="49" charset="0"/>
                        <a:ea typeface="Cambria Math" panose="02040503050406030204" pitchFamily="18" charset="0"/>
                      </a:endParaRPr>
                    </a:p>
                  </a:txBody>
                  <a:tcPr marL="68580" marR="68580" marT="0" marB="0"/>
                </a:tc>
                <a:tc>
                  <a:txBody>
                    <a:bodyPr/>
                    <a:lstStyle/>
                    <a:p>
                      <a:pPr marL="0" marR="0" indent="0" algn="just" defTabSz="914400" rtl="0" eaLnBrk="1" fontAlgn="auto" latinLnBrk="0" hangingPunct="1">
                        <a:lnSpc>
                          <a:spcPct val="100000"/>
                        </a:lnSpc>
                        <a:spcBef>
                          <a:spcPts val="300"/>
                        </a:spcBef>
                        <a:spcAft>
                          <a:spcPts val="300"/>
                        </a:spcAft>
                        <a:buClrTx/>
                        <a:buSzTx/>
                        <a:buFontTx/>
                        <a:buNone/>
                        <a:tabLst/>
                        <a:defRPr/>
                      </a:pPr>
                      <a:r>
                        <a:rPr lang="en-US" sz="2400" dirty="0" smtClean="0">
                          <a:effectLst/>
                          <a:latin typeface="Consolas" panose="020B0609020204030204" pitchFamily="49" charset="0"/>
                          <a:ea typeface="Cambria Math" panose="02040503050406030204" pitchFamily="18" charset="0"/>
                        </a:rPr>
                        <a:t>ϵ⊐</a:t>
                      </a:r>
                      <a:r>
                        <a:rPr lang="en-US" sz="2400" dirty="0" err="1" smtClean="0">
                          <a:effectLst/>
                          <a:latin typeface="Consolas" panose="020B0609020204030204" pitchFamily="49" charset="0"/>
                          <a:ea typeface="Cambria Math" panose="02040503050406030204" pitchFamily="18" charset="0"/>
                        </a:rPr>
                        <a:t>abc</a:t>
                      </a:r>
                      <a:endParaRPr lang="en-IN" sz="2400" dirty="0" smtClean="0">
                        <a:effectLst/>
                        <a:latin typeface="Consolas" panose="020B0609020204030204" pitchFamily="49" charset="0"/>
                        <a:ea typeface="Cambria Math"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28647907"/>
                  </a:ext>
                </a:extLst>
              </a:tr>
            </a:tbl>
          </a:graphicData>
        </a:graphic>
      </p:graphicFrame>
      <p:graphicFrame>
        <p:nvGraphicFramePr>
          <p:cNvPr id="41" name="Table 40"/>
          <p:cNvGraphicFramePr>
            <a:graphicFrameLocks noGrp="1"/>
          </p:cNvGraphicFramePr>
          <p:nvPr>
            <p:extLst/>
          </p:nvPr>
        </p:nvGraphicFramePr>
        <p:xfrm>
          <a:off x="5812971" y="4797794"/>
          <a:ext cx="5969727" cy="420624"/>
        </p:xfrm>
        <a:graphic>
          <a:graphicData uri="http://schemas.openxmlformats.org/drawingml/2006/table">
            <a:tbl>
              <a:tblPr firstRow="1" firstCol="1" bandRow="1">
                <a:tableStyleId>{5940675A-B579-460E-94D1-54222C63F5DA}</a:tableStyleId>
              </a:tblPr>
              <a:tblGrid>
                <a:gridCol w="901338">
                  <a:extLst>
                    <a:ext uri="{9D8B030D-6E8A-4147-A177-3AD203B41FA5}">
                      <a16:colId xmlns:a16="http://schemas.microsoft.com/office/drawing/2014/main" val="3015274529"/>
                    </a:ext>
                  </a:extLst>
                </a:gridCol>
                <a:gridCol w="875211">
                  <a:extLst>
                    <a:ext uri="{9D8B030D-6E8A-4147-A177-3AD203B41FA5}">
                      <a16:colId xmlns:a16="http://schemas.microsoft.com/office/drawing/2014/main" val="3223696195"/>
                    </a:ext>
                  </a:extLst>
                </a:gridCol>
                <a:gridCol w="1201783">
                  <a:extLst>
                    <a:ext uri="{9D8B030D-6E8A-4147-A177-3AD203B41FA5}">
                      <a16:colId xmlns:a16="http://schemas.microsoft.com/office/drawing/2014/main" val="3992919855"/>
                    </a:ext>
                  </a:extLst>
                </a:gridCol>
                <a:gridCol w="1232571">
                  <a:extLst>
                    <a:ext uri="{9D8B030D-6E8A-4147-A177-3AD203B41FA5}">
                      <a16:colId xmlns:a16="http://schemas.microsoft.com/office/drawing/2014/main" val="4256814182"/>
                    </a:ext>
                  </a:extLst>
                </a:gridCol>
                <a:gridCol w="1758824">
                  <a:extLst>
                    <a:ext uri="{9D8B030D-6E8A-4147-A177-3AD203B41FA5}">
                      <a16:colId xmlns:a16="http://schemas.microsoft.com/office/drawing/2014/main" val="2196907050"/>
                    </a:ext>
                  </a:extLst>
                </a:gridCol>
              </a:tblGrid>
              <a:tr h="0">
                <a:tc>
                  <a:txBody>
                    <a:bodyPr/>
                    <a:lstStyle/>
                    <a:p>
                      <a:pPr algn="just">
                        <a:lnSpc>
                          <a:spcPct val="115000"/>
                        </a:lnSpc>
                        <a:spcBef>
                          <a:spcPts val="300"/>
                        </a:spcBef>
                        <a:spcAft>
                          <a:spcPts val="300"/>
                        </a:spcAft>
                      </a:pPr>
                      <a:r>
                        <a:rPr lang="en-US" sz="2400" dirty="0" smtClean="0">
                          <a:effectLst/>
                          <a:latin typeface="Consolas" panose="020B0609020204030204" pitchFamily="49" charset="0"/>
                          <a:ea typeface="Cambria Math" panose="02040503050406030204" pitchFamily="18" charset="0"/>
                        </a:rPr>
                        <a:t>q=3</a:t>
                      </a:r>
                      <a:endParaRPr lang="en-IN" sz="2400" dirty="0">
                        <a:effectLst/>
                        <a:latin typeface="Consolas" panose="020B0609020204030204" pitchFamily="49" charset="0"/>
                        <a:ea typeface="Cambria Math" panose="02040503050406030204" pitchFamily="18" charset="0"/>
                        <a:cs typeface="Times New Roman" panose="02020603050405020304" pitchFamily="18" charset="0"/>
                      </a:endParaRPr>
                    </a:p>
                  </a:txBody>
                  <a:tcPr marL="68580" marR="68580" marT="0" marB="0"/>
                </a:tc>
                <a:tc>
                  <a:txBody>
                    <a:bodyPr/>
                    <a:lstStyle/>
                    <a:p>
                      <a:pPr algn="just">
                        <a:lnSpc>
                          <a:spcPct val="115000"/>
                        </a:lnSpc>
                        <a:spcBef>
                          <a:spcPts val="300"/>
                        </a:spcBef>
                        <a:spcAft>
                          <a:spcPts val="300"/>
                        </a:spcAft>
                      </a:pPr>
                      <a:r>
                        <a:rPr lang="el-GR" sz="2400" dirty="0" smtClean="0">
                          <a:effectLst/>
                          <a:latin typeface="Consolas" panose="020B0609020204030204" pitchFamily="49" charset="0"/>
                          <a:ea typeface="Cambria Math" panose="02040503050406030204" pitchFamily="18" charset="0"/>
                        </a:rPr>
                        <a:t>ω</a:t>
                      </a:r>
                      <a:r>
                        <a:rPr lang="en-US" sz="2400" dirty="0" smtClean="0">
                          <a:effectLst/>
                          <a:latin typeface="Consolas" panose="020B0609020204030204" pitchFamily="49" charset="0"/>
                          <a:ea typeface="Cambria Math" panose="02040503050406030204" pitchFamily="18" charset="0"/>
                        </a:rPr>
                        <a:t>=a</a:t>
                      </a:r>
                      <a:endParaRPr lang="en-IN" sz="2400" dirty="0">
                        <a:effectLst/>
                        <a:latin typeface="Consolas" panose="020B0609020204030204" pitchFamily="49" charset="0"/>
                        <a:ea typeface="Cambria Math" panose="02040503050406030204" pitchFamily="18" charset="0"/>
                        <a:cs typeface="Times New Roman" panose="02020603050405020304" pitchFamily="18" charset="0"/>
                      </a:endParaRPr>
                    </a:p>
                  </a:txBody>
                  <a:tcPr marL="68580" marR="68580" marT="0" marB="0"/>
                </a:tc>
                <a:tc>
                  <a:txBody>
                    <a:bodyPr/>
                    <a:lstStyle/>
                    <a:p>
                      <a:pPr algn="just">
                        <a:lnSpc>
                          <a:spcPct val="115000"/>
                        </a:lnSpc>
                        <a:spcBef>
                          <a:spcPts val="300"/>
                        </a:spcBef>
                        <a:spcAft>
                          <a:spcPts val="300"/>
                        </a:spcAft>
                      </a:pPr>
                      <a:r>
                        <a:rPr lang="en-US" sz="2400" dirty="0" smtClean="0">
                          <a:effectLst/>
                          <a:latin typeface="Consolas" panose="020B0609020204030204" pitchFamily="49" charset="0"/>
                          <a:ea typeface="Cambria Math" panose="02040503050406030204" pitchFamily="18" charset="0"/>
                        </a:rPr>
                        <a:t>k=1</a:t>
                      </a:r>
                      <a:endParaRPr lang="en-IN" sz="2400" dirty="0">
                        <a:effectLst/>
                        <a:latin typeface="Consolas" panose="020B0609020204030204" pitchFamily="49" charset="0"/>
                        <a:ea typeface="Cambria Math" panose="02040503050406030204" pitchFamily="18" charset="0"/>
                        <a:cs typeface="Times New Roman" panose="02020603050405020304" pitchFamily="18" charset="0"/>
                      </a:endParaRPr>
                    </a:p>
                  </a:txBody>
                  <a:tcPr marL="68580" marR="68580" marT="0" marB="0"/>
                </a:tc>
                <a:tc>
                  <a:txBody>
                    <a:bodyPr/>
                    <a:lstStyle/>
                    <a:p>
                      <a:pPr algn="just">
                        <a:lnSpc>
                          <a:spcPct val="100000"/>
                        </a:lnSpc>
                        <a:spcBef>
                          <a:spcPts val="300"/>
                        </a:spcBef>
                        <a:spcAft>
                          <a:spcPts val="300"/>
                        </a:spcAft>
                      </a:pPr>
                      <a:r>
                        <a:rPr lang="en-US" sz="2400" dirty="0" smtClean="0">
                          <a:effectLst/>
                          <a:latin typeface="Consolas" panose="020B0609020204030204" pitchFamily="49" charset="0"/>
                          <a:ea typeface="Cambria Math" panose="02040503050406030204" pitchFamily="18" charset="0"/>
                        </a:rPr>
                        <a:t>P</a:t>
                      </a:r>
                      <a:r>
                        <a:rPr lang="en-US" sz="2400" baseline="-25000" dirty="0" smtClean="0">
                          <a:effectLst/>
                          <a:latin typeface="Consolas" panose="020B0609020204030204" pitchFamily="49" charset="0"/>
                          <a:ea typeface="Cambria Math" panose="02040503050406030204" pitchFamily="18" charset="0"/>
                        </a:rPr>
                        <a:t>1</a:t>
                      </a:r>
                      <a:r>
                        <a:rPr lang="en-US" sz="2400" dirty="0" smtClean="0">
                          <a:effectLst/>
                          <a:latin typeface="Consolas" panose="020B0609020204030204" pitchFamily="49" charset="0"/>
                          <a:ea typeface="Cambria Math" panose="02040503050406030204" pitchFamily="18" charset="0"/>
                        </a:rPr>
                        <a:t>⊐P</a:t>
                      </a:r>
                      <a:r>
                        <a:rPr lang="en-US" sz="2400" baseline="-25000" dirty="0" smtClean="0">
                          <a:effectLst/>
                          <a:latin typeface="Consolas" panose="020B0609020204030204" pitchFamily="49" charset="0"/>
                          <a:ea typeface="Cambria Math" panose="02040503050406030204" pitchFamily="18" charset="0"/>
                        </a:rPr>
                        <a:t>3</a:t>
                      </a:r>
                      <a:r>
                        <a:rPr lang="el-GR" sz="2400" dirty="0" smtClean="0">
                          <a:effectLst/>
                          <a:latin typeface="Consolas" panose="020B0609020204030204" pitchFamily="49" charset="0"/>
                          <a:ea typeface="Cambria Math" panose="02040503050406030204" pitchFamily="18" charset="0"/>
                        </a:rPr>
                        <a:t>ω</a:t>
                      </a:r>
                      <a:r>
                        <a:rPr lang="en-IN" sz="2400" dirty="0" smtClean="0">
                          <a:effectLst/>
                          <a:latin typeface="Consolas" panose="020B0609020204030204" pitchFamily="49" charset="0"/>
                          <a:ea typeface="Cambria Math" panose="02040503050406030204" pitchFamily="18" charset="0"/>
                        </a:rPr>
                        <a:t> </a:t>
                      </a:r>
                    </a:p>
                  </a:txBody>
                  <a:tcPr marL="68580" marR="68580" marT="0" marB="0"/>
                </a:tc>
                <a:tc>
                  <a:txBody>
                    <a:bodyPr/>
                    <a:lstStyle/>
                    <a:p>
                      <a:pPr marL="0" marR="0" indent="0" algn="just" defTabSz="914400" rtl="0" eaLnBrk="1" fontAlgn="auto" latinLnBrk="0" hangingPunct="1">
                        <a:lnSpc>
                          <a:spcPct val="100000"/>
                        </a:lnSpc>
                        <a:spcBef>
                          <a:spcPts val="300"/>
                        </a:spcBef>
                        <a:spcAft>
                          <a:spcPts val="300"/>
                        </a:spcAft>
                        <a:buClrTx/>
                        <a:buSzTx/>
                        <a:buFontTx/>
                        <a:buNone/>
                        <a:tabLst/>
                        <a:defRPr/>
                      </a:pPr>
                      <a:r>
                        <a:rPr lang="en-US" sz="2400" dirty="0" err="1" smtClean="0">
                          <a:effectLst/>
                          <a:latin typeface="Consolas" panose="020B0609020204030204" pitchFamily="49" charset="0"/>
                          <a:ea typeface="Cambria Math" panose="02040503050406030204" pitchFamily="18" charset="0"/>
                        </a:rPr>
                        <a:t>a⊐abaa</a:t>
                      </a:r>
                      <a:endParaRPr lang="en-IN" sz="2400" dirty="0" smtClean="0">
                        <a:effectLst/>
                        <a:latin typeface="Consolas" panose="020B0609020204030204" pitchFamily="49" charset="0"/>
                        <a:ea typeface="Cambria Math"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89488556"/>
                  </a:ext>
                </a:extLst>
              </a:tr>
            </a:tbl>
          </a:graphicData>
        </a:graphic>
      </p:graphicFrame>
      <p:graphicFrame>
        <p:nvGraphicFramePr>
          <p:cNvPr id="42" name="Table 41"/>
          <p:cNvGraphicFramePr>
            <a:graphicFrameLocks noGrp="1"/>
          </p:cNvGraphicFramePr>
          <p:nvPr>
            <p:extLst/>
          </p:nvPr>
        </p:nvGraphicFramePr>
        <p:xfrm>
          <a:off x="6698150" y="5297090"/>
          <a:ext cx="5045641" cy="420624"/>
        </p:xfrm>
        <a:graphic>
          <a:graphicData uri="http://schemas.openxmlformats.org/drawingml/2006/table">
            <a:tbl>
              <a:tblPr firstRow="1" firstCol="1" bandRow="1">
                <a:tableStyleId>{5940675A-B579-460E-94D1-54222C63F5DA}</a:tableStyleId>
              </a:tblPr>
              <a:tblGrid>
                <a:gridCol w="899925">
                  <a:extLst>
                    <a:ext uri="{9D8B030D-6E8A-4147-A177-3AD203B41FA5}">
                      <a16:colId xmlns:a16="http://schemas.microsoft.com/office/drawing/2014/main" val="3727308851"/>
                    </a:ext>
                  </a:extLst>
                </a:gridCol>
                <a:gridCol w="1008112">
                  <a:extLst>
                    <a:ext uri="{9D8B030D-6E8A-4147-A177-3AD203B41FA5}">
                      <a16:colId xmlns:a16="http://schemas.microsoft.com/office/drawing/2014/main" val="2134813177"/>
                    </a:ext>
                  </a:extLst>
                </a:gridCol>
                <a:gridCol w="1404156">
                  <a:extLst>
                    <a:ext uri="{9D8B030D-6E8A-4147-A177-3AD203B41FA5}">
                      <a16:colId xmlns:a16="http://schemas.microsoft.com/office/drawing/2014/main" val="3046434303"/>
                    </a:ext>
                  </a:extLst>
                </a:gridCol>
                <a:gridCol w="1733448">
                  <a:extLst>
                    <a:ext uri="{9D8B030D-6E8A-4147-A177-3AD203B41FA5}">
                      <a16:colId xmlns:a16="http://schemas.microsoft.com/office/drawing/2014/main" val="3592588721"/>
                    </a:ext>
                  </a:extLst>
                </a:gridCol>
              </a:tblGrid>
              <a:tr h="0">
                <a:tc>
                  <a:txBody>
                    <a:bodyPr/>
                    <a:lstStyle/>
                    <a:p>
                      <a:pPr algn="just">
                        <a:lnSpc>
                          <a:spcPct val="115000"/>
                        </a:lnSpc>
                        <a:spcBef>
                          <a:spcPts val="300"/>
                        </a:spcBef>
                        <a:spcAft>
                          <a:spcPts val="300"/>
                        </a:spcAft>
                      </a:pPr>
                      <a:r>
                        <a:rPr lang="el-GR" sz="2400" dirty="0" smtClean="0">
                          <a:effectLst/>
                          <a:latin typeface="Consolas" panose="020B0609020204030204" pitchFamily="49" charset="0"/>
                          <a:ea typeface="Cambria Math" panose="02040503050406030204" pitchFamily="18" charset="0"/>
                        </a:rPr>
                        <a:t>ω</a:t>
                      </a:r>
                      <a:r>
                        <a:rPr lang="en-US" sz="2400" dirty="0" smtClean="0">
                          <a:effectLst/>
                          <a:latin typeface="Consolas" panose="020B0609020204030204" pitchFamily="49" charset="0"/>
                          <a:ea typeface="Cambria Math" panose="02040503050406030204" pitchFamily="18" charset="0"/>
                        </a:rPr>
                        <a:t>=b</a:t>
                      </a:r>
                      <a:endParaRPr lang="en-IN" sz="2400" dirty="0">
                        <a:effectLst/>
                        <a:latin typeface="Consolas" panose="020B0609020204030204" pitchFamily="49" charset="0"/>
                        <a:ea typeface="Cambria Math" panose="020405030504060302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Bef>
                          <a:spcPts val="300"/>
                        </a:spcBef>
                        <a:spcAft>
                          <a:spcPts val="300"/>
                        </a:spcAft>
                      </a:pPr>
                      <a:r>
                        <a:rPr lang="en-US" sz="2400" dirty="0" smtClean="0">
                          <a:effectLst/>
                          <a:latin typeface="Consolas" panose="020B0609020204030204" pitchFamily="49" charset="0"/>
                          <a:ea typeface="Cambria Math" panose="02040503050406030204" pitchFamily="18" charset="0"/>
                        </a:rPr>
                        <a:t>k=4</a:t>
                      </a:r>
                      <a:endParaRPr lang="en-IN" sz="2400" dirty="0">
                        <a:effectLst/>
                        <a:latin typeface="Consolas" panose="020B0609020204030204" pitchFamily="49" charset="0"/>
                        <a:ea typeface="Cambria Math" panose="020405030504060302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tcPr>
                </a:tc>
                <a:tc>
                  <a:txBody>
                    <a:bodyPr/>
                    <a:lstStyle/>
                    <a:p>
                      <a:pPr algn="just">
                        <a:lnSpc>
                          <a:spcPct val="100000"/>
                        </a:lnSpc>
                        <a:spcBef>
                          <a:spcPts val="300"/>
                        </a:spcBef>
                        <a:spcAft>
                          <a:spcPts val="300"/>
                        </a:spcAft>
                      </a:pPr>
                      <a:r>
                        <a:rPr lang="en-US" sz="2400" dirty="0" smtClean="0">
                          <a:effectLst/>
                          <a:latin typeface="Consolas" panose="020B0609020204030204" pitchFamily="49" charset="0"/>
                          <a:ea typeface="Cambria Math" panose="02040503050406030204" pitchFamily="18" charset="0"/>
                        </a:rPr>
                        <a:t>P</a:t>
                      </a:r>
                      <a:r>
                        <a:rPr lang="en-US" sz="2400" baseline="-25000" dirty="0" smtClean="0">
                          <a:effectLst/>
                          <a:latin typeface="Consolas" panose="020B0609020204030204" pitchFamily="49" charset="0"/>
                          <a:ea typeface="Cambria Math" panose="02040503050406030204" pitchFamily="18" charset="0"/>
                        </a:rPr>
                        <a:t>4</a:t>
                      </a:r>
                      <a:r>
                        <a:rPr lang="en-US" sz="2400" dirty="0" smtClean="0">
                          <a:effectLst/>
                          <a:latin typeface="Consolas" panose="020B0609020204030204" pitchFamily="49" charset="0"/>
                          <a:ea typeface="Cambria Math" panose="02040503050406030204" pitchFamily="18" charset="0"/>
                        </a:rPr>
                        <a:t>⊐P</a:t>
                      </a:r>
                      <a:r>
                        <a:rPr lang="en-US" sz="2400" baseline="-25000" dirty="0" smtClean="0">
                          <a:effectLst/>
                          <a:latin typeface="Consolas" panose="020B0609020204030204" pitchFamily="49" charset="0"/>
                          <a:ea typeface="Cambria Math" panose="02040503050406030204" pitchFamily="18" charset="0"/>
                        </a:rPr>
                        <a:t>3</a:t>
                      </a:r>
                      <a:r>
                        <a:rPr lang="el-GR" sz="2400" dirty="0" smtClean="0">
                          <a:effectLst/>
                          <a:latin typeface="Consolas" panose="020B0609020204030204" pitchFamily="49" charset="0"/>
                          <a:ea typeface="Cambria Math" panose="02040503050406030204" pitchFamily="18" charset="0"/>
                        </a:rPr>
                        <a:t>ω</a:t>
                      </a:r>
                      <a:endParaRPr lang="en-IN" sz="2400" dirty="0">
                        <a:effectLst/>
                        <a:latin typeface="Consolas" panose="020B0609020204030204" pitchFamily="49" charset="0"/>
                        <a:ea typeface="Cambria Math" panose="02040503050406030204" pitchFamily="18" charset="0"/>
                      </a:endParaRPr>
                    </a:p>
                  </a:txBody>
                  <a:tcPr marL="68580" marR="68580" marT="0" marB="0"/>
                </a:tc>
                <a:tc>
                  <a:txBody>
                    <a:bodyPr/>
                    <a:lstStyle/>
                    <a:p>
                      <a:pPr marL="0" marR="0" indent="0" algn="just" defTabSz="914400" rtl="0" eaLnBrk="1" fontAlgn="auto" latinLnBrk="0" hangingPunct="1">
                        <a:lnSpc>
                          <a:spcPct val="100000"/>
                        </a:lnSpc>
                        <a:spcBef>
                          <a:spcPts val="300"/>
                        </a:spcBef>
                        <a:spcAft>
                          <a:spcPts val="300"/>
                        </a:spcAft>
                        <a:buClrTx/>
                        <a:buSzTx/>
                        <a:buFontTx/>
                        <a:buNone/>
                        <a:tabLst/>
                        <a:defRPr/>
                      </a:pPr>
                      <a:r>
                        <a:rPr lang="en-US" sz="2400" dirty="0" err="1" smtClean="0">
                          <a:effectLst/>
                          <a:latin typeface="Consolas" panose="020B0609020204030204" pitchFamily="49" charset="0"/>
                          <a:ea typeface="Cambria Math" panose="02040503050406030204" pitchFamily="18" charset="0"/>
                        </a:rPr>
                        <a:t>abab⊐abab</a:t>
                      </a:r>
                      <a:endParaRPr lang="en-IN" sz="2400" dirty="0" smtClean="0">
                        <a:effectLst/>
                        <a:latin typeface="Consolas" panose="020B0609020204030204" pitchFamily="49" charset="0"/>
                        <a:ea typeface="Cambria Math"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00782149"/>
                  </a:ext>
                </a:extLst>
              </a:tr>
            </a:tbl>
          </a:graphicData>
        </a:graphic>
      </p:graphicFrame>
      <p:graphicFrame>
        <p:nvGraphicFramePr>
          <p:cNvPr id="43" name="Table 42"/>
          <p:cNvGraphicFramePr>
            <a:graphicFrameLocks noGrp="1"/>
          </p:cNvGraphicFramePr>
          <p:nvPr>
            <p:extLst/>
          </p:nvPr>
        </p:nvGraphicFramePr>
        <p:xfrm>
          <a:off x="6703230" y="5792223"/>
          <a:ext cx="5045640" cy="420624"/>
        </p:xfrm>
        <a:graphic>
          <a:graphicData uri="http://schemas.openxmlformats.org/drawingml/2006/table">
            <a:tbl>
              <a:tblPr firstRow="1" firstCol="1" bandRow="1">
                <a:tableStyleId>{5940675A-B579-460E-94D1-54222C63F5DA}</a:tableStyleId>
              </a:tblPr>
              <a:tblGrid>
                <a:gridCol w="894845">
                  <a:extLst>
                    <a:ext uri="{9D8B030D-6E8A-4147-A177-3AD203B41FA5}">
                      <a16:colId xmlns:a16="http://schemas.microsoft.com/office/drawing/2014/main" val="2064533246"/>
                    </a:ext>
                  </a:extLst>
                </a:gridCol>
                <a:gridCol w="1008112">
                  <a:extLst>
                    <a:ext uri="{9D8B030D-6E8A-4147-A177-3AD203B41FA5}">
                      <a16:colId xmlns:a16="http://schemas.microsoft.com/office/drawing/2014/main" val="1559044680"/>
                    </a:ext>
                  </a:extLst>
                </a:gridCol>
                <a:gridCol w="1404156">
                  <a:extLst>
                    <a:ext uri="{9D8B030D-6E8A-4147-A177-3AD203B41FA5}">
                      <a16:colId xmlns:a16="http://schemas.microsoft.com/office/drawing/2014/main" val="1611379938"/>
                    </a:ext>
                  </a:extLst>
                </a:gridCol>
                <a:gridCol w="1738527">
                  <a:extLst>
                    <a:ext uri="{9D8B030D-6E8A-4147-A177-3AD203B41FA5}">
                      <a16:colId xmlns:a16="http://schemas.microsoft.com/office/drawing/2014/main" val="1225681967"/>
                    </a:ext>
                  </a:extLst>
                </a:gridCol>
              </a:tblGrid>
              <a:tr h="0">
                <a:tc>
                  <a:txBody>
                    <a:bodyPr/>
                    <a:lstStyle/>
                    <a:p>
                      <a:pPr algn="just">
                        <a:lnSpc>
                          <a:spcPct val="115000"/>
                        </a:lnSpc>
                        <a:spcBef>
                          <a:spcPts val="300"/>
                        </a:spcBef>
                        <a:spcAft>
                          <a:spcPts val="300"/>
                        </a:spcAft>
                      </a:pPr>
                      <a:r>
                        <a:rPr lang="el-GR" sz="2400" dirty="0" smtClean="0">
                          <a:effectLst/>
                          <a:latin typeface="Consolas" panose="020B0609020204030204" pitchFamily="49" charset="0"/>
                          <a:ea typeface="Cambria Math" panose="02040503050406030204" pitchFamily="18" charset="0"/>
                        </a:rPr>
                        <a:t>ω</a:t>
                      </a:r>
                      <a:r>
                        <a:rPr lang="en-US" sz="2400" dirty="0" smtClean="0">
                          <a:effectLst/>
                          <a:latin typeface="Consolas" panose="020B0609020204030204" pitchFamily="49" charset="0"/>
                          <a:ea typeface="Cambria Math" panose="02040503050406030204" pitchFamily="18" charset="0"/>
                        </a:rPr>
                        <a:t>=c</a:t>
                      </a:r>
                      <a:endParaRPr lang="en-IN" sz="2400" dirty="0">
                        <a:effectLst/>
                        <a:latin typeface="Consolas" panose="020B0609020204030204" pitchFamily="49" charset="0"/>
                        <a:ea typeface="Cambria Math" panose="020405030504060302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15000"/>
                        </a:lnSpc>
                        <a:spcBef>
                          <a:spcPts val="300"/>
                        </a:spcBef>
                        <a:spcAft>
                          <a:spcPts val="300"/>
                        </a:spcAft>
                      </a:pPr>
                      <a:r>
                        <a:rPr lang="en-US" sz="2400" dirty="0" smtClean="0">
                          <a:effectLst/>
                          <a:latin typeface="Consolas" panose="020B0609020204030204" pitchFamily="49" charset="0"/>
                          <a:ea typeface="Cambria Math" panose="02040503050406030204" pitchFamily="18" charset="0"/>
                        </a:rPr>
                        <a:t>k=0</a:t>
                      </a:r>
                      <a:endParaRPr lang="en-IN" sz="2400" dirty="0">
                        <a:effectLst/>
                        <a:latin typeface="Consolas" panose="020B0609020204030204" pitchFamily="49" charset="0"/>
                        <a:ea typeface="Cambria Math" panose="020405030504060302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tcPr>
                </a:tc>
                <a:tc>
                  <a:txBody>
                    <a:bodyPr/>
                    <a:lstStyle/>
                    <a:p>
                      <a:pPr algn="just">
                        <a:lnSpc>
                          <a:spcPct val="100000"/>
                        </a:lnSpc>
                        <a:spcBef>
                          <a:spcPts val="300"/>
                        </a:spcBef>
                        <a:spcAft>
                          <a:spcPts val="300"/>
                        </a:spcAft>
                      </a:pPr>
                      <a:r>
                        <a:rPr lang="en-US" sz="2400" dirty="0" smtClean="0">
                          <a:effectLst/>
                          <a:latin typeface="Consolas" panose="020B0609020204030204" pitchFamily="49" charset="0"/>
                          <a:ea typeface="Cambria Math" panose="02040503050406030204" pitchFamily="18" charset="0"/>
                        </a:rPr>
                        <a:t>P</a:t>
                      </a:r>
                      <a:r>
                        <a:rPr lang="en-US" sz="2400" baseline="-25000" dirty="0" smtClean="0">
                          <a:effectLst/>
                          <a:latin typeface="Consolas" panose="020B0609020204030204" pitchFamily="49" charset="0"/>
                          <a:ea typeface="Cambria Math" panose="02040503050406030204" pitchFamily="18" charset="0"/>
                        </a:rPr>
                        <a:t>0</a:t>
                      </a:r>
                      <a:r>
                        <a:rPr lang="en-US" sz="2400" dirty="0" smtClean="0">
                          <a:effectLst/>
                          <a:latin typeface="Consolas" panose="020B0609020204030204" pitchFamily="49" charset="0"/>
                          <a:ea typeface="Cambria Math" panose="02040503050406030204" pitchFamily="18" charset="0"/>
                        </a:rPr>
                        <a:t>⊐P</a:t>
                      </a:r>
                      <a:r>
                        <a:rPr lang="en-US" sz="2400" baseline="-25000" dirty="0" smtClean="0">
                          <a:effectLst/>
                          <a:latin typeface="Consolas" panose="020B0609020204030204" pitchFamily="49" charset="0"/>
                          <a:ea typeface="Cambria Math" panose="02040503050406030204" pitchFamily="18" charset="0"/>
                        </a:rPr>
                        <a:t>3</a:t>
                      </a:r>
                      <a:r>
                        <a:rPr lang="el-GR" sz="2400" dirty="0" smtClean="0">
                          <a:effectLst/>
                          <a:latin typeface="Consolas" panose="020B0609020204030204" pitchFamily="49" charset="0"/>
                          <a:ea typeface="Cambria Math" panose="02040503050406030204" pitchFamily="18" charset="0"/>
                        </a:rPr>
                        <a:t>ω</a:t>
                      </a:r>
                      <a:endParaRPr lang="en-IN" sz="2400" dirty="0">
                        <a:effectLst/>
                        <a:latin typeface="Consolas" panose="020B0609020204030204" pitchFamily="49" charset="0"/>
                        <a:ea typeface="Cambria Math" panose="02040503050406030204" pitchFamily="18" charset="0"/>
                      </a:endParaRPr>
                    </a:p>
                  </a:txBody>
                  <a:tcPr marL="68580" marR="68580" marT="0" marB="0"/>
                </a:tc>
                <a:tc>
                  <a:txBody>
                    <a:bodyPr/>
                    <a:lstStyle/>
                    <a:p>
                      <a:pPr marL="0" marR="0" indent="0" algn="just" defTabSz="914400" rtl="0" eaLnBrk="1" fontAlgn="auto" latinLnBrk="0" hangingPunct="1">
                        <a:lnSpc>
                          <a:spcPct val="100000"/>
                        </a:lnSpc>
                        <a:spcBef>
                          <a:spcPts val="300"/>
                        </a:spcBef>
                        <a:spcAft>
                          <a:spcPts val="300"/>
                        </a:spcAft>
                        <a:buClrTx/>
                        <a:buSzTx/>
                        <a:buFontTx/>
                        <a:buNone/>
                        <a:tabLst/>
                        <a:defRPr/>
                      </a:pPr>
                      <a:r>
                        <a:rPr lang="en-US" sz="2400" dirty="0" smtClean="0">
                          <a:effectLst/>
                          <a:latin typeface="Consolas" panose="020B0609020204030204" pitchFamily="49" charset="0"/>
                          <a:ea typeface="Cambria Math" panose="02040503050406030204" pitchFamily="18" charset="0"/>
                        </a:rPr>
                        <a:t>ϵ⊐</a:t>
                      </a:r>
                      <a:r>
                        <a:rPr lang="en-US" sz="2400" dirty="0" err="1" smtClean="0">
                          <a:effectLst/>
                          <a:latin typeface="Consolas" panose="020B0609020204030204" pitchFamily="49" charset="0"/>
                          <a:ea typeface="Cambria Math" panose="02040503050406030204" pitchFamily="18" charset="0"/>
                        </a:rPr>
                        <a:t>abac</a:t>
                      </a:r>
                      <a:endParaRPr lang="en-IN" sz="2400" dirty="0" smtClean="0">
                        <a:effectLst/>
                        <a:latin typeface="Consolas" panose="020B0609020204030204" pitchFamily="49" charset="0"/>
                        <a:ea typeface="Cambria Math"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28647907"/>
                  </a:ext>
                </a:extLst>
              </a:tr>
            </a:tbl>
          </a:graphicData>
        </a:graphic>
      </p:graphicFrame>
      <p:sp>
        <p:nvSpPr>
          <p:cNvPr id="50" name="Rectangle 49"/>
          <p:cNvSpPr/>
          <p:nvPr/>
        </p:nvSpPr>
        <p:spPr>
          <a:xfrm>
            <a:off x="1947073" y="3946157"/>
            <a:ext cx="504056"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Rectangle 50"/>
          <p:cNvSpPr/>
          <p:nvPr/>
        </p:nvSpPr>
        <p:spPr>
          <a:xfrm>
            <a:off x="2518442" y="3942538"/>
            <a:ext cx="504056"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ectangle 51"/>
          <p:cNvSpPr/>
          <p:nvPr/>
        </p:nvSpPr>
        <p:spPr>
          <a:xfrm>
            <a:off x="3091716" y="3948253"/>
            <a:ext cx="504056"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Rectangle 52"/>
          <p:cNvSpPr/>
          <p:nvPr/>
        </p:nvSpPr>
        <p:spPr>
          <a:xfrm>
            <a:off x="1946163" y="4369702"/>
            <a:ext cx="504056"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ectangle 53"/>
          <p:cNvSpPr/>
          <p:nvPr/>
        </p:nvSpPr>
        <p:spPr>
          <a:xfrm>
            <a:off x="2517532" y="4366083"/>
            <a:ext cx="504056"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Rectangle 54"/>
          <p:cNvSpPr/>
          <p:nvPr/>
        </p:nvSpPr>
        <p:spPr>
          <a:xfrm>
            <a:off x="3090806" y="4371798"/>
            <a:ext cx="504056"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Rectangle 55"/>
          <p:cNvSpPr/>
          <p:nvPr/>
        </p:nvSpPr>
        <p:spPr>
          <a:xfrm>
            <a:off x="1949170" y="4794765"/>
            <a:ext cx="504056"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Rectangle 56"/>
          <p:cNvSpPr/>
          <p:nvPr/>
        </p:nvSpPr>
        <p:spPr>
          <a:xfrm>
            <a:off x="2520539" y="4791146"/>
            <a:ext cx="504056"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Rectangle 57"/>
          <p:cNvSpPr/>
          <p:nvPr/>
        </p:nvSpPr>
        <p:spPr>
          <a:xfrm>
            <a:off x="3093813" y="4796861"/>
            <a:ext cx="504056"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ectangle 58"/>
          <p:cNvSpPr/>
          <p:nvPr/>
        </p:nvSpPr>
        <p:spPr>
          <a:xfrm>
            <a:off x="1944449" y="5225473"/>
            <a:ext cx="504056"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ectangle 59"/>
          <p:cNvSpPr/>
          <p:nvPr/>
        </p:nvSpPr>
        <p:spPr>
          <a:xfrm>
            <a:off x="2515818" y="5221854"/>
            <a:ext cx="504056"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Rectangle 60"/>
          <p:cNvSpPr/>
          <p:nvPr/>
        </p:nvSpPr>
        <p:spPr>
          <a:xfrm>
            <a:off x="3089092" y="5227569"/>
            <a:ext cx="504056"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Rectangle 61"/>
          <p:cNvSpPr/>
          <p:nvPr/>
        </p:nvSpPr>
        <p:spPr>
          <a:xfrm>
            <a:off x="1946992" y="5649793"/>
            <a:ext cx="504056"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ectangle 62"/>
          <p:cNvSpPr/>
          <p:nvPr/>
        </p:nvSpPr>
        <p:spPr>
          <a:xfrm>
            <a:off x="2518361" y="5646174"/>
            <a:ext cx="504056"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Rectangle 63"/>
          <p:cNvSpPr/>
          <p:nvPr/>
        </p:nvSpPr>
        <p:spPr>
          <a:xfrm>
            <a:off x="3091635" y="5651889"/>
            <a:ext cx="504056"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p:cNvSpPr/>
          <p:nvPr/>
        </p:nvSpPr>
        <p:spPr>
          <a:xfrm>
            <a:off x="4833258" y="512140"/>
            <a:ext cx="1319348" cy="339635"/>
          </a:xfrm>
          <a:prstGeom prst="rect">
            <a:avLst/>
          </a:prstGeom>
          <a:solidFill>
            <a:schemeClr val="accent6">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AD1457"/>
                </a:solidFill>
                <a:latin typeface="Cambria Math" panose="02040503050406030204" pitchFamily="18" charset="0"/>
                <a:ea typeface="Cambria Math" panose="02040503050406030204" pitchFamily="18" charset="0"/>
                <a:cs typeface="Microsoft Sans Serif" panose="020B0604020202020204" pitchFamily="34" charset="0"/>
              </a:rPr>
              <a:t>Σ</a:t>
            </a:r>
            <a:r>
              <a:rPr lang="en-US" dirty="0" smtClean="0">
                <a:solidFill>
                  <a:srgbClr val="AD1457"/>
                </a:solidFill>
                <a:latin typeface="Cambria Math" panose="02040503050406030204" pitchFamily="18" charset="0"/>
                <a:ea typeface="Cambria Math" panose="02040503050406030204" pitchFamily="18" charset="0"/>
                <a:cs typeface="Microsoft Sans Serif" panose="020B0604020202020204" pitchFamily="34" charset="0"/>
              </a:rPr>
              <a:t> = {a, b, c}</a:t>
            </a:r>
            <a:endParaRPr lang="en-US" dirty="0">
              <a:solidFill>
                <a:srgbClr val="AD1457"/>
              </a:solidFill>
            </a:endParaRPr>
          </a:p>
        </p:txBody>
      </p:sp>
      <p:sp>
        <p:nvSpPr>
          <p:cNvPr id="31" name="Rectangle 30"/>
          <p:cNvSpPr/>
          <p:nvPr/>
        </p:nvSpPr>
        <p:spPr>
          <a:xfrm>
            <a:off x="5342709" y="923107"/>
            <a:ext cx="809897" cy="339635"/>
          </a:xfrm>
          <a:prstGeom prst="rect">
            <a:avLst/>
          </a:prstGeom>
          <a:solidFill>
            <a:schemeClr val="accent6">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AD1457"/>
                </a:solidFill>
                <a:latin typeface="Cambria Math" panose="02040503050406030204" pitchFamily="18" charset="0"/>
                <a:ea typeface="Cambria Math" panose="02040503050406030204" pitchFamily="18" charset="0"/>
                <a:cs typeface="Microsoft Sans Serif" panose="020B0604020202020204" pitchFamily="34" charset="0"/>
              </a:rPr>
              <a:t>m = 7</a:t>
            </a:r>
            <a:endParaRPr lang="en-US" dirty="0">
              <a:solidFill>
                <a:srgbClr val="AD1457"/>
              </a:solidFill>
            </a:endParaRPr>
          </a:p>
        </p:txBody>
      </p:sp>
      <p:graphicFrame>
        <p:nvGraphicFramePr>
          <p:cNvPr id="5" name="Table 4"/>
          <p:cNvGraphicFramePr>
            <a:graphicFrameLocks noGrp="1"/>
          </p:cNvGraphicFramePr>
          <p:nvPr>
            <p:extLst/>
          </p:nvPr>
        </p:nvGraphicFramePr>
        <p:xfrm>
          <a:off x="1021979" y="961713"/>
          <a:ext cx="3375211" cy="370840"/>
        </p:xfrm>
        <a:graphic>
          <a:graphicData uri="http://schemas.openxmlformats.org/drawingml/2006/table">
            <a:tbl>
              <a:tblPr firstRow="1" bandRow="1">
                <a:tableStyleId>{5C22544A-7EE6-4342-B048-85BDC9FD1C3A}</a:tableStyleId>
              </a:tblPr>
              <a:tblGrid>
                <a:gridCol w="482173">
                  <a:extLst>
                    <a:ext uri="{9D8B030D-6E8A-4147-A177-3AD203B41FA5}">
                      <a16:colId xmlns:a16="http://schemas.microsoft.com/office/drawing/2014/main" val="3141664834"/>
                    </a:ext>
                  </a:extLst>
                </a:gridCol>
                <a:gridCol w="482173">
                  <a:extLst>
                    <a:ext uri="{9D8B030D-6E8A-4147-A177-3AD203B41FA5}">
                      <a16:colId xmlns:a16="http://schemas.microsoft.com/office/drawing/2014/main" val="918690995"/>
                    </a:ext>
                  </a:extLst>
                </a:gridCol>
                <a:gridCol w="482173">
                  <a:extLst>
                    <a:ext uri="{9D8B030D-6E8A-4147-A177-3AD203B41FA5}">
                      <a16:colId xmlns:a16="http://schemas.microsoft.com/office/drawing/2014/main" val="1952647935"/>
                    </a:ext>
                  </a:extLst>
                </a:gridCol>
                <a:gridCol w="482173">
                  <a:extLst>
                    <a:ext uri="{9D8B030D-6E8A-4147-A177-3AD203B41FA5}">
                      <a16:colId xmlns:a16="http://schemas.microsoft.com/office/drawing/2014/main" val="2853189280"/>
                    </a:ext>
                  </a:extLst>
                </a:gridCol>
                <a:gridCol w="482173">
                  <a:extLst>
                    <a:ext uri="{9D8B030D-6E8A-4147-A177-3AD203B41FA5}">
                      <a16:colId xmlns:a16="http://schemas.microsoft.com/office/drawing/2014/main" val="2833193921"/>
                    </a:ext>
                  </a:extLst>
                </a:gridCol>
                <a:gridCol w="482173">
                  <a:extLst>
                    <a:ext uri="{9D8B030D-6E8A-4147-A177-3AD203B41FA5}">
                      <a16:colId xmlns:a16="http://schemas.microsoft.com/office/drawing/2014/main" val="2186840211"/>
                    </a:ext>
                  </a:extLst>
                </a:gridCol>
                <a:gridCol w="482173">
                  <a:extLst>
                    <a:ext uri="{9D8B030D-6E8A-4147-A177-3AD203B41FA5}">
                      <a16:colId xmlns:a16="http://schemas.microsoft.com/office/drawing/2014/main" val="3374299113"/>
                    </a:ext>
                  </a:extLst>
                </a:gridCol>
              </a:tblGrid>
              <a:tr h="370840">
                <a:tc>
                  <a:txBody>
                    <a:bodyPr/>
                    <a:lstStyle/>
                    <a:p>
                      <a:pPr algn="ctr"/>
                      <a:r>
                        <a:rPr lang="en-US" b="0" dirty="0" smtClean="0">
                          <a:solidFill>
                            <a:srgbClr val="AD1457"/>
                          </a:solidFill>
                        </a:rPr>
                        <a:t>1</a:t>
                      </a:r>
                      <a:endParaRPr lang="en-US" b="0" dirty="0">
                        <a:solidFill>
                          <a:srgbClr val="AD1457"/>
                        </a:solidFill>
                      </a:endParaRPr>
                    </a:p>
                  </a:txBody>
                  <a:tcPr anchor="ctr">
                    <a:lnL w="12700" cap="flat" cmpd="sng" algn="ctr">
                      <a:solidFill>
                        <a:schemeClr val="accent5"/>
                      </a:solidFill>
                      <a:prstDash val="solid"/>
                      <a:round/>
                      <a:headEnd type="none" w="med" len="med"/>
                      <a:tailEnd type="none" w="med" len="med"/>
                    </a:lnL>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ctr"/>
                      <a:r>
                        <a:rPr lang="en-US" b="0" dirty="0" smtClean="0">
                          <a:solidFill>
                            <a:srgbClr val="AD1457"/>
                          </a:solidFill>
                        </a:rPr>
                        <a:t>2</a:t>
                      </a:r>
                      <a:endParaRPr lang="en-US" b="0" dirty="0">
                        <a:solidFill>
                          <a:srgbClr val="AD1457"/>
                        </a:solidFill>
                      </a:endParaRPr>
                    </a:p>
                  </a:txBody>
                  <a:tcPr anchor="ct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ctr"/>
                      <a:r>
                        <a:rPr lang="en-US" b="0" dirty="0" smtClean="0">
                          <a:solidFill>
                            <a:srgbClr val="AD1457"/>
                          </a:solidFill>
                        </a:rPr>
                        <a:t>3</a:t>
                      </a:r>
                      <a:endParaRPr lang="en-US" b="0" dirty="0">
                        <a:solidFill>
                          <a:srgbClr val="AD1457"/>
                        </a:solidFill>
                      </a:endParaRPr>
                    </a:p>
                  </a:txBody>
                  <a:tcPr anchor="ct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ctr"/>
                      <a:r>
                        <a:rPr lang="en-US" b="0" dirty="0" smtClean="0">
                          <a:solidFill>
                            <a:srgbClr val="AD1457"/>
                          </a:solidFill>
                        </a:rPr>
                        <a:t>4</a:t>
                      </a:r>
                      <a:endParaRPr lang="en-US" b="0" dirty="0">
                        <a:solidFill>
                          <a:srgbClr val="AD1457"/>
                        </a:solidFill>
                      </a:endParaRPr>
                    </a:p>
                  </a:txBody>
                  <a:tcPr anchor="ct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ctr"/>
                      <a:r>
                        <a:rPr lang="en-US" b="0" dirty="0" smtClean="0">
                          <a:solidFill>
                            <a:srgbClr val="AD1457"/>
                          </a:solidFill>
                        </a:rPr>
                        <a:t>5</a:t>
                      </a:r>
                      <a:endParaRPr lang="en-US" b="0" dirty="0">
                        <a:solidFill>
                          <a:srgbClr val="AD1457"/>
                        </a:solidFill>
                      </a:endParaRPr>
                    </a:p>
                  </a:txBody>
                  <a:tcPr anchor="ct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ctr"/>
                      <a:r>
                        <a:rPr lang="en-US" b="0" dirty="0" smtClean="0">
                          <a:solidFill>
                            <a:srgbClr val="AD1457"/>
                          </a:solidFill>
                        </a:rPr>
                        <a:t>6</a:t>
                      </a:r>
                      <a:endParaRPr lang="en-US" b="0" dirty="0">
                        <a:solidFill>
                          <a:srgbClr val="AD1457"/>
                        </a:solidFill>
                      </a:endParaRPr>
                    </a:p>
                  </a:txBody>
                  <a:tcPr anchor="ct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ctr"/>
                      <a:r>
                        <a:rPr lang="en-US" b="0" dirty="0" smtClean="0">
                          <a:solidFill>
                            <a:srgbClr val="AD1457"/>
                          </a:solidFill>
                        </a:rPr>
                        <a:t>7</a:t>
                      </a:r>
                      <a:endParaRPr lang="en-US" b="0" dirty="0">
                        <a:solidFill>
                          <a:srgbClr val="AD1457"/>
                        </a:solidFill>
                      </a:endParaRPr>
                    </a:p>
                  </a:txBody>
                  <a:tcPr anchor="ctr">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val="10470689"/>
                  </a:ext>
                </a:extLst>
              </a:tr>
            </a:tbl>
          </a:graphicData>
        </a:graphic>
      </p:graphicFrame>
    </p:spTree>
    <p:extLst>
      <p:ext uri="{BB962C8B-B14F-4D97-AF65-F5344CB8AC3E}">
        <p14:creationId xmlns:p14="http://schemas.microsoft.com/office/powerpoint/2010/main" val="3505640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par>
                          <p:cTn id="11" fill="hold">
                            <p:stCondLst>
                              <p:cond delay="500"/>
                            </p:stCondLst>
                            <p:childTnLst>
                              <p:par>
                                <p:cTn id="12" presetID="1" presetClass="exit" presetSubtype="0" fill="hold" grpId="0" nodeType="afterEffect">
                                  <p:stCondLst>
                                    <p:cond delay="0"/>
                                  </p:stCondLst>
                                  <p:childTnLst>
                                    <p:set>
                                      <p:cBhvr>
                                        <p:cTn id="13" dur="1" fill="hold">
                                          <p:stCondLst>
                                            <p:cond delay="0"/>
                                          </p:stCondLst>
                                        </p:cTn>
                                        <p:tgtEl>
                                          <p:spTgt spid="3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0" nodeType="clickEffect">
                                  <p:stCondLst>
                                    <p:cond delay="0"/>
                                  </p:stCondLst>
                                  <p:childTnLst>
                                    <p:set>
                                      <p:cBhvr>
                                        <p:cTn id="31" dur="1" fill="hold">
                                          <p:stCondLst>
                                            <p:cond delay="0"/>
                                          </p:stCondLst>
                                        </p:cTn>
                                        <p:tgtEl>
                                          <p:spTgt spid="36"/>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par>
                                <p:cTn id="37" presetID="10"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500"/>
                                        <p:tgtEl>
                                          <p:spTgt spid="42"/>
                                        </p:tgtEl>
                                      </p:cBhvr>
                                    </p:animEffect>
                                  </p:childTnLst>
                                </p:cTn>
                              </p:par>
                              <p:par>
                                <p:cTn id="40" presetID="10" presetClass="entr" presetSubtype="0" fill="hold"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500"/>
                                        <p:tgtEl>
                                          <p:spTgt spid="43"/>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50"/>
                                        </p:tgtEl>
                                        <p:attrNameLst>
                                          <p:attrName>style.visibility</p:attrName>
                                        </p:attrNameLst>
                                      </p:cBhvr>
                                      <p:to>
                                        <p:strVal val="hidden"/>
                                      </p:to>
                                    </p:set>
                                  </p:childTnLst>
                                </p:cTn>
                              </p:par>
                              <p:par>
                                <p:cTn id="47" presetID="1" presetClass="exit" presetSubtype="0" fill="hold" grpId="0" nodeType="withEffect">
                                  <p:stCondLst>
                                    <p:cond delay="0"/>
                                  </p:stCondLst>
                                  <p:childTnLst>
                                    <p:set>
                                      <p:cBhvr>
                                        <p:cTn id="48" dur="1" fill="hold">
                                          <p:stCondLst>
                                            <p:cond delay="0"/>
                                          </p:stCondLst>
                                        </p:cTn>
                                        <p:tgtEl>
                                          <p:spTgt spid="51"/>
                                        </p:tgtEl>
                                        <p:attrNameLst>
                                          <p:attrName>style.visibility</p:attrName>
                                        </p:attrNameLst>
                                      </p:cBhvr>
                                      <p:to>
                                        <p:strVal val="hidden"/>
                                      </p:to>
                                    </p:set>
                                  </p:childTnLst>
                                </p:cTn>
                              </p:par>
                              <p:par>
                                <p:cTn id="49" presetID="1" presetClass="exit" presetSubtype="0" fill="hold" grpId="0" nodeType="withEffect">
                                  <p:stCondLst>
                                    <p:cond delay="0"/>
                                  </p:stCondLst>
                                  <p:childTnLst>
                                    <p:set>
                                      <p:cBhvr>
                                        <p:cTn id="50" dur="1" fill="hold">
                                          <p:stCondLst>
                                            <p:cond delay="0"/>
                                          </p:stCondLst>
                                        </p:cTn>
                                        <p:tgtEl>
                                          <p:spTgt spid="52"/>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53"/>
                                        </p:tgtEl>
                                        <p:attrNameLst>
                                          <p:attrName>style.visibility</p:attrName>
                                        </p:attrNameLst>
                                      </p:cBhvr>
                                      <p:to>
                                        <p:strVal val="hidden"/>
                                      </p:to>
                                    </p:set>
                                  </p:childTnLst>
                                </p:cTn>
                              </p:par>
                              <p:par>
                                <p:cTn id="55" presetID="1" presetClass="exit" presetSubtype="0" fill="hold" grpId="0" nodeType="withEffect">
                                  <p:stCondLst>
                                    <p:cond delay="0"/>
                                  </p:stCondLst>
                                  <p:childTnLst>
                                    <p:set>
                                      <p:cBhvr>
                                        <p:cTn id="56" dur="1" fill="hold">
                                          <p:stCondLst>
                                            <p:cond delay="0"/>
                                          </p:stCondLst>
                                        </p:cTn>
                                        <p:tgtEl>
                                          <p:spTgt spid="54"/>
                                        </p:tgtEl>
                                        <p:attrNameLst>
                                          <p:attrName>style.visibility</p:attrName>
                                        </p:attrNameLst>
                                      </p:cBhvr>
                                      <p:to>
                                        <p:strVal val="hidden"/>
                                      </p:to>
                                    </p:set>
                                  </p:childTnLst>
                                </p:cTn>
                              </p:par>
                              <p:par>
                                <p:cTn id="57" presetID="1" presetClass="exit" presetSubtype="0" fill="hold" grpId="0" nodeType="withEffect">
                                  <p:stCondLst>
                                    <p:cond delay="0"/>
                                  </p:stCondLst>
                                  <p:childTnLst>
                                    <p:set>
                                      <p:cBhvr>
                                        <p:cTn id="58" dur="1" fill="hold">
                                          <p:stCondLst>
                                            <p:cond delay="0"/>
                                          </p:stCondLst>
                                        </p:cTn>
                                        <p:tgtEl>
                                          <p:spTgt spid="55"/>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0" nodeType="clickEffect">
                                  <p:stCondLst>
                                    <p:cond delay="0"/>
                                  </p:stCondLst>
                                  <p:childTnLst>
                                    <p:set>
                                      <p:cBhvr>
                                        <p:cTn id="62" dur="1" fill="hold">
                                          <p:stCondLst>
                                            <p:cond delay="0"/>
                                          </p:stCondLst>
                                        </p:cTn>
                                        <p:tgtEl>
                                          <p:spTgt spid="56"/>
                                        </p:tgtEl>
                                        <p:attrNameLst>
                                          <p:attrName>style.visibility</p:attrName>
                                        </p:attrNameLst>
                                      </p:cBhvr>
                                      <p:to>
                                        <p:strVal val="hidden"/>
                                      </p:to>
                                    </p:set>
                                  </p:childTnLst>
                                </p:cTn>
                              </p:par>
                              <p:par>
                                <p:cTn id="63" presetID="1" presetClass="exit" presetSubtype="0" fill="hold" grpId="0" nodeType="withEffect">
                                  <p:stCondLst>
                                    <p:cond delay="0"/>
                                  </p:stCondLst>
                                  <p:childTnLst>
                                    <p:set>
                                      <p:cBhvr>
                                        <p:cTn id="64" dur="1" fill="hold">
                                          <p:stCondLst>
                                            <p:cond delay="0"/>
                                          </p:stCondLst>
                                        </p:cTn>
                                        <p:tgtEl>
                                          <p:spTgt spid="57"/>
                                        </p:tgtEl>
                                        <p:attrNameLst>
                                          <p:attrName>style.visibility</p:attrName>
                                        </p:attrNameLst>
                                      </p:cBhvr>
                                      <p:to>
                                        <p:strVal val="hidden"/>
                                      </p:to>
                                    </p:set>
                                  </p:childTnLst>
                                </p:cTn>
                              </p:par>
                              <p:par>
                                <p:cTn id="65" presetID="1" presetClass="exit" presetSubtype="0" fill="hold" grpId="0" nodeType="withEffect">
                                  <p:stCondLst>
                                    <p:cond delay="0"/>
                                  </p:stCondLst>
                                  <p:childTnLst>
                                    <p:set>
                                      <p:cBhvr>
                                        <p:cTn id="66" dur="1" fill="hold">
                                          <p:stCondLst>
                                            <p:cond delay="0"/>
                                          </p:stCondLst>
                                        </p:cTn>
                                        <p:tgtEl>
                                          <p:spTgt spid="58"/>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0" nodeType="clickEffect">
                                  <p:stCondLst>
                                    <p:cond delay="0"/>
                                  </p:stCondLst>
                                  <p:childTnLst>
                                    <p:set>
                                      <p:cBhvr>
                                        <p:cTn id="70" dur="1" fill="hold">
                                          <p:stCondLst>
                                            <p:cond delay="0"/>
                                          </p:stCondLst>
                                        </p:cTn>
                                        <p:tgtEl>
                                          <p:spTgt spid="59"/>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60"/>
                                        </p:tgtEl>
                                        <p:attrNameLst>
                                          <p:attrName>style.visibility</p:attrName>
                                        </p:attrNameLst>
                                      </p:cBhvr>
                                      <p:to>
                                        <p:strVal val="hidden"/>
                                      </p:to>
                                    </p:set>
                                  </p:childTnLst>
                                </p:cTn>
                              </p:par>
                              <p:par>
                                <p:cTn id="73" presetID="1" presetClass="exit" presetSubtype="0" fill="hold" grpId="0" nodeType="withEffect">
                                  <p:stCondLst>
                                    <p:cond delay="0"/>
                                  </p:stCondLst>
                                  <p:childTnLst>
                                    <p:set>
                                      <p:cBhvr>
                                        <p:cTn id="74" dur="1" fill="hold">
                                          <p:stCondLst>
                                            <p:cond delay="0"/>
                                          </p:stCondLst>
                                        </p:cTn>
                                        <p:tgtEl>
                                          <p:spTgt spid="61"/>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0" nodeType="clickEffect">
                                  <p:stCondLst>
                                    <p:cond delay="0"/>
                                  </p:stCondLst>
                                  <p:childTnLst>
                                    <p:set>
                                      <p:cBhvr>
                                        <p:cTn id="78" dur="1" fill="hold">
                                          <p:stCondLst>
                                            <p:cond delay="0"/>
                                          </p:stCondLst>
                                        </p:cTn>
                                        <p:tgtEl>
                                          <p:spTgt spid="62"/>
                                        </p:tgtEl>
                                        <p:attrNameLst>
                                          <p:attrName>style.visibility</p:attrName>
                                        </p:attrNameLst>
                                      </p:cBhvr>
                                      <p:to>
                                        <p:strVal val="hidden"/>
                                      </p:to>
                                    </p:set>
                                  </p:childTnLst>
                                </p:cTn>
                              </p:par>
                              <p:par>
                                <p:cTn id="79" presetID="1" presetClass="exit" presetSubtype="0" fill="hold" grpId="0" nodeType="withEffect">
                                  <p:stCondLst>
                                    <p:cond delay="0"/>
                                  </p:stCondLst>
                                  <p:childTnLst>
                                    <p:set>
                                      <p:cBhvr>
                                        <p:cTn id="80" dur="1" fill="hold">
                                          <p:stCondLst>
                                            <p:cond delay="0"/>
                                          </p:stCondLst>
                                        </p:cTn>
                                        <p:tgtEl>
                                          <p:spTgt spid="63"/>
                                        </p:tgtEl>
                                        <p:attrNameLst>
                                          <p:attrName>style.visibility</p:attrName>
                                        </p:attrNameLst>
                                      </p:cBhvr>
                                      <p:to>
                                        <p:strVal val="hidden"/>
                                      </p:to>
                                    </p:set>
                                  </p:childTnLst>
                                </p:cTn>
                              </p:par>
                              <p:par>
                                <p:cTn id="81" presetID="1" presetClass="exit" presetSubtype="0" fill="hold" grpId="0" nodeType="withEffect">
                                  <p:stCondLst>
                                    <p:cond delay="0"/>
                                  </p:stCondLst>
                                  <p:childTnLst>
                                    <p:set>
                                      <p:cBhvr>
                                        <p:cTn id="82" dur="1" fill="hold">
                                          <p:stCondLst>
                                            <p:cond delay="0"/>
                                          </p:stCondLst>
                                        </p:cTn>
                                        <p:tgtEl>
                                          <p:spTgt spid="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Finite Automata Matcher</a:t>
            </a:r>
          </a:p>
        </p:txBody>
      </p:sp>
      <p:sp>
        <p:nvSpPr>
          <p:cNvPr id="3" name="Content Placeholder 2"/>
          <p:cNvSpPr>
            <a:spLocks noGrp="1"/>
          </p:cNvSpPr>
          <p:nvPr>
            <p:ph idx="1"/>
          </p:nvPr>
        </p:nvSpPr>
        <p:spPr>
          <a:xfrm>
            <a:off x="131180" y="863445"/>
            <a:ext cx="5551163" cy="3316670"/>
          </a:xfrm>
          <a:solidFill>
            <a:srgbClr val="424242"/>
          </a:solidFill>
        </p:spPr>
        <p:txBody>
          <a:bodyPr/>
          <a:lstStyle/>
          <a:p>
            <a:pPr marL="0" lvl="0" indent="0">
              <a:lnSpc>
                <a:spcPct val="115000"/>
              </a:lnSpc>
              <a:spcBef>
                <a:spcPts val="0"/>
              </a:spcBef>
              <a:buNone/>
            </a:pPr>
            <a:r>
              <a:rPr lang="en-US" dirty="0">
                <a:solidFill>
                  <a:srgbClr val="00B0F0"/>
                </a:solidFill>
                <a:latin typeface="Cambria Math" panose="02040503050406030204" pitchFamily="18" charset="0"/>
                <a:ea typeface="Cambria Math" panose="02040503050406030204" pitchFamily="18" charset="0"/>
                <a:cs typeface="CourierNewPS-ItalicMT"/>
              </a:rPr>
              <a:t>FINITE-AUTOMATON MATCHER(</a:t>
            </a:r>
            <a:r>
              <a:rPr lang="en-US" b="1" dirty="0">
                <a:solidFill>
                  <a:srgbClr val="00B0F0"/>
                </a:solidFill>
                <a:latin typeface="Cambria Math" panose="02040503050406030204" pitchFamily="18" charset="0"/>
                <a:ea typeface="Cambria Math" panose="02040503050406030204" pitchFamily="18" charset="0"/>
              </a:rPr>
              <a:t>T, δ, m</a:t>
            </a:r>
            <a:r>
              <a:rPr lang="en-US" dirty="0">
                <a:solidFill>
                  <a:srgbClr val="00B0F0"/>
                </a:solidFill>
                <a:latin typeface="Cambria Math" panose="02040503050406030204" pitchFamily="18" charset="0"/>
                <a:ea typeface="Cambria Math" panose="02040503050406030204" pitchFamily="18" charset="0"/>
                <a:cs typeface="CourierNewPS-ItalicMT"/>
              </a:rPr>
              <a:t>)</a:t>
            </a:r>
          </a:p>
          <a:p>
            <a:pPr marL="0" lvl="0" indent="0">
              <a:lnSpc>
                <a:spcPct val="115000"/>
              </a:lnSpc>
              <a:spcBef>
                <a:spcPts val="0"/>
              </a:spcBef>
              <a:buNone/>
            </a:pPr>
            <a:r>
              <a:rPr lang="en-US" dirty="0">
                <a:solidFill>
                  <a:srgbClr val="F6E7E6"/>
                </a:solidFill>
                <a:latin typeface="Cambria Math" panose="02040503050406030204" pitchFamily="18" charset="0"/>
                <a:ea typeface="Cambria Math" panose="02040503050406030204" pitchFamily="18" charset="0"/>
                <a:cs typeface="CourierNewPS-ItalicMT"/>
              </a:rPr>
              <a:t>n </a:t>
            </a:r>
            <a:r>
              <a:rPr lang="en-US" dirty="0">
                <a:solidFill>
                  <a:srgbClr val="F6E7E6"/>
                </a:solidFill>
                <a:latin typeface="Cambria Math" panose="02040503050406030204" pitchFamily="18" charset="0"/>
                <a:ea typeface="Cambria Math" panose="02040503050406030204" pitchFamily="18" charset="0"/>
                <a:cs typeface="CourierNewPSMT"/>
              </a:rPr>
              <a:t>← </a:t>
            </a:r>
            <a:r>
              <a:rPr lang="en-US" dirty="0">
                <a:solidFill>
                  <a:srgbClr val="F6E7E6"/>
                </a:solidFill>
                <a:latin typeface="Cambria Math" panose="02040503050406030204" pitchFamily="18" charset="0"/>
                <a:ea typeface="Cambria Math" panose="02040503050406030204" pitchFamily="18" charset="0"/>
                <a:cs typeface="CourierNewPS-ItalicMT"/>
              </a:rPr>
              <a:t>length</a:t>
            </a:r>
            <a:r>
              <a:rPr lang="en-US" dirty="0">
                <a:solidFill>
                  <a:srgbClr val="F6E7E6"/>
                </a:solidFill>
                <a:latin typeface="Cambria Math" panose="02040503050406030204" pitchFamily="18" charset="0"/>
                <a:ea typeface="Cambria Math" panose="02040503050406030204" pitchFamily="18" charset="0"/>
                <a:cs typeface="CourierNewPSMT"/>
              </a:rPr>
              <a:t>[</a:t>
            </a:r>
            <a:r>
              <a:rPr lang="en-US" dirty="0">
                <a:solidFill>
                  <a:srgbClr val="F6E7E6"/>
                </a:solidFill>
                <a:latin typeface="Cambria Math" panose="02040503050406030204" pitchFamily="18" charset="0"/>
                <a:ea typeface="Cambria Math" panose="02040503050406030204" pitchFamily="18" charset="0"/>
                <a:cs typeface="CourierNewPS-ItalicMT"/>
              </a:rPr>
              <a:t>T</a:t>
            </a:r>
            <a:r>
              <a:rPr lang="en-US" dirty="0">
                <a:solidFill>
                  <a:srgbClr val="F6E7E6"/>
                </a:solidFill>
                <a:latin typeface="Cambria Math" panose="02040503050406030204" pitchFamily="18" charset="0"/>
                <a:ea typeface="Cambria Math" panose="02040503050406030204" pitchFamily="18" charset="0"/>
                <a:cs typeface="CourierNewPSMT"/>
              </a:rPr>
              <a:t>]</a:t>
            </a:r>
            <a:endParaRPr lang="en-IN" dirty="0">
              <a:solidFill>
                <a:srgbClr val="F6E7E6"/>
              </a:solidFill>
              <a:latin typeface="Cambria Math" panose="02040503050406030204" pitchFamily="18" charset="0"/>
              <a:ea typeface="Cambria Math" panose="02040503050406030204" pitchFamily="18" charset="0"/>
              <a:cs typeface="Times New Roman" panose="02020603050405020304" pitchFamily="18" charset="0"/>
            </a:endParaRPr>
          </a:p>
          <a:p>
            <a:pPr marL="0" lvl="0" indent="0">
              <a:lnSpc>
                <a:spcPct val="115000"/>
              </a:lnSpc>
              <a:spcBef>
                <a:spcPts val="0"/>
              </a:spcBef>
              <a:buNone/>
            </a:pPr>
            <a:r>
              <a:rPr lang="en-US" dirty="0">
                <a:solidFill>
                  <a:srgbClr val="F6E7E6"/>
                </a:solidFill>
                <a:latin typeface="Cambria Math" panose="02040503050406030204" pitchFamily="18" charset="0"/>
                <a:ea typeface="Cambria Math" panose="02040503050406030204" pitchFamily="18" charset="0"/>
                <a:cs typeface="CourierNewPS-ItalicMT"/>
              </a:rPr>
              <a:t>q </a:t>
            </a:r>
            <a:r>
              <a:rPr lang="en-US" dirty="0">
                <a:solidFill>
                  <a:srgbClr val="F6E7E6"/>
                </a:solidFill>
                <a:latin typeface="Cambria Math" panose="02040503050406030204" pitchFamily="18" charset="0"/>
                <a:ea typeface="Cambria Math" panose="02040503050406030204" pitchFamily="18" charset="0"/>
                <a:cs typeface="CourierNewPSMT"/>
              </a:rPr>
              <a:t>← 0</a:t>
            </a:r>
            <a:endParaRPr lang="en-IN" dirty="0">
              <a:solidFill>
                <a:srgbClr val="F6E7E6"/>
              </a:solidFill>
              <a:latin typeface="Cambria Math" panose="02040503050406030204" pitchFamily="18" charset="0"/>
              <a:ea typeface="Cambria Math" panose="02040503050406030204" pitchFamily="18" charset="0"/>
              <a:cs typeface="Times New Roman" panose="02020603050405020304" pitchFamily="18" charset="0"/>
            </a:endParaRPr>
          </a:p>
          <a:p>
            <a:pPr marL="0" lvl="0" indent="0">
              <a:lnSpc>
                <a:spcPct val="115000"/>
              </a:lnSpc>
              <a:spcBef>
                <a:spcPts val="0"/>
              </a:spcBef>
              <a:buNone/>
            </a:pPr>
            <a:r>
              <a:rPr lang="en-US" b="1" dirty="0">
                <a:solidFill>
                  <a:srgbClr val="F6E7E6"/>
                </a:solidFill>
                <a:latin typeface="Cambria Math" panose="02040503050406030204" pitchFamily="18" charset="0"/>
                <a:ea typeface="Cambria Math" panose="02040503050406030204" pitchFamily="18" charset="0"/>
                <a:cs typeface="CourierNewPS-BoldMT"/>
              </a:rPr>
              <a:t>for </a:t>
            </a:r>
            <a:r>
              <a:rPr lang="en-US" dirty="0" err="1">
                <a:solidFill>
                  <a:srgbClr val="F6E7E6"/>
                </a:solidFill>
                <a:latin typeface="Cambria Math" panose="02040503050406030204" pitchFamily="18" charset="0"/>
                <a:ea typeface="Cambria Math" panose="02040503050406030204" pitchFamily="18" charset="0"/>
                <a:cs typeface="CourierNewPS-ItalicMT"/>
              </a:rPr>
              <a:t>i</a:t>
            </a:r>
            <a:r>
              <a:rPr lang="en-US" dirty="0">
                <a:solidFill>
                  <a:srgbClr val="F6E7E6"/>
                </a:solidFill>
                <a:latin typeface="Cambria Math" panose="02040503050406030204" pitchFamily="18" charset="0"/>
                <a:ea typeface="Cambria Math" panose="02040503050406030204" pitchFamily="18" charset="0"/>
                <a:cs typeface="CourierNewPS-ItalicMT"/>
              </a:rPr>
              <a:t> </a:t>
            </a:r>
            <a:r>
              <a:rPr lang="en-US" dirty="0">
                <a:solidFill>
                  <a:srgbClr val="F6E7E6"/>
                </a:solidFill>
                <a:latin typeface="Cambria Math" panose="02040503050406030204" pitchFamily="18" charset="0"/>
                <a:ea typeface="Cambria Math" panose="02040503050406030204" pitchFamily="18" charset="0"/>
                <a:cs typeface="CourierNewPSMT"/>
              </a:rPr>
              <a:t>← 1 </a:t>
            </a:r>
            <a:r>
              <a:rPr lang="en-US" b="1" dirty="0">
                <a:solidFill>
                  <a:srgbClr val="F6E7E6"/>
                </a:solidFill>
                <a:latin typeface="Cambria Math" panose="02040503050406030204" pitchFamily="18" charset="0"/>
                <a:ea typeface="Cambria Math" panose="02040503050406030204" pitchFamily="18" charset="0"/>
                <a:cs typeface="CourierNewPS-BoldMT"/>
              </a:rPr>
              <a:t>to </a:t>
            </a:r>
            <a:r>
              <a:rPr lang="en-US" dirty="0">
                <a:solidFill>
                  <a:srgbClr val="F6E7E6"/>
                </a:solidFill>
                <a:latin typeface="Cambria Math" panose="02040503050406030204" pitchFamily="18" charset="0"/>
                <a:ea typeface="Cambria Math" panose="02040503050406030204" pitchFamily="18" charset="0"/>
                <a:cs typeface="CourierNewPS-ItalicMT"/>
              </a:rPr>
              <a:t>n </a:t>
            </a:r>
            <a:r>
              <a:rPr lang="en-US" b="1" dirty="0">
                <a:solidFill>
                  <a:srgbClr val="F6E7E6"/>
                </a:solidFill>
                <a:latin typeface="Cambria Math" panose="02040503050406030204" pitchFamily="18" charset="0"/>
                <a:ea typeface="Cambria Math" panose="02040503050406030204" pitchFamily="18" charset="0"/>
                <a:cs typeface="CourierNewPS-BoldMT"/>
              </a:rPr>
              <a:t>do</a:t>
            </a:r>
            <a:endParaRPr lang="en-IN" dirty="0">
              <a:solidFill>
                <a:srgbClr val="F6E7E6"/>
              </a:solidFill>
              <a:latin typeface="Cambria Math" panose="02040503050406030204" pitchFamily="18" charset="0"/>
              <a:ea typeface="Cambria Math" panose="02040503050406030204" pitchFamily="18" charset="0"/>
              <a:cs typeface="Times New Roman" panose="02020603050405020304" pitchFamily="18" charset="0"/>
            </a:endParaRPr>
          </a:p>
          <a:p>
            <a:pPr marL="0" lvl="0" indent="0">
              <a:lnSpc>
                <a:spcPct val="115000"/>
              </a:lnSpc>
              <a:spcBef>
                <a:spcPts val="0"/>
              </a:spcBef>
              <a:buNone/>
            </a:pPr>
            <a:r>
              <a:rPr lang="en-US" dirty="0">
                <a:solidFill>
                  <a:srgbClr val="F6E7E6"/>
                </a:solidFill>
                <a:latin typeface="Cambria Math" panose="02040503050406030204" pitchFamily="18" charset="0"/>
                <a:ea typeface="Cambria Math" panose="02040503050406030204" pitchFamily="18" charset="0"/>
                <a:cs typeface="CourierNewPS-ItalicMT"/>
              </a:rPr>
              <a:t>     q </a:t>
            </a:r>
            <a:r>
              <a:rPr lang="en-US" dirty="0">
                <a:solidFill>
                  <a:srgbClr val="F6E7E6"/>
                </a:solidFill>
                <a:latin typeface="Cambria Math" panose="02040503050406030204" pitchFamily="18" charset="0"/>
                <a:ea typeface="Cambria Math" panose="02040503050406030204" pitchFamily="18" charset="0"/>
                <a:cs typeface="CourierNewPSMT"/>
              </a:rPr>
              <a:t>← </a:t>
            </a:r>
            <a:r>
              <a:rPr lang="en-US" dirty="0">
                <a:solidFill>
                  <a:srgbClr val="F6E7E6"/>
                </a:solidFill>
                <a:latin typeface="Cambria Math" panose="02040503050406030204" pitchFamily="18" charset="0"/>
                <a:ea typeface="Cambria Math" panose="02040503050406030204" pitchFamily="18" charset="0"/>
                <a:cs typeface="CourierNewPS-ItalicMT"/>
              </a:rPr>
              <a:t>δ</a:t>
            </a:r>
            <a:r>
              <a:rPr lang="en-US" dirty="0">
                <a:solidFill>
                  <a:srgbClr val="F6E7E6"/>
                </a:solidFill>
                <a:latin typeface="Cambria Math" panose="02040503050406030204" pitchFamily="18" charset="0"/>
                <a:ea typeface="Cambria Math" panose="02040503050406030204" pitchFamily="18" charset="0"/>
                <a:cs typeface="CourierNewPSMT"/>
              </a:rPr>
              <a:t>(</a:t>
            </a:r>
            <a:r>
              <a:rPr lang="en-US" dirty="0">
                <a:solidFill>
                  <a:srgbClr val="F6E7E6"/>
                </a:solidFill>
                <a:latin typeface="Cambria Math" panose="02040503050406030204" pitchFamily="18" charset="0"/>
                <a:ea typeface="Cambria Math" panose="02040503050406030204" pitchFamily="18" charset="0"/>
                <a:cs typeface="CourierNewPS-ItalicMT"/>
              </a:rPr>
              <a:t>q</a:t>
            </a:r>
            <a:r>
              <a:rPr lang="en-US" dirty="0">
                <a:solidFill>
                  <a:srgbClr val="F6E7E6"/>
                </a:solidFill>
                <a:latin typeface="Cambria Math" panose="02040503050406030204" pitchFamily="18" charset="0"/>
                <a:ea typeface="Cambria Math" panose="02040503050406030204" pitchFamily="18" charset="0"/>
                <a:cs typeface="CourierNewPSMT"/>
              </a:rPr>
              <a:t>, </a:t>
            </a:r>
            <a:r>
              <a:rPr lang="en-US" dirty="0">
                <a:solidFill>
                  <a:srgbClr val="F6E7E6"/>
                </a:solidFill>
                <a:latin typeface="Cambria Math" panose="02040503050406030204" pitchFamily="18" charset="0"/>
                <a:ea typeface="Cambria Math" panose="02040503050406030204" pitchFamily="18" charset="0"/>
                <a:cs typeface="CourierNewPS-ItalicMT"/>
              </a:rPr>
              <a:t>T</a:t>
            </a:r>
            <a:r>
              <a:rPr lang="en-US" dirty="0">
                <a:solidFill>
                  <a:srgbClr val="F6E7E6"/>
                </a:solidFill>
                <a:latin typeface="Cambria Math" panose="02040503050406030204" pitchFamily="18" charset="0"/>
                <a:ea typeface="Cambria Math" panose="02040503050406030204" pitchFamily="18" charset="0"/>
                <a:cs typeface="CourierNewPSMT"/>
              </a:rPr>
              <a:t>[</a:t>
            </a:r>
            <a:r>
              <a:rPr lang="en-US" dirty="0" err="1">
                <a:solidFill>
                  <a:srgbClr val="F6E7E6"/>
                </a:solidFill>
                <a:latin typeface="Cambria Math" panose="02040503050406030204" pitchFamily="18" charset="0"/>
                <a:ea typeface="Cambria Math" panose="02040503050406030204" pitchFamily="18" charset="0"/>
                <a:cs typeface="CourierNewPS-ItalicMT"/>
              </a:rPr>
              <a:t>i</a:t>
            </a:r>
            <a:r>
              <a:rPr lang="en-US" dirty="0">
                <a:solidFill>
                  <a:srgbClr val="F6E7E6"/>
                </a:solidFill>
                <a:latin typeface="Cambria Math" panose="02040503050406030204" pitchFamily="18" charset="0"/>
                <a:ea typeface="Cambria Math" panose="02040503050406030204" pitchFamily="18" charset="0"/>
                <a:cs typeface="CourierNewPSMT"/>
              </a:rPr>
              <a:t>])</a:t>
            </a:r>
            <a:endParaRPr lang="en-IN" dirty="0">
              <a:solidFill>
                <a:srgbClr val="F6E7E6"/>
              </a:solidFill>
              <a:latin typeface="Cambria Math" panose="02040503050406030204" pitchFamily="18" charset="0"/>
              <a:ea typeface="Cambria Math" panose="02040503050406030204" pitchFamily="18" charset="0"/>
              <a:cs typeface="Times New Roman" panose="02020603050405020304" pitchFamily="18" charset="0"/>
            </a:endParaRPr>
          </a:p>
          <a:p>
            <a:pPr marL="0" lvl="0" indent="0">
              <a:lnSpc>
                <a:spcPct val="115000"/>
              </a:lnSpc>
              <a:spcBef>
                <a:spcPts val="0"/>
              </a:spcBef>
              <a:buNone/>
            </a:pPr>
            <a:r>
              <a:rPr lang="en-US" b="1" dirty="0">
                <a:solidFill>
                  <a:srgbClr val="F6E7E6"/>
                </a:solidFill>
                <a:latin typeface="Cambria Math" panose="02040503050406030204" pitchFamily="18" charset="0"/>
                <a:ea typeface="Cambria Math" panose="02040503050406030204" pitchFamily="18" charset="0"/>
                <a:cs typeface="CourierNewPS-BoldMT"/>
              </a:rPr>
              <a:t>     if </a:t>
            </a:r>
            <a:r>
              <a:rPr lang="en-US" dirty="0">
                <a:solidFill>
                  <a:srgbClr val="F6E7E6"/>
                </a:solidFill>
                <a:latin typeface="Cambria Math" panose="02040503050406030204" pitchFamily="18" charset="0"/>
                <a:ea typeface="Cambria Math" panose="02040503050406030204" pitchFamily="18" charset="0"/>
                <a:cs typeface="CourierNewPS-ItalicMT"/>
              </a:rPr>
              <a:t>q =</a:t>
            </a:r>
            <a:r>
              <a:rPr lang="en-US" dirty="0">
                <a:solidFill>
                  <a:srgbClr val="F6E7E6"/>
                </a:solidFill>
                <a:latin typeface="Cambria Math" panose="02040503050406030204" pitchFamily="18" charset="0"/>
                <a:ea typeface="Cambria Math" panose="02040503050406030204" pitchFamily="18" charset="0"/>
                <a:cs typeface="CourierNewPSMT"/>
              </a:rPr>
              <a:t>= </a:t>
            </a:r>
            <a:r>
              <a:rPr lang="en-US" dirty="0">
                <a:solidFill>
                  <a:srgbClr val="F6E7E6"/>
                </a:solidFill>
                <a:latin typeface="Cambria Math" panose="02040503050406030204" pitchFamily="18" charset="0"/>
                <a:ea typeface="Cambria Math" panose="02040503050406030204" pitchFamily="18" charset="0"/>
                <a:cs typeface="CourierNewPS-ItalicMT"/>
              </a:rPr>
              <a:t>m </a:t>
            </a:r>
            <a:r>
              <a:rPr lang="en-US" b="1" dirty="0">
                <a:solidFill>
                  <a:srgbClr val="F6E7E6"/>
                </a:solidFill>
                <a:latin typeface="Cambria Math" panose="02040503050406030204" pitchFamily="18" charset="0"/>
                <a:ea typeface="Cambria Math" panose="02040503050406030204" pitchFamily="18" charset="0"/>
                <a:cs typeface="CourierNewPS-BoldMT"/>
              </a:rPr>
              <a:t>then</a:t>
            </a:r>
            <a:endParaRPr lang="en-IN" dirty="0">
              <a:solidFill>
                <a:srgbClr val="F6E7E6"/>
              </a:solidFill>
              <a:latin typeface="Cambria Math" panose="02040503050406030204" pitchFamily="18" charset="0"/>
              <a:ea typeface="Cambria Math" panose="02040503050406030204" pitchFamily="18" charset="0"/>
              <a:cs typeface="Times New Roman" panose="02020603050405020304" pitchFamily="18" charset="0"/>
            </a:endParaRPr>
          </a:p>
          <a:p>
            <a:pPr marL="192087" indent="0">
              <a:lnSpc>
                <a:spcPct val="115000"/>
              </a:lnSpc>
              <a:spcBef>
                <a:spcPts val="0"/>
              </a:spcBef>
              <a:buNone/>
            </a:pPr>
            <a:r>
              <a:rPr lang="en-US" dirty="0">
                <a:solidFill>
                  <a:srgbClr val="F6E7E6"/>
                </a:solidFill>
                <a:latin typeface="Cambria Math" panose="02040503050406030204" pitchFamily="18" charset="0"/>
                <a:ea typeface="Cambria Math" panose="02040503050406030204" pitchFamily="18" charset="0"/>
                <a:cs typeface="CourierNewPSMT"/>
              </a:rPr>
              <a:t>  print "Pattern occurs with shift" </a:t>
            </a:r>
            <a:r>
              <a:rPr lang="en-US" dirty="0" err="1">
                <a:solidFill>
                  <a:srgbClr val="F6E7E6"/>
                </a:solidFill>
                <a:latin typeface="Cambria Math" panose="02040503050406030204" pitchFamily="18" charset="0"/>
                <a:ea typeface="Cambria Math" panose="02040503050406030204" pitchFamily="18" charset="0"/>
                <a:cs typeface="CourierNewPS-ItalicMT"/>
              </a:rPr>
              <a:t>i</a:t>
            </a:r>
            <a:r>
              <a:rPr lang="en-US" dirty="0">
                <a:solidFill>
                  <a:srgbClr val="F6E7E6"/>
                </a:solidFill>
                <a:latin typeface="Cambria Math" panose="02040503050406030204" pitchFamily="18" charset="0"/>
                <a:ea typeface="Cambria Math" panose="02040503050406030204" pitchFamily="18" charset="0"/>
                <a:cs typeface="CourierNewPS-ItalicMT"/>
              </a:rPr>
              <a:t> </a:t>
            </a:r>
            <a:r>
              <a:rPr lang="en-US" dirty="0">
                <a:solidFill>
                  <a:srgbClr val="F6E7E6"/>
                </a:solidFill>
                <a:latin typeface="Cambria Math" panose="02040503050406030204" pitchFamily="18" charset="0"/>
                <a:ea typeface="Cambria Math" panose="02040503050406030204" pitchFamily="18" charset="0"/>
                <a:cs typeface="CourierNewPSMT"/>
              </a:rPr>
              <a:t>– </a:t>
            </a:r>
            <a:r>
              <a:rPr lang="en-US" dirty="0">
                <a:solidFill>
                  <a:srgbClr val="F6E7E6"/>
                </a:solidFill>
                <a:latin typeface="Cambria Math" panose="02040503050406030204" pitchFamily="18" charset="0"/>
                <a:ea typeface="Cambria Math" panose="02040503050406030204" pitchFamily="18" charset="0"/>
                <a:cs typeface="CourierNewPS-ItalicMT"/>
              </a:rPr>
              <a:t>m</a:t>
            </a:r>
            <a:endParaRPr lang="en-IN" dirty="0">
              <a:solidFill>
                <a:srgbClr val="F6E7E6"/>
              </a:solidFill>
              <a:latin typeface="Cambria Math" panose="02040503050406030204" pitchFamily="18" charset="0"/>
              <a:ea typeface="Cambria Math" panose="02040503050406030204" pitchFamily="18" charset="0"/>
              <a:cs typeface="Times New Roman" panose="02020603050405020304" pitchFamily="18" charset="0"/>
            </a:endParaRPr>
          </a:p>
          <a:p>
            <a:pPr marL="0" indent="0">
              <a:spcBef>
                <a:spcPts val="0"/>
              </a:spcBef>
              <a:buNone/>
            </a:pPr>
            <a:endParaRPr lang="en-US" dirty="0"/>
          </a:p>
        </p:txBody>
      </p:sp>
      <p:graphicFrame>
        <p:nvGraphicFramePr>
          <p:cNvPr id="4" name="Table 3"/>
          <p:cNvGraphicFramePr>
            <a:graphicFrameLocks noGrp="1"/>
          </p:cNvGraphicFramePr>
          <p:nvPr>
            <p:extLst/>
          </p:nvPr>
        </p:nvGraphicFramePr>
        <p:xfrm>
          <a:off x="8795266" y="804063"/>
          <a:ext cx="2563356" cy="4297680"/>
        </p:xfrm>
        <a:graphic>
          <a:graphicData uri="http://schemas.openxmlformats.org/drawingml/2006/table">
            <a:tbl>
              <a:tblPr firstRow="1" bandRow="1">
                <a:tableStyleId>{5940675A-B579-460E-94D1-54222C63F5DA}</a:tableStyleId>
              </a:tblPr>
              <a:tblGrid>
                <a:gridCol w="835893">
                  <a:extLst>
                    <a:ext uri="{9D8B030D-6E8A-4147-A177-3AD203B41FA5}">
                      <a16:colId xmlns:a16="http://schemas.microsoft.com/office/drawing/2014/main" val="14892859"/>
                    </a:ext>
                  </a:extLst>
                </a:gridCol>
                <a:gridCol w="575463">
                  <a:extLst>
                    <a:ext uri="{9D8B030D-6E8A-4147-A177-3AD203B41FA5}">
                      <a16:colId xmlns:a16="http://schemas.microsoft.com/office/drawing/2014/main" val="2768018132"/>
                    </a:ext>
                  </a:extLst>
                </a:gridCol>
                <a:gridCol w="576000">
                  <a:extLst>
                    <a:ext uri="{9D8B030D-6E8A-4147-A177-3AD203B41FA5}">
                      <a16:colId xmlns:a16="http://schemas.microsoft.com/office/drawing/2014/main" val="1748220190"/>
                    </a:ext>
                  </a:extLst>
                </a:gridCol>
                <a:gridCol w="576000">
                  <a:extLst>
                    <a:ext uri="{9D8B030D-6E8A-4147-A177-3AD203B41FA5}">
                      <a16:colId xmlns:a16="http://schemas.microsoft.com/office/drawing/2014/main" val="149765579"/>
                    </a:ext>
                  </a:extLst>
                </a:gridCol>
              </a:tblGrid>
              <a:tr h="324000">
                <a:tc>
                  <a:txBody>
                    <a:bodyPr/>
                    <a:lstStyle/>
                    <a:p>
                      <a:pPr algn="ctr"/>
                      <a:endParaRPr lang="en-IN" sz="18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gridSpan="3">
                  <a:txBody>
                    <a:bodyPr/>
                    <a:lstStyle/>
                    <a:p>
                      <a:pPr algn="ctr"/>
                      <a:r>
                        <a:rPr lang="en-IN" sz="2400" dirty="0" smtClean="0"/>
                        <a:t>input</a:t>
                      </a:r>
                      <a:endParaRPr lang="en-IN" sz="2400" dirty="0"/>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IN" sz="2200" dirty="0"/>
                    </a:p>
                  </a:txBody>
                  <a:tcPr anchor="ctr"/>
                </a:tc>
                <a:tc hMerge="1">
                  <a:txBody>
                    <a:bodyPr/>
                    <a:lstStyle/>
                    <a:p>
                      <a:pPr algn="ctr"/>
                      <a:endParaRPr lang="en-IN" sz="2200" dirty="0"/>
                    </a:p>
                  </a:txBody>
                  <a:tcPr anchor="ctr"/>
                </a:tc>
                <a:extLst>
                  <a:ext uri="{0D108BD9-81ED-4DB2-BD59-A6C34878D82A}">
                    <a16:rowId xmlns:a16="http://schemas.microsoft.com/office/drawing/2014/main" val="3699019812"/>
                  </a:ext>
                </a:extLst>
              </a:tr>
              <a:tr h="302623">
                <a:tc>
                  <a:txBody>
                    <a:bodyPr/>
                    <a:lstStyle/>
                    <a:p>
                      <a:pPr algn="ctr"/>
                      <a:r>
                        <a:rPr lang="en-IN" sz="2200" dirty="0" smtClean="0"/>
                        <a:t>State</a:t>
                      </a:r>
                      <a:endParaRPr lang="en-IN" sz="22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200" dirty="0" smtClean="0"/>
                        <a:t>a</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b</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c</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6735453"/>
                  </a:ext>
                </a:extLst>
              </a:tr>
              <a:tr h="302623">
                <a:tc>
                  <a:txBody>
                    <a:bodyPr/>
                    <a:lstStyle/>
                    <a:p>
                      <a:pPr algn="ctr"/>
                      <a:r>
                        <a:rPr lang="en-IN" sz="2200" dirty="0" smtClean="0"/>
                        <a:t>0</a:t>
                      </a:r>
                      <a:endParaRPr lang="en-IN" sz="22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200" dirty="0" smtClean="0"/>
                        <a:t>1</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0</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0</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4391201"/>
                  </a:ext>
                </a:extLst>
              </a:tr>
              <a:tr h="302623">
                <a:tc>
                  <a:txBody>
                    <a:bodyPr/>
                    <a:lstStyle/>
                    <a:p>
                      <a:pPr algn="ctr"/>
                      <a:r>
                        <a:rPr lang="en-IN" sz="2200" dirty="0" smtClean="0"/>
                        <a:t>1</a:t>
                      </a:r>
                      <a:endParaRPr lang="en-IN" sz="22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200" dirty="0" smtClean="0"/>
                        <a:t>1</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2</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0</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5998015"/>
                  </a:ext>
                </a:extLst>
              </a:tr>
              <a:tr h="302623">
                <a:tc>
                  <a:txBody>
                    <a:bodyPr/>
                    <a:lstStyle/>
                    <a:p>
                      <a:pPr algn="ctr"/>
                      <a:r>
                        <a:rPr lang="en-IN" sz="2200" dirty="0" smtClean="0"/>
                        <a:t>2</a:t>
                      </a:r>
                      <a:endParaRPr lang="en-IN" sz="22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200" dirty="0" smtClean="0"/>
                        <a:t>3</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0</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0</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5382278"/>
                  </a:ext>
                </a:extLst>
              </a:tr>
              <a:tr h="302623">
                <a:tc>
                  <a:txBody>
                    <a:bodyPr/>
                    <a:lstStyle/>
                    <a:p>
                      <a:pPr algn="ctr"/>
                      <a:r>
                        <a:rPr lang="en-IN" sz="2200" dirty="0" smtClean="0"/>
                        <a:t>3</a:t>
                      </a:r>
                      <a:endParaRPr lang="en-IN" sz="22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200" dirty="0" smtClean="0"/>
                        <a:t>1</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4</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0</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3876971"/>
                  </a:ext>
                </a:extLst>
              </a:tr>
              <a:tr h="302623">
                <a:tc>
                  <a:txBody>
                    <a:bodyPr/>
                    <a:lstStyle/>
                    <a:p>
                      <a:pPr algn="ctr"/>
                      <a:r>
                        <a:rPr lang="en-IN" sz="2200" dirty="0" smtClean="0"/>
                        <a:t>4</a:t>
                      </a:r>
                      <a:endParaRPr lang="en-IN" sz="22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200" dirty="0" smtClean="0"/>
                        <a:t>5</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0</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0</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4943085"/>
                  </a:ext>
                </a:extLst>
              </a:tr>
              <a:tr h="302623">
                <a:tc>
                  <a:txBody>
                    <a:bodyPr/>
                    <a:lstStyle/>
                    <a:p>
                      <a:pPr algn="ctr"/>
                      <a:r>
                        <a:rPr lang="en-IN" sz="2200" dirty="0" smtClean="0"/>
                        <a:t>5</a:t>
                      </a:r>
                      <a:endParaRPr lang="en-IN" sz="22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200" dirty="0" smtClean="0"/>
                        <a:t>1</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4</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6</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693988"/>
                  </a:ext>
                </a:extLst>
              </a:tr>
              <a:tr h="302623">
                <a:tc>
                  <a:txBody>
                    <a:bodyPr/>
                    <a:lstStyle/>
                    <a:p>
                      <a:pPr algn="ctr"/>
                      <a:r>
                        <a:rPr lang="en-IN" sz="2200" dirty="0" smtClean="0"/>
                        <a:t>6</a:t>
                      </a:r>
                      <a:endParaRPr lang="en-IN" sz="22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200" dirty="0" smtClean="0"/>
                        <a:t>7</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0</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0</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8540029"/>
                  </a:ext>
                </a:extLst>
              </a:tr>
              <a:tr h="302623">
                <a:tc>
                  <a:txBody>
                    <a:bodyPr/>
                    <a:lstStyle/>
                    <a:p>
                      <a:pPr algn="ctr"/>
                      <a:r>
                        <a:rPr lang="en-IN" sz="2200" dirty="0" smtClean="0"/>
                        <a:t>7</a:t>
                      </a:r>
                      <a:endParaRPr lang="en-IN" sz="22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200" dirty="0" smtClean="0"/>
                        <a:t>1</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2</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0</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8877866"/>
                  </a:ext>
                </a:extLst>
              </a:tr>
            </a:tbl>
          </a:graphicData>
        </a:graphic>
      </p:graphicFrame>
      <p:graphicFrame>
        <p:nvGraphicFramePr>
          <p:cNvPr id="5" name="Table 4"/>
          <p:cNvGraphicFramePr>
            <a:graphicFrameLocks noGrp="1"/>
          </p:cNvGraphicFramePr>
          <p:nvPr>
            <p:extLst/>
          </p:nvPr>
        </p:nvGraphicFramePr>
        <p:xfrm>
          <a:off x="1231614" y="5495982"/>
          <a:ext cx="6836771" cy="914400"/>
        </p:xfrm>
        <a:graphic>
          <a:graphicData uri="http://schemas.openxmlformats.org/drawingml/2006/table">
            <a:tbl>
              <a:tblPr firstRow="1" bandRow="1">
                <a:tableStyleId>{5940675A-B579-460E-94D1-54222C63F5DA}</a:tableStyleId>
              </a:tblPr>
              <a:tblGrid>
                <a:gridCol w="950807">
                  <a:extLst>
                    <a:ext uri="{9D8B030D-6E8A-4147-A177-3AD203B41FA5}">
                      <a16:colId xmlns:a16="http://schemas.microsoft.com/office/drawing/2014/main" val="3805077920"/>
                    </a:ext>
                  </a:extLst>
                </a:gridCol>
                <a:gridCol w="541996">
                  <a:extLst>
                    <a:ext uri="{9D8B030D-6E8A-4147-A177-3AD203B41FA5}">
                      <a16:colId xmlns:a16="http://schemas.microsoft.com/office/drawing/2014/main" val="4208223411"/>
                    </a:ext>
                  </a:extLst>
                </a:gridCol>
                <a:gridCol w="541996">
                  <a:extLst>
                    <a:ext uri="{9D8B030D-6E8A-4147-A177-3AD203B41FA5}">
                      <a16:colId xmlns:a16="http://schemas.microsoft.com/office/drawing/2014/main" val="57169838"/>
                    </a:ext>
                  </a:extLst>
                </a:gridCol>
                <a:gridCol w="541996">
                  <a:extLst>
                    <a:ext uri="{9D8B030D-6E8A-4147-A177-3AD203B41FA5}">
                      <a16:colId xmlns:a16="http://schemas.microsoft.com/office/drawing/2014/main" val="101212751"/>
                    </a:ext>
                  </a:extLst>
                </a:gridCol>
                <a:gridCol w="541996">
                  <a:extLst>
                    <a:ext uri="{9D8B030D-6E8A-4147-A177-3AD203B41FA5}">
                      <a16:colId xmlns:a16="http://schemas.microsoft.com/office/drawing/2014/main" val="2299447371"/>
                    </a:ext>
                  </a:extLst>
                </a:gridCol>
                <a:gridCol w="541996">
                  <a:extLst>
                    <a:ext uri="{9D8B030D-6E8A-4147-A177-3AD203B41FA5}">
                      <a16:colId xmlns:a16="http://schemas.microsoft.com/office/drawing/2014/main" val="2901701410"/>
                    </a:ext>
                  </a:extLst>
                </a:gridCol>
                <a:gridCol w="541996">
                  <a:extLst>
                    <a:ext uri="{9D8B030D-6E8A-4147-A177-3AD203B41FA5}">
                      <a16:colId xmlns:a16="http://schemas.microsoft.com/office/drawing/2014/main" val="2175626083"/>
                    </a:ext>
                  </a:extLst>
                </a:gridCol>
                <a:gridCol w="541996">
                  <a:extLst>
                    <a:ext uri="{9D8B030D-6E8A-4147-A177-3AD203B41FA5}">
                      <a16:colId xmlns:a16="http://schemas.microsoft.com/office/drawing/2014/main" val="438334824"/>
                    </a:ext>
                  </a:extLst>
                </a:gridCol>
                <a:gridCol w="541996">
                  <a:extLst>
                    <a:ext uri="{9D8B030D-6E8A-4147-A177-3AD203B41FA5}">
                      <a16:colId xmlns:a16="http://schemas.microsoft.com/office/drawing/2014/main" val="1546133272"/>
                    </a:ext>
                  </a:extLst>
                </a:gridCol>
                <a:gridCol w="541996">
                  <a:extLst>
                    <a:ext uri="{9D8B030D-6E8A-4147-A177-3AD203B41FA5}">
                      <a16:colId xmlns:a16="http://schemas.microsoft.com/office/drawing/2014/main" val="1418123665"/>
                    </a:ext>
                  </a:extLst>
                </a:gridCol>
                <a:gridCol w="504000">
                  <a:extLst>
                    <a:ext uri="{9D8B030D-6E8A-4147-A177-3AD203B41FA5}">
                      <a16:colId xmlns:a16="http://schemas.microsoft.com/office/drawing/2014/main" val="3367909252"/>
                    </a:ext>
                  </a:extLst>
                </a:gridCol>
                <a:gridCol w="504000">
                  <a:extLst>
                    <a:ext uri="{9D8B030D-6E8A-4147-A177-3AD203B41FA5}">
                      <a16:colId xmlns:a16="http://schemas.microsoft.com/office/drawing/2014/main" val="1940067964"/>
                    </a:ext>
                  </a:extLst>
                </a:gridCol>
              </a:tblGrid>
              <a:tr h="432000">
                <a:tc>
                  <a:txBody>
                    <a:bodyPr/>
                    <a:lstStyle/>
                    <a:p>
                      <a:pPr algn="ctr"/>
                      <a:endParaRPr lang="en-IN"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1</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2</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3</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4</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5</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6</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7</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8</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9</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10</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11</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8821610"/>
                  </a:ext>
                </a:extLst>
              </a:tr>
              <a:tr h="432000">
                <a:tc>
                  <a:txBody>
                    <a:bodyPr/>
                    <a:lstStyle/>
                    <a:p>
                      <a:pPr algn="ctr"/>
                      <a:r>
                        <a:rPr lang="en-IN" sz="2400" dirty="0" smtClean="0"/>
                        <a:t>Text</a:t>
                      </a:r>
                      <a:endParaRPr lang="en-IN" sz="240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b</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b</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b</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c</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b</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2000780"/>
                  </a:ext>
                </a:extLst>
              </a:tr>
            </a:tbl>
          </a:graphicData>
        </a:graphic>
      </p:graphicFrame>
      <p:graphicFrame>
        <p:nvGraphicFramePr>
          <p:cNvPr id="6" name="Table 5"/>
          <p:cNvGraphicFramePr>
            <a:graphicFrameLocks noGrp="1"/>
          </p:cNvGraphicFramePr>
          <p:nvPr>
            <p:extLst/>
          </p:nvPr>
        </p:nvGraphicFramePr>
        <p:xfrm>
          <a:off x="1231614" y="4451866"/>
          <a:ext cx="4464495" cy="914400"/>
        </p:xfrm>
        <a:graphic>
          <a:graphicData uri="http://schemas.openxmlformats.org/drawingml/2006/table">
            <a:tbl>
              <a:tblPr firstRow="1" bandRow="1">
                <a:tableStyleId>{5940675A-B579-460E-94D1-54222C63F5DA}</a:tableStyleId>
              </a:tblPr>
              <a:tblGrid>
                <a:gridCol w="1099280">
                  <a:extLst>
                    <a:ext uri="{9D8B030D-6E8A-4147-A177-3AD203B41FA5}">
                      <a16:colId xmlns:a16="http://schemas.microsoft.com/office/drawing/2014/main" val="2544549060"/>
                    </a:ext>
                  </a:extLst>
                </a:gridCol>
                <a:gridCol w="480745">
                  <a:extLst>
                    <a:ext uri="{9D8B030D-6E8A-4147-A177-3AD203B41FA5}">
                      <a16:colId xmlns:a16="http://schemas.microsoft.com/office/drawing/2014/main" val="4208223411"/>
                    </a:ext>
                  </a:extLst>
                </a:gridCol>
                <a:gridCol w="480745">
                  <a:extLst>
                    <a:ext uri="{9D8B030D-6E8A-4147-A177-3AD203B41FA5}">
                      <a16:colId xmlns:a16="http://schemas.microsoft.com/office/drawing/2014/main" val="57169838"/>
                    </a:ext>
                  </a:extLst>
                </a:gridCol>
                <a:gridCol w="480745">
                  <a:extLst>
                    <a:ext uri="{9D8B030D-6E8A-4147-A177-3AD203B41FA5}">
                      <a16:colId xmlns:a16="http://schemas.microsoft.com/office/drawing/2014/main" val="101212751"/>
                    </a:ext>
                  </a:extLst>
                </a:gridCol>
                <a:gridCol w="480745">
                  <a:extLst>
                    <a:ext uri="{9D8B030D-6E8A-4147-A177-3AD203B41FA5}">
                      <a16:colId xmlns:a16="http://schemas.microsoft.com/office/drawing/2014/main" val="2299447371"/>
                    </a:ext>
                  </a:extLst>
                </a:gridCol>
                <a:gridCol w="480745">
                  <a:extLst>
                    <a:ext uri="{9D8B030D-6E8A-4147-A177-3AD203B41FA5}">
                      <a16:colId xmlns:a16="http://schemas.microsoft.com/office/drawing/2014/main" val="2901701410"/>
                    </a:ext>
                  </a:extLst>
                </a:gridCol>
                <a:gridCol w="480745">
                  <a:extLst>
                    <a:ext uri="{9D8B030D-6E8A-4147-A177-3AD203B41FA5}">
                      <a16:colId xmlns:a16="http://schemas.microsoft.com/office/drawing/2014/main" val="2175626083"/>
                    </a:ext>
                  </a:extLst>
                </a:gridCol>
                <a:gridCol w="480745">
                  <a:extLst>
                    <a:ext uri="{9D8B030D-6E8A-4147-A177-3AD203B41FA5}">
                      <a16:colId xmlns:a16="http://schemas.microsoft.com/office/drawing/2014/main" val="438334824"/>
                    </a:ext>
                  </a:extLst>
                </a:gridCol>
              </a:tblGrid>
              <a:tr h="370840">
                <a:tc>
                  <a:txBody>
                    <a:bodyPr/>
                    <a:lstStyle/>
                    <a:p>
                      <a:pPr algn="ctr"/>
                      <a:endParaRPr lang="en-IN" sz="2400" dirty="0"/>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000" dirty="0" smtClean="0"/>
                        <a:t>1</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2</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3</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4</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5</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6</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7</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8821610"/>
                  </a:ext>
                </a:extLst>
              </a:tr>
              <a:tr h="370840">
                <a:tc>
                  <a:txBody>
                    <a:bodyPr/>
                    <a:lstStyle/>
                    <a:p>
                      <a:pPr algn="ctr"/>
                      <a:r>
                        <a:rPr lang="en-IN" sz="2400" dirty="0" smtClean="0"/>
                        <a:t>Pattern</a:t>
                      </a:r>
                      <a:endParaRPr lang="en-IN" sz="24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b</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b</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c</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2000780"/>
                  </a:ext>
                </a:extLst>
              </a:tr>
            </a:tbl>
          </a:graphicData>
        </a:graphic>
      </p:graphicFrame>
      <p:sp>
        <p:nvSpPr>
          <p:cNvPr id="11" name="Rectangle 10"/>
          <p:cNvSpPr/>
          <p:nvPr/>
        </p:nvSpPr>
        <p:spPr>
          <a:xfrm>
            <a:off x="9733163" y="1733328"/>
            <a:ext cx="345574" cy="324036"/>
          </a:xfrm>
          <a:prstGeom prst="rect">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10308038" y="2171180"/>
            <a:ext cx="345574" cy="324036"/>
          </a:xfrm>
          <a:prstGeom prst="rect">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38" name="Rectangle 37"/>
              <p:cNvSpPr/>
              <p:nvPr/>
            </p:nvSpPr>
            <p:spPr>
              <a:xfrm>
                <a:off x="6186415" y="770709"/>
                <a:ext cx="2454665" cy="4598125"/>
              </a:xfrm>
              <a:prstGeom prst="rect">
                <a:avLst/>
              </a:prstGeom>
              <a:solidFill>
                <a:schemeClr val="bg2">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i="1" dirty="0" smtClean="0">
                  <a:solidFill>
                    <a:srgbClr val="AD1457"/>
                  </a:solidFill>
                  <a:latin typeface="Cambria Math" panose="02040503050406030204" pitchFamily="18" charset="0"/>
                </a:endParaRPr>
              </a:p>
              <a:p>
                <a:pPr algn="ctr"/>
                <a:endParaRPr lang="en-US" sz="2000" i="1" dirty="0" smtClean="0">
                  <a:solidFill>
                    <a:srgbClr val="AD1457"/>
                  </a:solidFill>
                  <a:latin typeface="Cambria Math" panose="02040503050406030204" pitchFamily="18" charset="0"/>
                </a:endParaRPr>
              </a:p>
              <a:p>
                <a:pPr algn="ctr"/>
                <a:endParaRPr lang="en-US" sz="2000" i="1" dirty="0" smtClean="0">
                  <a:solidFill>
                    <a:srgbClr val="AD1457"/>
                  </a:solidFill>
                  <a:latin typeface="Cambria Math" panose="02040503050406030204" pitchFamily="18" charset="0"/>
                </a:endParaRPr>
              </a:p>
              <a:p>
                <a:pPr algn="ctr"/>
                <a:endParaRPr lang="en-US" sz="2000" i="1" dirty="0" smtClean="0">
                  <a:solidFill>
                    <a:srgbClr val="AD1457"/>
                  </a:solidFill>
                  <a:latin typeface="Cambria Math" panose="02040503050406030204" pitchFamily="18" charset="0"/>
                </a:endParaRPr>
              </a:p>
              <a:p>
                <a:pPr algn="ctr">
                  <a:spcBef>
                    <a:spcPts val="300"/>
                  </a:spcBef>
                  <a:spcAft>
                    <a:spcPts val="300"/>
                  </a:spcAft>
                </a:pPr>
                <a14:m>
                  <m:oMathPara xmlns:m="http://schemas.openxmlformats.org/officeDocument/2006/math">
                    <m:oMathParaPr>
                      <m:jc m:val="centerGroup"/>
                    </m:oMathParaPr>
                    <m:oMath xmlns:m="http://schemas.openxmlformats.org/officeDocument/2006/math">
                      <m:r>
                        <a:rPr lang="en-US" sz="2000" i="1" dirty="0">
                          <a:solidFill>
                            <a:srgbClr val="AD1457"/>
                          </a:solidFill>
                          <a:latin typeface="Cambria Math" panose="02040503050406030204" pitchFamily="18" charset="0"/>
                        </a:rPr>
                        <m:t>𝑞</m:t>
                      </m:r>
                      <m:r>
                        <a:rPr lang="en-US" sz="2000" i="1" dirty="0">
                          <a:solidFill>
                            <a:srgbClr val="AD1457"/>
                          </a:solidFill>
                          <a:latin typeface="Cambria Math" panose="02040503050406030204" pitchFamily="18" charset="0"/>
                        </a:rPr>
                        <m:t>=</m:t>
                      </m:r>
                      <m:r>
                        <a:rPr lang="en-US" sz="2000" i="1" dirty="0">
                          <a:solidFill>
                            <a:srgbClr val="AD1457"/>
                          </a:solidFill>
                          <a:latin typeface="Cambria Math" panose="02040503050406030204" pitchFamily="18" charset="0"/>
                          <a:ea typeface="Cambria Math" panose="02040503050406030204" pitchFamily="18" charset="0"/>
                          <a:cs typeface="CourierNewPS-ItalicMT"/>
                        </a:rPr>
                        <m:t>𝛿</m:t>
                      </m:r>
                      <m:r>
                        <a:rPr lang="en-US" sz="2000" i="1" dirty="0">
                          <a:solidFill>
                            <a:srgbClr val="AD1457"/>
                          </a:solidFill>
                          <a:latin typeface="Cambria Math" panose="02040503050406030204" pitchFamily="18" charset="0"/>
                          <a:ea typeface="Cambria Math" panose="02040503050406030204" pitchFamily="18" charset="0"/>
                          <a:cs typeface="CourierNewPS-ItalicMT"/>
                        </a:rPr>
                        <m:t>(0,</m:t>
                      </m:r>
                      <m:r>
                        <a:rPr lang="en-US" sz="2000" i="1" dirty="0">
                          <a:solidFill>
                            <a:srgbClr val="AD1457"/>
                          </a:solidFill>
                          <a:latin typeface="Cambria Math" panose="02040503050406030204" pitchFamily="18" charset="0"/>
                          <a:ea typeface="Cambria Math" panose="02040503050406030204" pitchFamily="18" charset="0"/>
                          <a:cs typeface="CourierNewPS-ItalicMT"/>
                        </a:rPr>
                        <m:t>𝑎</m:t>
                      </m:r>
                      <m:r>
                        <a:rPr lang="en-US" sz="2000" i="1" dirty="0">
                          <a:solidFill>
                            <a:srgbClr val="AD1457"/>
                          </a:solidFill>
                          <a:latin typeface="Cambria Math" panose="02040503050406030204" pitchFamily="18" charset="0"/>
                          <a:ea typeface="Cambria Math" panose="02040503050406030204" pitchFamily="18" charset="0"/>
                          <a:cs typeface="CourierNewPS-ItalicMT"/>
                        </a:rPr>
                        <m:t>)=1  </m:t>
                      </m:r>
                    </m:oMath>
                  </m:oMathPara>
                </a14:m>
                <a:endParaRPr lang="en-US" sz="2000" dirty="0" smtClean="0">
                  <a:solidFill>
                    <a:srgbClr val="AD1457"/>
                  </a:solidFill>
                </a:endParaRPr>
              </a:p>
              <a:p>
                <a:pPr algn="ctr">
                  <a:spcBef>
                    <a:spcPts val="300"/>
                  </a:spcBef>
                  <a:spcAft>
                    <a:spcPts val="300"/>
                  </a:spcAft>
                </a:pPr>
                <a14:m>
                  <m:oMathPara xmlns:m="http://schemas.openxmlformats.org/officeDocument/2006/math">
                    <m:oMathParaPr>
                      <m:jc m:val="centerGroup"/>
                    </m:oMathParaPr>
                    <m:oMath xmlns:m="http://schemas.openxmlformats.org/officeDocument/2006/math">
                      <m:r>
                        <a:rPr lang="en-US" sz="2000" i="1" dirty="0">
                          <a:solidFill>
                            <a:srgbClr val="AD1457"/>
                          </a:solidFill>
                          <a:latin typeface="Cambria Math" panose="02040503050406030204" pitchFamily="18" charset="0"/>
                        </a:rPr>
                        <m:t>𝑞</m:t>
                      </m:r>
                      <m:r>
                        <a:rPr lang="en-US" sz="2000" i="1" dirty="0">
                          <a:solidFill>
                            <a:srgbClr val="AD1457"/>
                          </a:solidFill>
                          <a:latin typeface="Cambria Math" panose="02040503050406030204" pitchFamily="18" charset="0"/>
                        </a:rPr>
                        <m:t>=</m:t>
                      </m:r>
                      <m:r>
                        <a:rPr lang="en-US" sz="2000" i="1" dirty="0">
                          <a:solidFill>
                            <a:srgbClr val="AD1457"/>
                          </a:solidFill>
                          <a:latin typeface="Cambria Math" panose="02040503050406030204" pitchFamily="18" charset="0"/>
                          <a:ea typeface="Cambria Math" panose="02040503050406030204" pitchFamily="18" charset="0"/>
                          <a:cs typeface="CourierNewPS-ItalicMT"/>
                        </a:rPr>
                        <m:t>𝛿</m:t>
                      </m:r>
                      <m:r>
                        <a:rPr lang="en-US" sz="2000" i="1" dirty="0">
                          <a:solidFill>
                            <a:srgbClr val="AD1457"/>
                          </a:solidFill>
                          <a:latin typeface="Cambria Math" panose="02040503050406030204" pitchFamily="18" charset="0"/>
                          <a:ea typeface="Cambria Math" panose="02040503050406030204" pitchFamily="18" charset="0"/>
                          <a:cs typeface="CourierNewPS-ItalicMT"/>
                        </a:rPr>
                        <m:t>(1,</m:t>
                      </m:r>
                      <m:r>
                        <a:rPr lang="en-US" sz="2000" b="0" i="1" dirty="0" smtClean="0">
                          <a:solidFill>
                            <a:srgbClr val="AD1457"/>
                          </a:solidFill>
                          <a:latin typeface="Cambria Math" panose="02040503050406030204" pitchFamily="18" charset="0"/>
                          <a:ea typeface="Cambria Math" panose="02040503050406030204" pitchFamily="18" charset="0"/>
                          <a:cs typeface="CourierNewPS-ItalicMT"/>
                        </a:rPr>
                        <m:t>𝑏</m:t>
                      </m:r>
                      <m:r>
                        <a:rPr lang="en-US" sz="2000" i="1" dirty="0">
                          <a:solidFill>
                            <a:srgbClr val="AD1457"/>
                          </a:solidFill>
                          <a:latin typeface="Cambria Math" panose="02040503050406030204" pitchFamily="18" charset="0"/>
                          <a:ea typeface="Cambria Math" panose="02040503050406030204" pitchFamily="18" charset="0"/>
                          <a:cs typeface="CourierNewPS-ItalicMT"/>
                        </a:rPr>
                        <m:t>)=</m:t>
                      </m:r>
                      <m:r>
                        <a:rPr lang="en-US" sz="2000" b="0" i="1" dirty="0" smtClean="0">
                          <a:solidFill>
                            <a:srgbClr val="AD1457"/>
                          </a:solidFill>
                          <a:latin typeface="Cambria Math" panose="02040503050406030204" pitchFamily="18" charset="0"/>
                          <a:ea typeface="Cambria Math" panose="02040503050406030204" pitchFamily="18" charset="0"/>
                          <a:cs typeface="CourierNewPS-ItalicMT"/>
                        </a:rPr>
                        <m:t>2</m:t>
                      </m:r>
                      <m:r>
                        <a:rPr lang="en-US" sz="2000" i="1" dirty="0">
                          <a:solidFill>
                            <a:srgbClr val="AD1457"/>
                          </a:solidFill>
                          <a:latin typeface="Cambria Math" panose="02040503050406030204" pitchFamily="18" charset="0"/>
                          <a:ea typeface="Cambria Math" panose="02040503050406030204" pitchFamily="18" charset="0"/>
                          <a:cs typeface="CourierNewPS-ItalicMT"/>
                        </a:rPr>
                        <m:t>  </m:t>
                      </m:r>
                    </m:oMath>
                  </m:oMathPara>
                </a14:m>
                <a:endParaRPr lang="en-US" sz="2000" dirty="0">
                  <a:solidFill>
                    <a:srgbClr val="AD1457"/>
                  </a:solidFill>
                </a:endParaRPr>
              </a:p>
              <a:p>
                <a:pPr algn="ctr">
                  <a:spcBef>
                    <a:spcPts val="300"/>
                  </a:spcBef>
                  <a:spcAft>
                    <a:spcPts val="300"/>
                  </a:spcAft>
                </a:pPr>
                <a14:m>
                  <m:oMathPara xmlns:m="http://schemas.openxmlformats.org/officeDocument/2006/math">
                    <m:oMathParaPr>
                      <m:jc m:val="centerGroup"/>
                    </m:oMathParaPr>
                    <m:oMath xmlns:m="http://schemas.openxmlformats.org/officeDocument/2006/math">
                      <m:r>
                        <a:rPr lang="en-US" sz="2000" i="1" dirty="0">
                          <a:solidFill>
                            <a:srgbClr val="AD1457"/>
                          </a:solidFill>
                          <a:latin typeface="Cambria Math" panose="02040503050406030204" pitchFamily="18" charset="0"/>
                        </a:rPr>
                        <m:t>𝑞</m:t>
                      </m:r>
                      <m:r>
                        <a:rPr lang="en-US" sz="2000" i="1" dirty="0">
                          <a:solidFill>
                            <a:srgbClr val="AD1457"/>
                          </a:solidFill>
                          <a:latin typeface="Cambria Math" panose="02040503050406030204" pitchFamily="18" charset="0"/>
                        </a:rPr>
                        <m:t>=</m:t>
                      </m:r>
                      <m:r>
                        <a:rPr lang="en-US" sz="2000" i="1" dirty="0">
                          <a:solidFill>
                            <a:srgbClr val="AD1457"/>
                          </a:solidFill>
                          <a:latin typeface="Cambria Math" panose="02040503050406030204" pitchFamily="18" charset="0"/>
                          <a:ea typeface="Cambria Math" panose="02040503050406030204" pitchFamily="18" charset="0"/>
                          <a:cs typeface="CourierNewPS-ItalicMT"/>
                        </a:rPr>
                        <m:t>𝛿</m:t>
                      </m:r>
                      <m:r>
                        <a:rPr lang="en-US" sz="2000" i="1" dirty="0">
                          <a:solidFill>
                            <a:srgbClr val="AD1457"/>
                          </a:solidFill>
                          <a:latin typeface="Cambria Math" panose="02040503050406030204" pitchFamily="18" charset="0"/>
                          <a:ea typeface="Cambria Math" panose="02040503050406030204" pitchFamily="18" charset="0"/>
                          <a:cs typeface="CourierNewPS-ItalicMT"/>
                        </a:rPr>
                        <m:t>(2,</m:t>
                      </m:r>
                      <m:r>
                        <a:rPr lang="en-US" sz="2000" i="1" dirty="0">
                          <a:solidFill>
                            <a:srgbClr val="AD1457"/>
                          </a:solidFill>
                          <a:latin typeface="Cambria Math" panose="02040503050406030204" pitchFamily="18" charset="0"/>
                          <a:ea typeface="Cambria Math" panose="02040503050406030204" pitchFamily="18" charset="0"/>
                          <a:cs typeface="CourierNewPS-ItalicMT"/>
                        </a:rPr>
                        <m:t>𝑎</m:t>
                      </m:r>
                      <m:r>
                        <a:rPr lang="en-US" sz="2000" i="1" dirty="0">
                          <a:solidFill>
                            <a:srgbClr val="AD1457"/>
                          </a:solidFill>
                          <a:latin typeface="Cambria Math" panose="02040503050406030204" pitchFamily="18" charset="0"/>
                          <a:ea typeface="Cambria Math" panose="02040503050406030204" pitchFamily="18" charset="0"/>
                          <a:cs typeface="CourierNewPS-ItalicMT"/>
                        </a:rPr>
                        <m:t>)=3  </m:t>
                      </m:r>
                    </m:oMath>
                  </m:oMathPara>
                </a14:m>
                <a:endParaRPr lang="en-US" sz="2000" dirty="0">
                  <a:solidFill>
                    <a:srgbClr val="AD1457"/>
                  </a:solidFill>
                </a:endParaRPr>
              </a:p>
              <a:p>
                <a:pPr algn="ctr">
                  <a:spcBef>
                    <a:spcPts val="300"/>
                  </a:spcBef>
                  <a:spcAft>
                    <a:spcPts val="300"/>
                  </a:spcAft>
                </a:pPr>
                <a14:m>
                  <m:oMathPara xmlns:m="http://schemas.openxmlformats.org/officeDocument/2006/math">
                    <m:oMathParaPr>
                      <m:jc m:val="centerGroup"/>
                    </m:oMathParaPr>
                    <m:oMath xmlns:m="http://schemas.openxmlformats.org/officeDocument/2006/math">
                      <m:r>
                        <a:rPr lang="en-US" sz="2000" i="1" dirty="0">
                          <a:solidFill>
                            <a:srgbClr val="AD1457"/>
                          </a:solidFill>
                          <a:latin typeface="Cambria Math" panose="02040503050406030204" pitchFamily="18" charset="0"/>
                        </a:rPr>
                        <m:t>𝑞</m:t>
                      </m:r>
                      <m:r>
                        <a:rPr lang="en-US" sz="2000" i="1" dirty="0">
                          <a:solidFill>
                            <a:srgbClr val="AD1457"/>
                          </a:solidFill>
                          <a:latin typeface="Cambria Math" panose="02040503050406030204" pitchFamily="18" charset="0"/>
                        </a:rPr>
                        <m:t>=</m:t>
                      </m:r>
                      <m:r>
                        <a:rPr lang="en-US" sz="2000" i="1" dirty="0">
                          <a:solidFill>
                            <a:srgbClr val="AD1457"/>
                          </a:solidFill>
                          <a:latin typeface="Cambria Math" panose="02040503050406030204" pitchFamily="18" charset="0"/>
                          <a:ea typeface="Cambria Math" panose="02040503050406030204" pitchFamily="18" charset="0"/>
                          <a:cs typeface="CourierNewPS-ItalicMT"/>
                        </a:rPr>
                        <m:t>𝛿</m:t>
                      </m:r>
                      <m:r>
                        <a:rPr lang="en-US" sz="2000" i="1" dirty="0">
                          <a:solidFill>
                            <a:srgbClr val="AD1457"/>
                          </a:solidFill>
                          <a:latin typeface="Cambria Math" panose="02040503050406030204" pitchFamily="18" charset="0"/>
                          <a:ea typeface="Cambria Math" panose="02040503050406030204" pitchFamily="18" charset="0"/>
                          <a:cs typeface="CourierNewPS-ItalicMT"/>
                        </a:rPr>
                        <m:t>(3,</m:t>
                      </m:r>
                      <m:r>
                        <a:rPr lang="en-US" sz="2000" b="0" i="1" dirty="0" smtClean="0">
                          <a:solidFill>
                            <a:srgbClr val="AD1457"/>
                          </a:solidFill>
                          <a:latin typeface="Cambria Math" panose="02040503050406030204" pitchFamily="18" charset="0"/>
                          <a:ea typeface="Cambria Math" panose="02040503050406030204" pitchFamily="18" charset="0"/>
                          <a:cs typeface="CourierNewPS-ItalicMT"/>
                        </a:rPr>
                        <m:t>𝑏</m:t>
                      </m:r>
                      <m:r>
                        <a:rPr lang="en-US" sz="2000" i="1" dirty="0">
                          <a:solidFill>
                            <a:srgbClr val="AD1457"/>
                          </a:solidFill>
                          <a:latin typeface="Cambria Math" panose="02040503050406030204" pitchFamily="18" charset="0"/>
                          <a:ea typeface="Cambria Math" panose="02040503050406030204" pitchFamily="18" charset="0"/>
                          <a:cs typeface="CourierNewPS-ItalicMT"/>
                        </a:rPr>
                        <m:t>)=</m:t>
                      </m:r>
                      <m:r>
                        <a:rPr lang="en-US" sz="2000" b="0" i="1" dirty="0" smtClean="0">
                          <a:solidFill>
                            <a:srgbClr val="AD1457"/>
                          </a:solidFill>
                          <a:latin typeface="Cambria Math" panose="02040503050406030204" pitchFamily="18" charset="0"/>
                          <a:ea typeface="Cambria Math" panose="02040503050406030204" pitchFamily="18" charset="0"/>
                          <a:cs typeface="CourierNewPS-ItalicMT"/>
                        </a:rPr>
                        <m:t>4</m:t>
                      </m:r>
                      <m:r>
                        <a:rPr lang="en-US" sz="2000" i="1" dirty="0">
                          <a:solidFill>
                            <a:srgbClr val="AD1457"/>
                          </a:solidFill>
                          <a:latin typeface="Cambria Math" panose="02040503050406030204" pitchFamily="18" charset="0"/>
                          <a:ea typeface="Cambria Math" panose="02040503050406030204" pitchFamily="18" charset="0"/>
                          <a:cs typeface="CourierNewPS-ItalicMT"/>
                        </a:rPr>
                        <m:t>  </m:t>
                      </m:r>
                    </m:oMath>
                  </m:oMathPara>
                </a14:m>
                <a:endParaRPr lang="en-US" sz="2000" dirty="0">
                  <a:solidFill>
                    <a:srgbClr val="AD1457"/>
                  </a:solidFill>
                </a:endParaRPr>
              </a:p>
              <a:p>
                <a:pPr algn="ctr">
                  <a:spcBef>
                    <a:spcPts val="300"/>
                  </a:spcBef>
                  <a:spcAft>
                    <a:spcPts val="300"/>
                  </a:spcAft>
                </a:pPr>
                <a14:m>
                  <m:oMathPara xmlns:m="http://schemas.openxmlformats.org/officeDocument/2006/math">
                    <m:oMathParaPr>
                      <m:jc m:val="centerGroup"/>
                    </m:oMathParaPr>
                    <m:oMath xmlns:m="http://schemas.openxmlformats.org/officeDocument/2006/math">
                      <m:r>
                        <a:rPr lang="en-US" sz="2000" i="1" dirty="0">
                          <a:solidFill>
                            <a:srgbClr val="AD1457"/>
                          </a:solidFill>
                          <a:latin typeface="Cambria Math" panose="02040503050406030204" pitchFamily="18" charset="0"/>
                        </a:rPr>
                        <m:t>𝑞</m:t>
                      </m:r>
                      <m:r>
                        <a:rPr lang="en-US" sz="2000" i="1" dirty="0">
                          <a:solidFill>
                            <a:srgbClr val="AD1457"/>
                          </a:solidFill>
                          <a:latin typeface="Cambria Math" panose="02040503050406030204" pitchFamily="18" charset="0"/>
                        </a:rPr>
                        <m:t>=</m:t>
                      </m:r>
                      <m:r>
                        <a:rPr lang="en-US" sz="2000" i="1" dirty="0">
                          <a:solidFill>
                            <a:srgbClr val="AD1457"/>
                          </a:solidFill>
                          <a:latin typeface="Cambria Math" panose="02040503050406030204" pitchFamily="18" charset="0"/>
                          <a:ea typeface="Cambria Math" panose="02040503050406030204" pitchFamily="18" charset="0"/>
                          <a:cs typeface="CourierNewPS-ItalicMT"/>
                        </a:rPr>
                        <m:t>𝛿</m:t>
                      </m:r>
                      <m:r>
                        <a:rPr lang="en-US" sz="2000" i="1" dirty="0">
                          <a:solidFill>
                            <a:srgbClr val="AD1457"/>
                          </a:solidFill>
                          <a:latin typeface="Cambria Math" panose="02040503050406030204" pitchFamily="18" charset="0"/>
                          <a:ea typeface="Cambria Math" panose="02040503050406030204" pitchFamily="18" charset="0"/>
                          <a:cs typeface="CourierNewPS-ItalicMT"/>
                        </a:rPr>
                        <m:t>(4,</m:t>
                      </m:r>
                      <m:r>
                        <a:rPr lang="en-US" sz="2000" i="1" dirty="0">
                          <a:solidFill>
                            <a:srgbClr val="AD1457"/>
                          </a:solidFill>
                          <a:latin typeface="Cambria Math" panose="02040503050406030204" pitchFamily="18" charset="0"/>
                          <a:ea typeface="Cambria Math" panose="02040503050406030204" pitchFamily="18" charset="0"/>
                          <a:cs typeface="CourierNewPS-ItalicMT"/>
                        </a:rPr>
                        <m:t>𝑎</m:t>
                      </m:r>
                      <m:r>
                        <a:rPr lang="en-US" sz="2000" i="1" dirty="0">
                          <a:solidFill>
                            <a:srgbClr val="AD1457"/>
                          </a:solidFill>
                          <a:latin typeface="Cambria Math" panose="02040503050406030204" pitchFamily="18" charset="0"/>
                          <a:ea typeface="Cambria Math" panose="02040503050406030204" pitchFamily="18" charset="0"/>
                          <a:cs typeface="CourierNewPS-ItalicMT"/>
                        </a:rPr>
                        <m:t>)=5  </m:t>
                      </m:r>
                    </m:oMath>
                  </m:oMathPara>
                </a14:m>
                <a:endParaRPr lang="en-US" sz="2000" dirty="0">
                  <a:solidFill>
                    <a:srgbClr val="AD1457"/>
                  </a:solidFill>
                </a:endParaRPr>
              </a:p>
              <a:p>
                <a:pPr algn="ctr">
                  <a:spcBef>
                    <a:spcPts val="300"/>
                  </a:spcBef>
                  <a:spcAft>
                    <a:spcPts val="300"/>
                  </a:spcAft>
                </a:pPr>
                <a14:m>
                  <m:oMathPara xmlns:m="http://schemas.openxmlformats.org/officeDocument/2006/math">
                    <m:oMathParaPr>
                      <m:jc m:val="centerGroup"/>
                    </m:oMathParaPr>
                    <m:oMath xmlns:m="http://schemas.openxmlformats.org/officeDocument/2006/math">
                      <m:r>
                        <a:rPr lang="en-US" sz="2000" i="1" dirty="0">
                          <a:solidFill>
                            <a:srgbClr val="AD1457"/>
                          </a:solidFill>
                          <a:latin typeface="Cambria Math" panose="02040503050406030204" pitchFamily="18" charset="0"/>
                        </a:rPr>
                        <m:t>𝑞</m:t>
                      </m:r>
                      <m:r>
                        <a:rPr lang="en-US" sz="2000" i="1" dirty="0">
                          <a:solidFill>
                            <a:srgbClr val="AD1457"/>
                          </a:solidFill>
                          <a:latin typeface="Cambria Math" panose="02040503050406030204" pitchFamily="18" charset="0"/>
                        </a:rPr>
                        <m:t>=</m:t>
                      </m:r>
                      <m:r>
                        <a:rPr lang="en-US" sz="2000" i="1" dirty="0">
                          <a:solidFill>
                            <a:srgbClr val="AD1457"/>
                          </a:solidFill>
                          <a:latin typeface="Cambria Math" panose="02040503050406030204" pitchFamily="18" charset="0"/>
                          <a:ea typeface="Cambria Math" panose="02040503050406030204" pitchFamily="18" charset="0"/>
                          <a:cs typeface="CourierNewPS-ItalicMT"/>
                        </a:rPr>
                        <m:t>𝛿</m:t>
                      </m:r>
                      <m:r>
                        <a:rPr lang="en-US" sz="2000" i="1" dirty="0">
                          <a:solidFill>
                            <a:srgbClr val="AD1457"/>
                          </a:solidFill>
                          <a:latin typeface="Cambria Math" panose="02040503050406030204" pitchFamily="18" charset="0"/>
                          <a:ea typeface="Cambria Math" panose="02040503050406030204" pitchFamily="18" charset="0"/>
                          <a:cs typeface="CourierNewPS-ItalicMT"/>
                        </a:rPr>
                        <m:t>(5,</m:t>
                      </m:r>
                      <m:r>
                        <a:rPr lang="en-US" sz="2000" b="0" i="1" dirty="0" smtClean="0">
                          <a:solidFill>
                            <a:srgbClr val="AD1457"/>
                          </a:solidFill>
                          <a:latin typeface="Cambria Math" panose="02040503050406030204" pitchFamily="18" charset="0"/>
                          <a:ea typeface="Cambria Math" panose="02040503050406030204" pitchFamily="18" charset="0"/>
                          <a:cs typeface="CourierNewPS-ItalicMT"/>
                        </a:rPr>
                        <m:t>𝑏</m:t>
                      </m:r>
                      <m:r>
                        <a:rPr lang="en-US" sz="2000" i="1" dirty="0">
                          <a:solidFill>
                            <a:srgbClr val="AD1457"/>
                          </a:solidFill>
                          <a:latin typeface="Cambria Math" panose="02040503050406030204" pitchFamily="18" charset="0"/>
                          <a:ea typeface="Cambria Math" panose="02040503050406030204" pitchFamily="18" charset="0"/>
                          <a:cs typeface="CourierNewPS-ItalicMT"/>
                        </a:rPr>
                        <m:t>)=</m:t>
                      </m:r>
                      <m:r>
                        <a:rPr lang="en-US" sz="2000" b="0" i="1" dirty="0" smtClean="0">
                          <a:solidFill>
                            <a:srgbClr val="AD1457"/>
                          </a:solidFill>
                          <a:latin typeface="Cambria Math" panose="02040503050406030204" pitchFamily="18" charset="0"/>
                          <a:ea typeface="Cambria Math" panose="02040503050406030204" pitchFamily="18" charset="0"/>
                          <a:cs typeface="CourierNewPS-ItalicMT"/>
                        </a:rPr>
                        <m:t>4</m:t>
                      </m:r>
                      <m:r>
                        <a:rPr lang="en-US" sz="2000" i="1" dirty="0">
                          <a:solidFill>
                            <a:srgbClr val="AD1457"/>
                          </a:solidFill>
                          <a:latin typeface="Cambria Math" panose="02040503050406030204" pitchFamily="18" charset="0"/>
                          <a:ea typeface="Cambria Math" panose="02040503050406030204" pitchFamily="18" charset="0"/>
                          <a:cs typeface="CourierNewPS-ItalicMT"/>
                        </a:rPr>
                        <m:t>  </m:t>
                      </m:r>
                    </m:oMath>
                  </m:oMathPara>
                </a14:m>
                <a:endParaRPr lang="en-US" sz="2000" dirty="0">
                  <a:solidFill>
                    <a:srgbClr val="AD1457"/>
                  </a:solidFill>
                </a:endParaRPr>
              </a:p>
              <a:p>
                <a:pPr algn="ctr">
                  <a:spcBef>
                    <a:spcPts val="300"/>
                  </a:spcBef>
                  <a:spcAft>
                    <a:spcPts val="300"/>
                  </a:spcAft>
                </a:pPr>
                <a14:m>
                  <m:oMathPara xmlns:m="http://schemas.openxmlformats.org/officeDocument/2006/math">
                    <m:oMathParaPr>
                      <m:jc m:val="centerGroup"/>
                    </m:oMathParaPr>
                    <m:oMath xmlns:m="http://schemas.openxmlformats.org/officeDocument/2006/math">
                      <m:r>
                        <a:rPr lang="en-US" sz="2000" i="1" dirty="0">
                          <a:solidFill>
                            <a:srgbClr val="AD1457"/>
                          </a:solidFill>
                          <a:latin typeface="Cambria Math" panose="02040503050406030204" pitchFamily="18" charset="0"/>
                        </a:rPr>
                        <m:t>𝑞</m:t>
                      </m:r>
                      <m:r>
                        <a:rPr lang="en-US" sz="2000" i="1" dirty="0">
                          <a:solidFill>
                            <a:srgbClr val="AD1457"/>
                          </a:solidFill>
                          <a:latin typeface="Cambria Math" panose="02040503050406030204" pitchFamily="18" charset="0"/>
                        </a:rPr>
                        <m:t>=</m:t>
                      </m:r>
                      <m:r>
                        <a:rPr lang="en-US" sz="2000" i="1" dirty="0">
                          <a:solidFill>
                            <a:srgbClr val="AD1457"/>
                          </a:solidFill>
                          <a:latin typeface="Cambria Math" panose="02040503050406030204" pitchFamily="18" charset="0"/>
                          <a:ea typeface="Cambria Math" panose="02040503050406030204" pitchFamily="18" charset="0"/>
                          <a:cs typeface="CourierNewPS-ItalicMT"/>
                        </a:rPr>
                        <m:t>𝛿</m:t>
                      </m:r>
                      <m:r>
                        <a:rPr lang="en-US" sz="2000" i="1" dirty="0">
                          <a:solidFill>
                            <a:srgbClr val="AD1457"/>
                          </a:solidFill>
                          <a:latin typeface="Cambria Math" panose="02040503050406030204" pitchFamily="18" charset="0"/>
                          <a:ea typeface="Cambria Math" panose="02040503050406030204" pitchFamily="18" charset="0"/>
                          <a:cs typeface="CourierNewPS-ItalicMT"/>
                        </a:rPr>
                        <m:t>(4,</m:t>
                      </m:r>
                      <m:r>
                        <a:rPr lang="en-US" sz="2000" i="1" dirty="0">
                          <a:solidFill>
                            <a:srgbClr val="AD1457"/>
                          </a:solidFill>
                          <a:latin typeface="Cambria Math" panose="02040503050406030204" pitchFamily="18" charset="0"/>
                          <a:ea typeface="Cambria Math" panose="02040503050406030204" pitchFamily="18" charset="0"/>
                          <a:cs typeface="CourierNewPS-ItalicMT"/>
                        </a:rPr>
                        <m:t>𝑎</m:t>
                      </m:r>
                      <m:r>
                        <a:rPr lang="en-US" sz="2000" i="1" dirty="0">
                          <a:solidFill>
                            <a:srgbClr val="AD1457"/>
                          </a:solidFill>
                          <a:latin typeface="Cambria Math" panose="02040503050406030204" pitchFamily="18" charset="0"/>
                          <a:ea typeface="Cambria Math" panose="02040503050406030204" pitchFamily="18" charset="0"/>
                          <a:cs typeface="CourierNewPS-ItalicMT"/>
                        </a:rPr>
                        <m:t>)=5  </m:t>
                      </m:r>
                    </m:oMath>
                  </m:oMathPara>
                </a14:m>
                <a:endParaRPr lang="en-US" sz="2000" dirty="0">
                  <a:solidFill>
                    <a:srgbClr val="AD1457"/>
                  </a:solidFill>
                </a:endParaRPr>
              </a:p>
              <a:p>
                <a:pPr algn="ctr">
                  <a:spcBef>
                    <a:spcPts val="300"/>
                  </a:spcBef>
                  <a:spcAft>
                    <a:spcPts val="300"/>
                  </a:spcAft>
                </a:pPr>
                <a14:m>
                  <m:oMathPara xmlns:m="http://schemas.openxmlformats.org/officeDocument/2006/math">
                    <m:oMathParaPr>
                      <m:jc m:val="centerGroup"/>
                    </m:oMathParaPr>
                    <m:oMath xmlns:m="http://schemas.openxmlformats.org/officeDocument/2006/math">
                      <m:r>
                        <a:rPr lang="en-US" sz="2000" i="1" dirty="0">
                          <a:solidFill>
                            <a:srgbClr val="AD1457"/>
                          </a:solidFill>
                          <a:latin typeface="Cambria Math" panose="02040503050406030204" pitchFamily="18" charset="0"/>
                        </a:rPr>
                        <m:t>𝑞</m:t>
                      </m:r>
                      <m:r>
                        <a:rPr lang="en-US" sz="2000" i="1" dirty="0">
                          <a:solidFill>
                            <a:srgbClr val="AD1457"/>
                          </a:solidFill>
                          <a:latin typeface="Cambria Math" panose="02040503050406030204" pitchFamily="18" charset="0"/>
                        </a:rPr>
                        <m:t>=</m:t>
                      </m:r>
                      <m:r>
                        <a:rPr lang="en-US" sz="2000" i="1" dirty="0">
                          <a:solidFill>
                            <a:srgbClr val="AD1457"/>
                          </a:solidFill>
                          <a:latin typeface="Cambria Math" panose="02040503050406030204" pitchFamily="18" charset="0"/>
                          <a:ea typeface="Cambria Math" panose="02040503050406030204" pitchFamily="18" charset="0"/>
                          <a:cs typeface="CourierNewPS-ItalicMT"/>
                        </a:rPr>
                        <m:t>𝛿</m:t>
                      </m:r>
                      <m:r>
                        <a:rPr lang="en-US" sz="2000" i="1" dirty="0">
                          <a:solidFill>
                            <a:srgbClr val="AD1457"/>
                          </a:solidFill>
                          <a:latin typeface="Cambria Math" panose="02040503050406030204" pitchFamily="18" charset="0"/>
                          <a:ea typeface="Cambria Math" panose="02040503050406030204" pitchFamily="18" charset="0"/>
                          <a:cs typeface="CourierNewPS-ItalicMT"/>
                        </a:rPr>
                        <m:t>(5,</m:t>
                      </m:r>
                      <m:r>
                        <a:rPr lang="en-US" sz="2000" b="0" i="1" dirty="0" smtClean="0">
                          <a:solidFill>
                            <a:srgbClr val="AD1457"/>
                          </a:solidFill>
                          <a:latin typeface="Cambria Math" panose="02040503050406030204" pitchFamily="18" charset="0"/>
                          <a:ea typeface="Cambria Math" panose="02040503050406030204" pitchFamily="18" charset="0"/>
                          <a:cs typeface="CourierNewPS-ItalicMT"/>
                        </a:rPr>
                        <m:t>𝑐</m:t>
                      </m:r>
                      <m:r>
                        <a:rPr lang="en-US" sz="2000" i="1" dirty="0">
                          <a:solidFill>
                            <a:srgbClr val="AD1457"/>
                          </a:solidFill>
                          <a:latin typeface="Cambria Math" panose="02040503050406030204" pitchFamily="18" charset="0"/>
                          <a:ea typeface="Cambria Math" panose="02040503050406030204" pitchFamily="18" charset="0"/>
                          <a:cs typeface="CourierNewPS-ItalicMT"/>
                        </a:rPr>
                        <m:t>)=</m:t>
                      </m:r>
                      <m:r>
                        <a:rPr lang="en-US" sz="2000" b="0" i="1" dirty="0" smtClean="0">
                          <a:solidFill>
                            <a:srgbClr val="AD1457"/>
                          </a:solidFill>
                          <a:latin typeface="Cambria Math" panose="02040503050406030204" pitchFamily="18" charset="0"/>
                          <a:ea typeface="Cambria Math" panose="02040503050406030204" pitchFamily="18" charset="0"/>
                          <a:cs typeface="CourierNewPS-ItalicMT"/>
                        </a:rPr>
                        <m:t>6</m:t>
                      </m:r>
                      <m:r>
                        <a:rPr lang="en-US" sz="2000" i="1" dirty="0">
                          <a:solidFill>
                            <a:srgbClr val="AD1457"/>
                          </a:solidFill>
                          <a:latin typeface="Cambria Math" panose="02040503050406030204" pitchFamily="18" charset="0"/>
                          <a:ea typeface="Cambria Math" panose="02040503050406030204" pitchFamily="18" charset="0"/>
                          <a:cs typeface="CourierNewPS-ItalicMT"/>
                        </a:rPr>
                        <m:t>  </m:t>
                      </m:r>
                    </m:oMath>
                  </m:oMathPara>
                </a14:m>
                <a:endParaRPr lang="en-US" sz="2000" dirty="0">
                  <a:solidFill>
                    <a:srgbClr val="AD1457"/>
                  </a:solidFill>
                </a:endParaRPr>
              </a:p>
              <a:p>
                <a:pPr algn="ctr"/>
                <a14:m>
                  <m:oMathPara xmlns:m="http://schemas.openxmlformats.org/officeDocument/2006/math">
                    <m:oMathParaPr>
                      <m:jc m:val="centerGroup"/>
                    </m:oMathParaPr>
                    <m:oMath xmlns:m="http://schemas.openxmlformats.org/officeDocument/2006/math">
                      <m:r>
                        <a:rPr lang="en-US" sz="2000" i="1" dirty="0">
                          <a:solidFill>
                            <a:srgbClr val="AD1457"/>
                          </a:solidFill>
                          <a:latin typeface="Cambria Math" panose="02040503050406030204" pitchFamily="18" charset="0"/>
                        </a:rPr>
                        <m:t>𝑞</m:t>
                      </m:r>
                      <m:r>
                        <a:rPr lang="en-US" sz="2000" i="1" dirty="0">
                          <a:solidFill>
                            <a:srgbClr val="AD1457"/>
                          </a:solidFill>
                          <a:latin typeface="Cambria Math" panose="02040503050406030204" pitchFamily="18" charset="0"/>
                        </a:rPr>
                        <m:t>=</m:t>
                      </m:r>
                      <m:r>
                        <a:rPr lang="en-US" sz="2000" i="1" dirty="0">
                          <a:solidFill>
                            <a:srgbClr val="AD1457"/>
                          </a:solidFill>
                          <a:latin typeface="Cambria Math" panose="02040503050406030204" pitchFamily="18" charset="0"/>
                          <a:ea typeface="Cambria Math" panose="02040503050406030204" pitchFamily="18" charset="0"/>
                          <a:cs typeface="CourierNewPS-ItalicMT"/>
                        </a:rPr>
                        <m:t>𝛿</m:t>
                      </m:r>
                      <m:r>
                        <a:rPr lang="en-US" sz="2000" i="1" dirty="0">
                          <a:solidFill>
                            <a:srgbClr val="AD1457"/>
                          </a:solidFill>
                          <a:latin typeface="Cambria Math" panose="02040503050406030204" pitchFamily="18" charset="0"/>
                          <a:ea typeface="Cambria Math" panose="02040503050406030204" pitchFamily="18" charset="0"/>
                          <a:cs typeface="CourierNewPS-ItalicMT"/>
                        </a:rPr>
                        <m:t>(6,</m:t>
                      </m:r>
                      <m:r>
                        <a:rPr lang="en-US" sz="2000" b="0" i="1" dirty="0" smtClean="0">
                          <a:solidFill>
                            <a:srgbClr val="AD1457"/>
                          </a:solidFill>
                          <a:latin typeface="Cambria Math" panose="02040503050406030204" pitchFamily="18" charset="0"/>
                          <a:ea typeface="Cambria Math" panose="02040503050406030204" pitchFamily="18" charset="0"/>
                          <a:cs typeface="CourierNewPS-ItalicMT"/>
                        </a:rPr>
                        <m:t>𝑎</m:t>
                      </m:r>
                      <m:r>
                        <a:rPr lang="en-US" sz="2000" i="1" dirty="0">
                          <a:solidFill>
                            <a:srgbClr val="AD1457"/>
                          </a:solidFill>
                          <a:latin typeface="Cambria Math" panose="02040503050406030204" pitchFamily="18" charset="0"/>
                          <a:ea typeface="Cambria Math" panose="02040503050406030204" pitchFamily="18" charset="0"/>
                          <a:cs typeface="CourierNewPS-ItalicMT"/>
                        </a:rPr>
                        <m:t>)=</m:t>
                      </m:r>
                      <m:r>
                        <a:rPr lang="en-US" sz="2000" b="0" i="1" dirty="0" smtClean="0">
                          <a:solidFill>
                            <a:srgbClr val="AD1457"/>
                          </a:solidFill>
                          <a:latin typeface="Cambria Math" panose="02040503050406030204" pitchFamily="18" charset="0"/>
                          <a:ea typeface="Cambria Math" panose="02040503050406030204" pitchFamily="18" charset="0"/>
                          <a:cs typeface="CourierNewPS-ItalicMT"/>
                        </a:rPr>
                        <m:t>7</m:t>
                      </m:r>
                      <m:r>
                        <a:rPr lang="en-US" sz="2000" i="1" dirty="0">
                          <a:solidFill>
                            <a:srgbClr val="AD1457"/>
                          </a:solidFill>
                          <a:latin typeface="Cambria Math" panose="02040503050406030204" pitchFamily="18" charset="0"/>
                          <a:ea typeface="Cambria Math" panose="02040503050406030204" pitchFamily="18" charset="0"/>
                          <a:cs typeface="CourierNewPS-ItalicMT"/>
                        </a:rPr>
                        <m:t>  </m:t>
                      </m:r>
                    </m:oMath>
                  </m:oMathPara>
                </a14:m>
                <a:endParaRPr lang="en-US" sz="2000" dirty="0">
                  <a:solidFill>
                    <a:srgbClr val="AD1457"/>
                  </a:solidFill>
                </a:endParaRPr>
              </a:p>
            </p:txBody>
          </p:sp>
        </mc:Choice>
        <mc:Fallback xmlns="">
          <p:sp>
            <p:nvSpPr>
              <p:cNvPr id="38" name="Rectangle 37"/>
              <p:cNvSpPr>
                <a:spLocks noRot="1" noChangeAspect="1" noMove="1" noResize="1" noEditPoints="1" noAdjustHandles="1" noChangeArrowheads="1" noChangeShapeType="1" noTextEdit="1"/>
              </p:cNvSpPr>
              <p:nvPr/>
            </p:nvSpPr>
            <p:spPr>
              <a:xfrm>
                <a:off x="6186415" y="770709"/>
                <a:ext cx="2454665" cy="4598125"/>
              </a:xfrm>
              <a:prstGeom prst="rect">
                <a:avLst/>
              </a:prstGeom>
              <a:blipFill>
                <a:blip r:embed="rId2"/>
                <a:stretch>
                  <a:fillRect/>
                </a:stretch>
              </a:blipFill>
            </p:spPr>
            <p:txBody>
              <a:bodyPr/>
              <a:lstStyle/>
              <a:p>
                <a:r>
                  <a:rPr lang="en-US">
                    <a:noFill/>
                  </a:rPr>
                  <a:t> </a:t>
                </a:r>
              </a:p>
            </p:txBody>
          </p:sp>
        </mc:Fallback>
      </mc:AlternateContent>
      <p:sp>
        <p:nvSpPr>
          <p:cNvPr id="17" name="Rectangle 16"/>
          <p:cNvSpPr/>
          <p:nvPr/>
        </p:nvSpPr>
        <p:spPr>
          <a:xfrm>
            <a:off x="9733361" y="2595584"/>
            <a:ext cx="345574" cy="324036"/>
          </a:xfrm>
          <a:prstGeom prst="rect">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p:cNvSpPr/>
          <p:nvPr/>
        </p:nvSpPr>
        <p:spPr>
          <a:xfrm>
            <a:off x="10308038" y="3020471"/>
            <a:ext cx="345574" cy="324036"/>
          </a:xfrm>
          <a:prstGeom prst="rect">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9733163" y="3446375"/>
            <a:ext cx="345574" cy="324036"/>
          </a:xfrm>
          <a:prstGeom prst="rect">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p:cNvSpPr/>
          <p:nvPr/>
        </p:nvSpPr>
        <p:spPr>
          <a:xfrm>
            <a:off x="10308038" y="3869762"/>
            <a:ext cx="345574" cy="324036"/>
          </a:xfrm>
          <a:prstGeom prst="rect">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p:cNvSpPr/>
          <p:nvPr/>
        </p:nvSpPr>
        <p:spPr>
          <a:xfrm>
            <a:off x="10886789" y="3869762"/>
            <a:ext cx="345574" cy="324036"/>
          </a:xfrm>
          <a:prstGeom prst="rect">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p:cNvSpPr/>
          <p:nvPr/>
        </p:nvSpPr>
        <p:spPr>
          <a:xfrm>
            <a:off x="9744802" y="4292152"/>
            <a:ext cx="345574" cy="324036"/>
          </a:xfrm>
          <a:prstGeom prst="rect">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35"/>
          <p:cNvSpPr/>
          <p:nvPr/>
        </p:nvSpPr>
        <p:spPr>
          <a:xfrm>
            <a:off x="3265427" y="5961439"/>
            <a:ext cx="3794760" cy="43891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61365" y="2205318"/>
            <a:ext cx="2194560" cy="36576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2265305" y="6024345"/>
            <a:ext cx="345574" cy="324036"/>
          </a:xfrm>
          <a:prstGeom prst="rect">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6755556" y="908876"/>
            <a:ext cx="1393633" cy="468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smtClean="0">
                <a:solidFill>
                  <a:schemeClr val="tx1"/>
                </a:solidFill>
                <a:latin typeface="Cambria Math" panose="02040503050406030204" pitchFamily="18" charset="0"/>
                <a:ea typeface="Cambria Math" panose="02040503050406030204" pitchFamily="18" charset="0"/>
              </a:rPr>
              <a:t>  </a:t>
            </a:r>
            <a:r>
              <a:rPr lang="en-IN" sz="2400" dirty="0" err="1" smtClean="0">
                <a:solidFill>
                  <a:schemeClr val="tx1"/>
                </a:solidFill>
                <a:latin typeface="Cambria Math" panose="02040503050406030204" pitchFamily="18" charset="0"/>
                <a:ea typeface="Cambria Math" panose="02040503050406030204" pitchFamily="18" charset="0"/>
              </a:rPr>
              <a:t>i</a:t>
            </a:r>
            <a:r>
              <a:rPr lang="en-IN" sz="2400" dirty="0" smtClean="0">
                <a:solidFill>
                  <a:schemeClr val="tx1"/>
                </a:solidFill>
                <a:latin typeface="Cambria Math" panose="02040503050406030204" pitchFamily="18" charset="0"/>
                <a:ea typeface="Cambria Math" panose="02040503050406030204" pitchFamily="18" charset="0"/>
              </a:rPr>
              <a:t>  =</a:t>
            </a:r>
            <a:endParaRPr lang="en-IN" sz="2400" dirty="0">
              <a:solidFill>
                <a:schemeClr val="tx1"/>
              </a:solidFill>
              <a:latin typeface="Cambria Math" panose="02040503050406030204" pitchFamily="18" charset="0"/>
              <a:ea typeface="Cambria Math" panose="02040503050406030204" pitchFamily="18" charset="0"/>
            </a:endParaRPr>
          </a:p>
        </p:txBody>
      </p:sp>
      <p:sp>
        <p:nvSpPr>
          <p:cNvPr id="8" name="Rectangle 7"/>
          <p:cNvSpPr/>
          <p:nvPr/>
        </p:nvSpPr>
        <p:spPr>
          <a:xfrm>
            <a:off x="6759612" y="1455572"/>
            <a:ext cx="1393633" cy="468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smtClean="0">
                <a:solidFill>
                  <a:schemeClr val="tx1"/>
                </a:solidFill>
                <a:latin typeface="Cambria Math" panose="02040503050406030204" pitchFamily="18" charset="0"/>
                <a:ea typeface="Cambria Math" panose="02040503050406030204" pitchFamily="18" charset="0"/>
              </a:rPr>
              <a:t> q =</a:t>
            </a:r>
            <a:endParaRPr lang="en-IN" sz="2400" dirty="0">
              <a:solidFill>
                <a:schemeClr val="tx1"/>
              </a:solidFill>
              <a:latin typeface="Cambria Math" panose="02040503050406030204" pitchFamily="18" charset="0"/>
              <a:ea typeface="Cambria Math" panose="02040503050406030204" pitchFamily="18" charset="0"/>
            </a:endParaRPr>
          </a:p>
        </p:txBody>
      </p:sp>
      <p:sp>
        <p:nvSpPr>
          <p:cNvPr id="9" name="Rectangle 8"/>
          <p:cNvSpPr/>
          <p:nvPr/>
        </p:nvSpPr>
        <p:spPr>
          <a:xfrm>
            <a:off x="7403628" y="962902"/>
            <a:ext cx="696817" cy="36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Cambria Math" panose="02040503050406030204" pitchFamily="18" charset="0"/>
                <a:ea typeface="Cambria Math" panose="02040503050406030204" pitchFamily="18" charset="0"/>
              </a:rPr>
              <a:t>1</a:t>
            </a:r>
            <a:endParaRPr lang="en-IN" dirty="0">
              <a:solidFill>
                <a:schemeClr val="tx1"/>
              </a:solidFill>
              <a:latin typeface="Cambria Math" panose="02040503050406030204" pitchFamily="18" charset="0"/>
              <a:ea typeface="Cambria Math" panose="02040503050406030204" pitchFamily="18" charset="0"/>
            </a:endParaRPr>
          </a:p>
        </p:txBody>
      </p:sp>
      <p:sp>
        <p:nvSpPr>
          <p:cNvPr id="10" name="Rectangle 9"/>
          <p:cNvSpPr/>
          <p:nvPr/>
        </p:nvSpPr>
        <p:spPr>
          <a:xfrm>
            <a:off x="7403628" y="1509598"/>
            <a:ext cx="696817" cy="36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Cambria Math" panose="02040503050406030204" pitchFamily="18" charset="0"/>
                <a:ea typeface="Cambria Math" panose="02040503050406030204" pitchFamily="18" charset="0"/>
              </a:rPr>
              <a:t>0</a:t>
            </a:r>
            <a:endParaRPr lang="en-IN" dirty="0">
              <a:solidFill>
                <a:schemeClr val="tx1"/>
              </a:solidFill>
              <a:latin typeface="Cambria Math" panose="02040503050406030204" pitchFamily="18" charset="0"/>
              <a:ea typeface="Cambria Math" panose="02040503050406030204" pitchFamily="18" charset="0"/>
            </a:endParaRPr>
          </a:p>
        </p:txBody>
      </p:sp>
      <p:sp>
        <p:nvSpPr>
          <p:cNvPr id="12" name="Rectangle 11"/>
          <p:cNvSpPr/>
          <p:nvPr/>
        </p:nvSpPr>
        <p:spPr>
          <a:xfrm>
            <a:off x="7408472" y="1511086"/>
            <a:ext cx="696817" cy="36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Cambria Math" panose="02040503050406030204" pitchFamily="18" charset="0"/>
                <a:ea typeface="Cambria Math" panose="02040503050406030204" pitchFamily="18" charset="0"/>
              </a:rPr>
              <a:t>1</a:t>
            </a:r>
            <a:endParaRPr lang="en-IN" dirty="0">
              <a:solidFill>
                <a:schemeClr val="tx1"/>
              </a:solidFill>
              <a:latin typeface="Cambria Math" panose="02040503050406030204" pitchFamily="18" charset="0"/>
              <a:ea typeface="Cambria Math" panose="02040503050406030204" pitchFamily="18" charset="0"/>
            </a:endParaRPr>
          </a:p>
        </p:txBody>
      </p:sp>
      <p:sp>
        <p:nvSpPr>
          <p:cNvPr id="13" name="Rectangle 12"/>
          <p:cNvSpPr/>
          <p:nvPr/>
        </p:nvSpPr>
        <p:spPr>
          <a:xfrm>
            <a:off x="7403627" y="970342"/>
            <a:ext cx="696817" cy="36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Cambria Math" panose="02040503050406030204" pitchFamily="18" charset="0"/>
                <a:ea typeface="Cambria Math" panose="02040503050406030204" pitchFamily="18" charset="0"/>
              </a:rPr>
              <a:t>2</a:t>
            </a:r>
            <a:endParaRPr lang="en-IN" dirty="0">
              <a:solidFill>
                <a:schemeClr val="tx1"/>
              </a:solidFill>
              <a:latin typeface="Cambria Math" panose="02040503050406030204" pitchFamily="18" charset="0"/>
              <a:ea typeface="Cambria Math" panose="02040503050406030204" pitchFamily="18" charset="0"/>
            </a:endParaRPr>
          </a:p>
        </p:txBody>
      </p:sp>
      <p:sp>
        <p:nvSpPr>
          <p:cNvPr id="15" name="Rectangle 14"/>
          <p:cNvSpPr/>
          <p:nvPr/>
        </p:nvSpPr>
        <p:spPr>
          <a:xfrm>
            <a:off x="7403627" y="1513551"/>
            <a:ext cx="696817" cy="36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Cambria Math" panose="02040503050406030204" pitchFamily="18" charset="0"/>
                <a:ea typeface="Cambria Math" panose="02040503050406030204" pitchFamily="18" charset="0"/>
              </a:rPr>
              <a:t>2</a:t>
            </a:r>
            <a:endParaRPr lang="en-IN" dirty="0">
              <a:solidFill>
                <a:schemeClr val="tx1"/>
              </a:solidFill>
              <a:latin typeface="Cambria Math" panose="02040503050406030204" pitchFamily="18" charset="0"/>
              <a:ea typeface="Cambria Math" panose="02040503050406030204" pitchFamily="18" charset="0"/>
            </a:endParaRPr>
          </a:p>
        </p:txBody>
      </p:sp>
      <p:sp>
        <p:nvSpPr>
          <p:cNvPr id="16" name="Rectangle 15"/>
          <p:cNvSpPr/>
          <p:nvPr/>
        </p:nvSpPr>
        <p:spPr>
          <a:xfrm>
            <a:off x="7403626" y="962902"/>
            <a:ext cx="696817" cy="36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Cambria Math" panose="02040503050406030204" pitchFamily="18" charset="0"/>
                <a:ea typeface="Cambria Math" panose="02040503050406030204" pitchFamily="18" charset="0"/>
              </a:rPr>
              <a:t>3</a:t>
            </a:r>
            <a:endParaRPr lang="en-IN" dirty="0">
              <a:solidFill>
                <a:schemeClr val="tx1"/>
              </a:solidFill>
              <a:latin typeface="Cambria Math" panose="02040503050406030204" pitchFamily="18" charset="0"/>
              <a:ea typeface="Cambria Math" panose="02040503050406030204" pitchFamily="18" charset="0"/>
            </a:endParaRPr>
          </a:p>
        </p:txBody>
      </p:sp>
      <p:sp>
        <p:nvSpPr>
          <p:cNvPr id="18" name="Rectangle 17"/>
          <p:cNvSpPr/>
          <p:nvPr/>
        </p:nvSpPr>
        <p:spPr>
          <a:xfrm>
            <a:off x="7386177" y="1516016"/>
            <a:ext cx="696817" cy="36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Cambria Math" panose="02040503050406030204" pitchFamily="18" charset="0"/>
                <a:ea typeface="Cambria Math" panose="02040503050406030204" pitchFamily="18" charset="0"/>
              </a:rPr>
              <a:t>3</a:t>
            </a:r>
            <a:endParaRPr lang="en-IN" dirty="0">
              <a:solidFill>
                <a:schemeClr val="tx1"/>
              </a:solidFill>
              <a:latin typeface="Cambria Math" panose="02040503050406030204" pitchFamily="18" charset="0"/>
              <a:ea typeface="Cambria Math" panose="02040503050406030204" pitchFamily="18" charset="0"/>
            </a:endParaRPr>
          </a:p>
        </p:txBody>
      </p:sp>
      <p:sp>
        <p:nvSpPr>
          <p:cNvPr id="19" name="Rectangle 18"/>
          <p:cNvSpPr/>
          <p:nvPr/>
        </p:nvSpPr>
        <p:spPr>
          <a:xfrm>
            <a:off x="7397816" y="970342"/>
            <a:ext cx="696817" cy="36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Cambria Math" panose="02040503050406030204" pitchFamily="18" charset="0"/>
                <a:ea typeface="Cambria Math" panose="02040503050406030204" pitchFamily="18" charset="0"/>
              </a:rPr>
              <a:t>4</a:t>
            </a:r>
            <a:endParaRPr lang="en-IN" dirty="0">
              <a:solidFill>
                <a:schemeClr val="tx1"/>
              </a:solidFill>
              <a:latin typeface="Cambria Math" panose="02040503050406030204" pitchFamily="18" charset="0"/>
              <a:ea typeface="Cambria Math" panose="02040503050406030204" pitchFamily="18" charset="0"/>
            </a:endParaRPr>
          </a:p>
        </p:txBody>
      </p:sp>
      <p:sp>
        <p:nvSpPr>
          <p:cNvPr id="21" name="Rectangle 20"/>
          <p:cNvSpPr/>
          <p:nvPr/>
        </p:nvSpPr>
        <p:spPr>
          <a:xfrm>
            <a:off x="7394902" y="1498640"/>
            <a:ext cx="696817" cy="36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Cambria Math" panose="02040503050406030204" pitchFamily="18" charset="0"/>
                <a:ea typeface="Cambria Math" panose="02040503050406030204" pitchFamily="18" charset="0"/>
              </a:rPr>
              <a:t>4</a:t>
            </a:r>
            <a:endParaRPr lang="en-IN" dirty="0">
              <a:solidFill>
                <a:schemeClr val="tx1"/>
              </a:solidFill>
              <a:latin typeface="Cambria Math" panose="02040503050406030204" pitchFamily="18" charset="0"/>
              <a:ea typeface="Cambria Math" panose="02040503050406030204" pitchFamily="18" charset="0"/>
            </a:endParaRPr>
          </a:p>
        </p:txBody>
      </p:sp>
      <p:sp>
        <p:nvSpPr>
          <p:cNvPr id="22" name="Rectangle 21"/>
          <p:cNvSpPr/>
          <p:nvPr/>
        </p:nvSpPr>
        <p:spPr>
          <a:xfrm>
            <a:off x="7394901" y="966389"/>
            <a:ext cx="696817" cy="36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Cambria Math" panose="02040503050406030204" pitchFamily="18" charset="0"/>
                <a:ea typeface="Cambria Math" panose="02040503050406030204" pitchFamily="18" charset="0"/>
              </a:rPr>
              <a:t>5</a:t>
            </a:r>
            <a:endParaRPr lang="en-IN" dirty="0">
              <a:solidFill>
                <a:schemeClr val="tx1"/>
              </a:solidFill>
              <a:latin typeface="Cambria Math" panose="02040503050406030204" pitchFamily="18" charset="0"/>
              <a:ea typeface="Cambria Math" panose="02040503050406030204" pitchFamily="18" charset="0"/>
            </a:endParaRPr>
          </a:p>
        </p:txBody>
      </p:sp>
      <p:sp>
        <p:nvSpPr>
          <p:cNvPr id="24" name="Rectangle 23"/>
          <p:cNvSpPr/>
          <p:nvPr/>
        </p:nvSpPr>
        <p:spPr>
          <a:xfrm>
            <a:off x="7394900" y="1501132"/>
            <a:ext cx="696817" cy="36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Cambria Math" panose="02040503050406030204" pitchFamily="18" charset="0"/>
                <a:ea typeface="Cambria Math" panose="02040503050406030204" pitchFamily="18" charset="0"/>
              </a:rPr>
              <a:t>5</a:t>
            </a:r>
            <a:endParaRPr lang="en-IN" dirty="0">
              <a:solidFill>
                <a:schemeClr val="tx1"/>
              </a:solidFill>
              <a:latin typeface="Cambria Math" panose="02040503050406030204" pitchFamily="18" charset="0"/>
              <a:ea typeface="Cambria Math" panose="02040503050406030204" pitchFamily="18" charset="0"/>
            </a:endParaRPr>
          </a:p>
        </p:txBody>
      </p:sp>
      <p:sp>
        <p:nvSpPr>
          <p:cNvPr id="25" name="Rectangle 24"/>
          <p:cNvSpPr/>
          <p:nvPr/>
        </p:nvSpPr>
        <p:spPr>
          <a:xfrm>
            <a:off x="7397835" y="962731"/>
            <a:ext cx="696817" cy="36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Cambria Math" panose="02040503050406030204" pitchFamily="18" charset="0"/>
                <a:ea typeface="Cambria Math" panose="02040503050406030204" pitchFamily="18" charset="0"/>
              </a:rPr>
              <a:t>6</a:t>
            </a:r>
            <a:endParaRPr lang="en-IN" dirty="0">
              <a:solidFill>
                <a:schemeClr val="tx1"/>
              </a:solidFill>
              <a:latin typeface="Cambria Math" panose="02040503050406030204" pitchFamily="18" charset="0"/>
              <a:ea typeface="Cambria Math" panose="02040503050406030204" pitchFamily="18" charset="0"/>
            </a:endParaRPr>
          </a:p>
        </p:txBody>
      </p:sp>
      <p:sp>
        <p:nvSpPr>
          <p:cNvPr id="27" name="Rectangle 26"/>
          <p:cNvSpPr/>
          <p:nvPr/>
        </p:nvSpPr>
        <p:spPr>
          <a:xfrm>
            <a:off x="7412350" y="1505058"/>
            <a:ext cx="696817" cy="36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Cambria Math" panose="02040503050406030204" pitchFamily="18" charset="0"/>
                <a:ea typeface="Cambria Math" panose="02040503050406030204" pitchFamily="18" charset="0"/>
              </a:rPr>
              <a:t>4</a:t>
            </a:r>
            <a:endParaRPr lang="en-IN" dirty="0">
              <a:solidFill>
                <a:schemeClr val="tx1"/>
              </a:solidFill>
              <a:latin typeface="Cambria Math" panose="02040503050406030204" pitchFamily="18" charset="0"/>
              <a:ea typeface="Cambria Math" panose="02040503050406030204" pitchFamily="18" charset="0"/>
            </a:endParaRPr>
          </a:p>
        </p:txBody>
      </p:sp>
      <p:sp>
        <p:nvSpPr>
          <p:cNvPr id="28" name="Rectangle 27"/>
          <p:cNvSpPr/>
          <p:nvPr/>
        </p:nvSpPr>
        <p:spPr>
          <a:xfrm>
            <a:off x="7412350" y="982761"/>
            <a:ext cx="696817" cy="36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Cambria Math" panose="02040503050406030204" pitchFamily="18" charset="0"/>
                <a:ea typeface="Cambria Math" panose="02040503050406030204" pitchFamily="18" charset="0"/>
              </a:rPr>
              <a:t>7</a:t>
            </a:r>
            <a:endParaRPr lang="en-IN" dirty="0">
              <a:solidFill>
                <a:schemeClr val="tx1"/>
              </a:solidFill>
              <a:latin typeface="Cambria Math" panose="02040503050406030204" pitchFamily="18" charset="0"/>
              <a:ea typeface="Cambria Math" panose="02040503050406030204" pitchFamily="18" charset="0"/>
            </a:endParaRPr>
          </a:p>
        </p:txBody>
      </p:sp>
      <p:sp>
        <p:nvSpPr>
          <p:cNvPr id="29" name="Rectangle 28"/>
          <p:cNvSpPr/>
          <p:nvPr/>
        </p:nvSpPr>
        <p:spPr>
          <a:xfrm>
            <a:off x="7413922" y="1515071"/>
            <a:ext cx="696817" cy="36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Cambria Math" panose="02040503050406030204" pitchFamily="18" charset="0"/>
                <a:ea typeface="Cambria Math" panose="02040503050406030204" pitchFamily="18" charset="0"/>
              </a:rPr>
              <a:t>5</a:t>
            </a:r>
            <a:endParaRPr lang="en-IN" dirty="0">
              <a:solidFill>
                <a:schemeClr val="tx1"/>
              </a:solidFill>
              <a:latin typeface="Cambria Math" panose="02040503050406030204" pitchFamily="18" charset="0"/>
              <a:ea typeface="Cambria Math" panose="02040503050406030204" pitchFamily="18" charset="0"/>
            </a:endParaRPr>
          </a:p>
        </p:txBody>
      </p:sp>
      <p:sp>
        <p:nvSpPr>
          <p:cNvPr id="30" name="Rectangle 29"/>
          <p:cNvSpPr/>
          <p:nvPr/>
        </p:nvSpPr>
        <p:spPr>
          <a:xfrm>
            <a:off x="7402177" y="965987"/>
            <a:ext cx="696817" cy="36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Cambria Math" panose="02040503050406030204" pitchFamily="18" charset="0"/>
                <a:ea typeface="Cambria Math" panose="02040503050406030204" pitchFamily="18" charset="0"/>
              </a:rPr>
              <a:t>8</a:t>
            </a:r>
            <a:endParaRPr lang="en-IN" dirty="0">
              <a:solidFill>
                <a:schemeClr val="tx1"/>
              </a:solidFill>
              <a:latin typeface="Cambria Math" panose="02040503050406030204" pitchFamily="18" charset="0"/>
              <a:ea typeface="Cambria Math" panose="02040503050406030204" pitchFamily="18" charset="0"/>
            </a:endParaRPr>
          </a:p>
        </p:txBody>
      </p:sp>
      <p:sp>
        <p:nvSpPr>
          <p:cNvPr id="32" name="Rectangle 31"/>
          <p:cNvSpPr/>
          <p:nvPr/>
        </p:nvSpPr>
        <p:spPr>
          <a:xfrm>
            <a:off x="7389450" y="1498640"/>
            <a:ext cx="696817" cy="36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Cambria Math" panose="02040503050406030204" pitchFamily="18" charset="0"/>
                <a:ea typeface="Cambria Math" panose="02040503050406030204" pitchFamily="18" charset="0"/>
              </a:rPr>
              <a:t>6</a:t>
            </a:r>
            <a:endParaRPr lang="en-IN" dirty="0">
              <a:solidFill>
                <a:schemeClr val="tx1"/>
              </a:solidFill>
              <a:latin typeface="Cambria Math" panose="02040503050406030204" pitchFamily="18" charset="0"/>
              <a:ea typeface="Cambria Math" panose="02040503050406030204" pitchFamily="18" charset="0"/>
            </a:endParaRPr>
          </a:p>
        </p:txBody>
      </p:sp>
      <p:sp>
        <p:nvSpPr>
          <p:cNvPr id="33" name="Rectangle 32"/>
          <p:cNvSpPr/>
          <p:nvPr/>
        </p:nvSpPr>
        <p:spPr>
          <a:xfrm>
            <a:off x="7409668" y="969094"/>
            <a:ext cx="696817" cy="36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chemeClr val="tx1"/>
                </a:solidFill>
                <a:latin typeface="Cambria Math" panose="02040503050406030204" pitchFamily="18" charset="0"/>
                <a:ea typeface="Cambria Math" panose="02040503050406030204" pitchFamily="18" charset="0"/>
              </a:rPr>
              <a:t>9</a:t>
            </a:r>
            <a:endParaRPr lang="en-IN" b="1" dirty="0">
              <a:solidFill>
                <a:schemeClr val="tx1"/>
              </a:solidFill>
              <a:latin typeface="Cambria Math" panose="02040503050406030204" pitchFamily="18" charset="0"/>
              <a:ea typeface="Cambria Math" panose="02040503050406030204" pitchFamily="18" charset="0"/>
            </a:endParaRPr>
          </a:p>
        </p:txBody>
      </p:sp>
      <p:sp>
        <p:nvSpPr>
          <p:cNvPr id="35" name="Rectangle 34"/>
          <p:cNvSpPr/>
          <p:nvPr/>
        </p:nvSpPr>
        <p:spPr>
          <a:xfrm>
            <a:off x="7403320" y="1521916"/>
            <a:ext cx="696817" cy="36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chemeClr val="tx1"/>
                </a:solidFill>
                <a:latin typeface="Cambria Math" panose="02040503050406030204" pitchFamily="18" charset="0"/>
                <a:ea typeface="Cambria Math" panose="02040503050406030204" pitchFamily="18" charset="0"/>
              </a:rPr>
              <a:t>7</a:t>
            </a:r>
            <a:endParaRPr lang="en-IN" b="1" dirty="0">
              <a:solidFill>
                <a:schemeClr val="tx1"/>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4022936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up)">
                                      <p:cBhvr>
                                        <p:cTn id="7" dur="1500"/>
                                        <p:tgtEl>
                                          <p:spTgt spid="3">
                                            <p:bg/>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up)">
                                      <p:cBhvr>
                                        <p:cTn id="10" dur="500"/>
                                        <p:tgtEl>
                                          <p:spTgt spid="3">
                                            <p:txEl>
                                              <p:pRg st="0" end="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wipe(up)">
                                      <p:cBhvr>
                                        <p:cTn id="13" dur="500"/>
                                        <p:tgtEl>
                                          <p:spTgt spid="3">
                                            <p:txEl>
                                              <p:pRg st="1" end="1"/>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up)">
                                      <p:cBhvr>
                                        <p:cTn id="16" dur="500"/>
                                        <p:tgtEl>
                                          <p:spTgt spid="3">
                                            <p:txEl>
                                              <p:pRg st="2" end="2"/>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up)">
                                      <p:cBhvr>
                                        <p:cTn id="19" dur="500"/>
                                        <p:tgtEl>
                                          <p:spTgt spid="3">
                                            <p:txEl>
                                              <p:pRg st="3" end="3"/>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up)">
                                      <p:cBhvr>
                                        <p:cTn id="22" dur="500"/>
                                        <p:tgtEl>
                                          <p:spTgt spid="3">
                                            <p:txEl>
                                              <p:pRg st="4" end="4"/>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wipe(up)">
                                      <p:cBhvr>
                                        <p:cTn id="25" dur="500"/>
                                        <p:tgtEl>
                                          <p:spTgt spid="3">
                                            <p:txEl>
                                              <p:pRg st="5" end="5"/>
                                            </p:txEl>
                                          </p:spTgt>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wipe(up)">
                                      <p:cBhvr>
                                        <p:cTn id="28" dur="500"/>
                                        <p:tgtEl>
                                          <p:spTgt spid="3">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par>
                                <p:cTn id="39" presetID="10"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500"/>
                                        <p:tgtEl>
                                          <p:spTgt spid="38"/>
                                        </p:tgtEl>
                                      </p:cBhvr>
                                    </p:animEffect>
                                  </p:childTnLst>
                                </p:cTn>
                              </p:par>
                            </p:childTnLst>
                          </p:cTn>
                        </p:par>
                        <p:par>
                          <p:cTn id="47" fill="hold">
                            <p:stCondLst>
                              <p:cond delay="500"/>
                            </p:stCondLst>
                            <p:childTnLst>
                              <p:par>
                                <p:cTn id="48" presetID="1" presetClass="entr" presetSubtype="0" fill="hold" grpId="0" nodeType="afterEffect">
                                  <p:stCondLst>
                                    <p:cond delay="0"/>
                                  </p:stCondLst>
                                  <p:childTnLst>
                                    <p:set>
                                      <p:cBhvr>
                                        <p:cTn id="49" dur="1" fill="hold">
                                          <p:stCondLst>
                                            <p:cond delay="0"/>
                                          </p:stCondLst>
                                        </p:cTn>
                                        <p:tgtEl>
                                          <p:spTgt spid="8"/>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1" presetClass="entr" presetSubtype="1" fill="hold" grpId="0" nodeType="click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wheel(1)">
                                      <p:cBhvr>
                                        <p:cTn id="56" dur="1000"/>
                                        <p:tgtEl>
                                          <p:spTgt spid="37"/>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5"/>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7"/>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8"/>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9"/>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20"/>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21"/>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22"/>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23"/>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24"/>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25"/>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26"/>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27"/>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28"/>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29"/>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30"/>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31"/>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32"/>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33"/>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grpId="0" nodeType="clickEffect">
                                  <p:stCondLst>
                                    <p:cond delay="0"/>
                                  </p:stCondLst>
                                  <p:childTnLst>
                                    <p:set>
                                      <p:cBhvr>
                                        <p:cTn id="160" dur="1" fill="hold">
                                          <p:stCondLst>
                                            <p:cond delay="0"/>
                                          </p:stCondLst>
                                        </p:cTn>
                                        <p:tgtEl>
                                          <p:spTgt spid="34"/>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35"/>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8" presetClass="entr" presetSubtype="6" fill="hold" grpId="0" nodeType="clickEffect">
                                  <p:stCondLst>
                                    <p:cond delay="0"/>
                                  </p:stCondLst>
                                  <p:childTnLst>
                                    <p:set>
                                      <p:cBhvr>
                                        <p:cTn id="168" dur="1" fill="hold">
                                          <p:stCondLst>
                                            <p:cond delay="0"/>
                                          </p:stCondLst>
                                        </p:cTn>
                                        <p:tgtEl>
                                          <p:spTgt spid="36"/>
                                        </p:tgtEl>
                                        <p:attrNameLst>
                                          <p:attrName>style.visibility</p:attrName>
                                        </p:attrNameLst>
                                      </p:cBhvr>
                                      <p:to>
                                        <p:strVal val="visible"/>
                                      </p:to>
                                    </p:set>
                                    <p:animEffect transition="in" filter="strips(downRight)">
                                      <p:cBhvr>
                                        <p:cTn id="169"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11" grpId="0" animBg="1"/>
      <p:bldP spid="14" grpId="0" animBg="1"/>
      <p:bldP spid="38" grpId="0" animBg="1"/>
      <p:bldP spid="17" grpId="0" animBg="1"/>
      <p:bldP spid="20" grpId="0" animBg="1"/>
      <p:bldP spid="23" grpId="0" animBg="1"/>
      <p:bldP spid="26" grpId="0" animBg="1"/>
      <p:bldP spid="31" grpId="0" animBg="1"/>
      <p:bldP spid="34" grpId="0" animBg="1"/>
      <p:bldP spid="36" grpId="0" animBg="1"/>
      <p:bldP spid="37" grpId="0" animBg="1"/>
      <p:bldP spid="39" grpId="0" animBg="1"/>
      <p:bldP spid="7" grpId="0" animBg="1"/>
      <p:bldP spid="8" grpId="0" animBg="1"/>
      <p:bldP spid="9" grpId="0" animBg="1"/>
      <p:bldP spid="10" grpId="0" animBg="1"/>
      <p:bldP spid="12" grpId="0" animBg="1"/>
      <p:bldP spid="13" grpId="0" animBg="1"/>
      <p:bldP spid="15" grpId="0" animBg="1"/>
      <p:bldP spid="16" grpId="0" animBg="1"/>
      <p:bldP spid="18" grpId="0" animBg="1"/>
      <p:bldP spid="19" grpId="0" animBg="1"/>
      <p:bldP spid="21" grpId="0" animBg="1"/>
      <p:bldP spid="22" grpId="0" animBg="1"/>
      <p:bldP spid="24" grpId="0" animBg="1"/>
      <p:bldP spid="25" grpId="0" animBg="1"/>
      <p:bldP spid="27" grpId="0" animBg="1"/>
      <p:bldP spid="28" grpId="0" animBg="1"/>
      <p:bldP spid="29" grpId="0" animBg="1"/>
      <p:bldP spid="30" grpId="0" animBg="1"/>
      <p:bldP spid="32" grpId="0" animBg="1"/>
      <p:bldP spid="33" grpId="0" animBg="1"/>
      <p:bldP spid="3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Finite Automata Matcher</a:t>
            </a:r>
          </a:p>
        </p:txBody>
      </p:sp>
      <p:sp>
        <p:nvSpPr>
          <p:cNvPr id="3" name="Content Placeholder 2"/>
          <p:cNvSpPr>
            <a:spLocks noGrp="1"/>
          </p:cNvSpPr>
          <p:nvPr>
            <p:ph idx="1"/>
          </p:nvPr>
        </p:nvSpPr>
        <p:spPr>
          <a:xfrm>
            <a:off x="131180" y="863445"/>
            <a:ext cx="5551163" cy="3316670"/>
          </a:xfrm>
          <a:solidFill>
            <a:srgbClr val="424242"/>
          </a:solidFill>
        </p:spPr>
        <p:txBody>
          <a:bodyPr/>
          <a:lstStyle/>
          <a:p>
            <a:pPr marL="0" lvl="0" indent="0">
              <a:lnSpc>
                <a:spcPct val="115000"/>
              </a:lnSpc>
              <a:spcBef>
                <a:spcPts val="0"/>
              </a:spcBef>
              <a:buNone/>
            </a:pPr>
            <a:r>
              <a:rPr lang="en-US" dirty="0">
                <a:solidFill>
                  <a:srgbClr val="00B0F0"/>
                </a:solidFill>
                <a:latin typeface="Cambria Math" panose="02040503050406030204" pitchFamily="18" charset="0"/>
                <a:ea typeface="Cambria Math" panose="02040503050406030204" pitchFamily="18" charset="0"/>
                <a:cs typeface="CourierNewPS-ItalicMT"/>
              </a:rPr>
              <a:t>FINITE-AUTOMATON MATCHER(</a:t>
            </a:r>
            <a:r>
              <a:rPr lang="en-US" b="1" dirty="0">
                <a:solidFill>
                  <a:srgbClr val="00B0F0"/>
                </a:solidFill>
                <a:latin typeface="Cambria Math" panose="02040503050406030204" pitchFamily="18" charset="0"/>
                <a:ea typeface="Cambria Math" panose="02040503050406030204" pitchFamily="18" charset="0"/>
              </a:rPr>
              <a:t>T, δ, m</a:t>
            </a:r>
            <a:r>
              <a:rPr lang="en-US" dirty="0">
                <a:solidFill>
                  <a:srgbClr val="00B0F0"/>
                </a:solidFill>
                <a:latin typeface="Cambria Math" panose="02040503050406030204" pitchFamily="18" charset="0"/>
                <a:ea typeface="Cambria Math" panose="02040503050406030204" pitchFamily="18" charset="0"/>
                <a:cs typeface="CourierNewPS-ItalicMT"/>
              </a:rPr>
              <a:t>)</a:t>
            </a:r>
          </a:p>
          <a:p>
            <a:pPr marL="0" lvl="0" indent="0">
              <a:lnSpc>
                <a:spcPct val="115000"/>
              </a:lnSpc>
              <a:spcBef>
                <a:spcPts val="0"/>
              </a:spcBef>
              <a:buNone/>
            </a:pPr>
            <a:r>
              <a:rPr lang="en-US" dirty="0">
                <a:solidFill>
                  <a:srgbClr val="F6E7E6"/>
                </a:solidFill>
                <a:latin typeface="Cambria Math" panose="02040503050406030204" pitchFamily="18" charset="0"/>
                <a:ea typeface="Cambria Math" panose="02040503050406030204" pitchFamily="18" charset="0"/>
                <a:cs typeface="CourierNewPS-ItalicMT"/>
              </a:rPr>
              <a:t>n </a:t>
            </a:r>
            <a:r>
              <a:rPr lang="en-US" dirty="0">
                <a:solidFill>
                  <a:srgbClr val="F6E7E6"/>
                </a:solidFill>
                <a:latin typeface="Cambria Math" panose="02040503050406030204" pitchFamily="18" charset="0"/>
                <a:ea typeface="Cambria Math" panose="02040503050406030204" pitchFamily="18" charset="0"/>
                <a:cs typeface="CourierNewPSMT"/>
              </a:rPr>
              <a:t>← </a:t>
            </a:r>
            <a:r>
              <a:rPr lang="en-US" dirty="0">
                <a:solidFill>
                  <a:srgbClr val="F6E7E6"/>
                </a:solidFill>
                <a:latin typeface="Cambria Math" panose="02040503050406030204" pitchFamily="18" charset="0"/>
                <a:ea typeface="Cambria Math" panose="02040503050406030204" pitchFamily="18" charset="0"/>
                <a:cs typeface="CourierNewPS-ItalicMT"/>
              </a:rPr>
              <a:t>length</a:t>
            </a:r>
            <a:r>
              <a:rPr lang="en-US" dirty="0">
                <a:solidFill>
                  <a:srgbClr val="F6E7E6"/>
                </a:solidFill>
                <a:latin typeface="Cambria Math" panose="02040503050406030204" pitchFamily="18" charset="0"/>
                <a:ea typeface="Cambria Math" panose="02040503050406030204" pitchFamily="18" charset="0"/>
                <a:cs typeface="CourierNewPSMT"/>
              </a:rPr>
              <a:t>[</a:t>
            </a:r>
            <a:r>
              <a:rPr lang="en-US" dirty="0">
                <a:solidFill>
                  <a:srgbClr val="F6E7E6"/>
                </a:solidFill>
                <a:latin typeface="Cambria Math" panose="02040503050406030204" pitchFamily="18" charset="0"/>
                <a:ea typeface="Cambria Math" panose="02040503050406030204" pitchFamily="18" charset="0"/>
                <a:cs typeface="CourierNewPS-ItalicMT"/>
              </a:rPr>
              <a:t>T</a:t>
            </a:r>
            <a:r>
              <a:rPr lang="en-US" dirty="0">
                <a:solidFill>
                  <a:srgbClr val="F6E7E6"/>
                </a:solidFill>
                <a:latin typeface="Cambria Math" panose="02040503050406030204" pitchFamily="18" charset="0"/>
                <a:ea typeface="Cambria Math" panose="02040503050406030204" pitchFamily="18" charset="0"/>
                <a:cs typeface="CourierNewPSMT"/>
              </a:rPr>
              <a:t>]</a:t>
            </a:r>
            <a:endParaRPr lang="en-IN" dirty="0">
              <a:solidFill>
                <a:srgbClr val="F6E7E6"/>
              </a:solidFill>
              <a:latin typeface="Cambria Math" panose="02040503050406030204" pitchFamily="18" charset="0"/>
              <a:ea typeface="Cambria Math" panose="02040503050406030204" pitchFamily="18" charset="0"/>
              <a:cs typeface="Times New Roman" panose="02020603050405020304" pitchFamily="18" charset="0"/>
            </a:endParaRPr>
          </a:p>
          <a:p>
            <a:pPr marL="0" lvl="0" indent="0">
              <a:lnSpc>
                <a:spcPct val="115000"/>
              </a:lnSpc>
              <a:spcBef>
                <a:spcPts val="0"/>
              </a:spcBef>
              <a:buNone/>
            </a:pPr>
            <a:r>
              <a:rPr lang="en-US" dirty="0">
                <a:solidFill>
                  <a:srgbClr val="F6E7E6"/>
                </a:solidFill>
                <a:latin typeface="Cambria Math" panose="02040503050406030204" pitchFamily="18" charset="0"/>
                <a:ea typeface="Cambria Math" panose="02040503050406030204" pitchFamily="18" charset="0"/>
                <a:cs typeface="CourierNewPS-ItalicMT"/>
              </a:rPr>
              <a:t>q </a:t>
            </a:r>
            <a:r>
              <a:rPr lang="en-US" dirty="0">
                <a:solidFill>
                  <a:srgbClr val="F6E7E6"/>
                </a:solidFill>
                <a:latin typeface="Cambria Math" panose="02040503050406030204" pitchFamily="18" charset="0"/>
                <a:ea typeface="Cambria Math" panose="02040503050406030204" pitchFamily="18" charset="0"/>
                <a:cs typeface="CourierNewPSMT"/>
              </a:rPr>
              <a:t>← 0</a:t>
            </a:r>
            <a:endParaRPr lang="en-IN" dirty="0">
              <a:solidFill>
                <a:srgbClr val="F6E7E6"/>
              </a:solidFill>
              <a:latin typeface="Cambria Math" panose="02040503050406030204" pitchFamily="18" charset="0"/>
              <a:ea typeface="Cambria Math" panose="02040503050406030204" pitchFamily="18" charset="0"/>
              <a:cs typeface="Times New Roman" panose="02020603050405020304" pitchFamily="18" charset="0"/>
            </a:endParaRPr>
          </a:p>
          <a:p>
            <a:pPr marL="0" lvl="0" indent="0">
              <a:lnSpc>
                <a:spcPct val="115000"/>
              </a:lnSpc>
              <a:spcBef>
                <a:spcPts val="0"/>
              </a:spcBef>
              <a:buNone/>
            </a:pPr>
            <a:r>
              <a:rPr lang="en-US" b="1" dirty="0">
                <a:solidFill>
                  <a:srgbClr val="F6E7E6"/>
                </a:solidFill>
                <a:latin typeface="Cambria Math" panose="02040503050406030204" pitchFamily="18" charset="0"/>
                <a:ea typeface="Cambria Math" panose="02040503050406030204" pitchFamily="18" charset="0"/>
                <a:cs typeface="CourierNewPS-BoldMT"/>
              </a:rPr>
              <a:t>for </a:t>
            </a:r>
            <a:r>
              <a:rPr lang="en-US" dirty="0" err="1">
                <a:solidFill>
                  <a:srgbClr val="F6E7E6"/>
                </a:solidFill>
                <a:latin typeface="Cambria Math" panose="02040503050406030204" pitchFamily="18" charset="0"/>
                <a:ea typeface="Cambria Math" panose="02040503050406030204" pitchFamily="18" charset="0"/>
                <a:cs typeface="CourierNewPS-ItalicMT"/>
              </a:rPr>
              <a:t>i</a:t>
            </a:r>
            <a:r>
              <a:rPr lang="en-US" dirty="0">
                <a:solidFill>
                  <a:srgbClr val="F6E7E6"/>
                </a:solidFill>
                <a:latin typeface="Cambria Math" panose="02040503050406030204" pitchFamily="18" charset="0"/>
                <a:ea typeface="Cambria Math" panose="02040503050406030204" pitchFamily="18" charset="0"/>
                <a:cs typeface="CourierNewPS-ItalicMT"/>
              </a:rPr>
              <a:t> </a:t>
            </a:r>
            <a:r>
              <a:rPr lang="en-US" dirty="0">
                <a:solidFill>
                  <a:srgbClr val="F6E7E6"/>
                </a:solidFill>
                <a:latin typeface="Cambria Math" panose="02040503050406030204" pitchFamily="18" charset="0"/>
                <a:ea typeface="Cambria Math" panose="02040503050406030204" pitchFamily="18" charset="0"/>
                <a:cs typeface="CourierNewPSMT"/>
              </a:rPr>
              <a:t>← 1 </a:t>
            </a:r>
            <a:r>
              <a:rPr lang="en-US" b="1" dirty="0">
                <a:solidFill>
                  <a:srgbClr val="F6E7E6"/>
                </a:solidFill>
                <a:latin typeface="Cambria Math" panose="02040503050406030204" pitchFamily="18" charset="0"/>
                <a:ea typeface="Cambria Math" panose="02040503050406030204" pitchFamily="18" charset="0"/>
                <a:cs typeface="CourierNewPS-BoldMT"/>
              </a:rPr>
              <a:t>to </a:t>
            </a:r>
            <a:r>
              <a:rPr lang="en-US" dirty="0">
                <a:solidFill>
                  <a:srgbClr val="F6E7E6"/>
                </a:solidFill>
                <a:latin typeface="Cambria Math" panose="02040503050406030204" pitchFamily="18" charset="0"/>
                <a:ea typeface="Cambria Math" panose="02040503050406030204" pitchFamily="18" charset="0"/>
                <a:cs typeface="CourierNewPS-ItalicMT"/>
              </a:rPr>
              <a:t>n </a:t>
            </a:r>
            <a:r>
              <a:rPr lang="en-US" b="1" dirty="0">
                <a:solidFill>
                  <a:srgbClr val="F6E7E6"/>
                </a:solidFill>
                <a:latin typeface="Cambria Math" panose="02040503050406030204" pitchFamily="18" charset="0"/>
                <a:ea typeface="Cambria Math" panose="02040503050406030204" pitchFamily="18" charset="0"/>
                <a:cs typeface="CourierNewPS-BoldMT"/>
              </a:rPr>
              <a:t>do</a:t>
            </a:r>
            <a:endParaRPr lang="en-IN" dirty="0">
              <a:solidFill>
                <a:srgbClr val="F6E7E6"/>
              </a:solidFill>
              <a:latin typeface="Cambria Math" panose="02040503050406030204" pitchFamily="18" charset="0"/>
              <a:ea typeface="Cambria Math" panose="02040503050406030204" pitchFamily="18" charset="0"/>
              <a:cs typeface="Times New Roman" panose="02020603050405020304" pitchFamily="18" charset="0"/>
            </a:endParaRPr>
          </a:p>
          <a:p>
            <a:pPr marL="0" lvl="0" indent="0">
              <a:lnSpc>
                <a:spcPct val="115000"/>
              </a:lnSpc>
              <a:spcBef>
                <a:spcPts val="0"/>
              </a:spcBef>
              <a:buNone/>
            </a:pPr>
            <a:r>
              <a:rPr lang="en-US" dirty="0">
                <a:solidFill>
                  <a:srgbClr val="F6E7E6"/>
                </a:solidFill>
                <a:latin typeface="Cambria Math" panose="02040503050406030204" pitchFamily="18" charset="0"/>
                <a:ea typeface="Cambria Math" panose="02040503050406030204" pitchFamily="18" charset="0"/>
                <a:cs typeface="CourierNewPS-ItalicMT"/>
              </a:rPr>
              <a:t>     q </a:t>
            </a:r>
            <a:r>
              <a:rPr lang="en-US" dirty="0">
                <a:solidFill>
                  <a:srgbClr val="F6E7E6"/>
                </a:solidFill>
                <a:latin typeface="Cambria Math" panose="02040503050406030204" pitchFamily="18" charset="0"/>
                <a:ea typeface="Cambria Math" panose="02040503050406030204" pitchFamily="18" charset="0"/>
                <a:cs typeface="CourierNewPSMT"/>
              </a:rPr>
              <a:t>← </a:t>
            </a:r>
            <a:r>
              <a:rPr lang="en-US" dirty="0">
                <a:solidFill>
                  <a:srgbClr val="F6E7E6"/>
                </a:solidFill>
                <a:latin typeface="Cambria Math" panose="02040503050406030204" pitchFamily="18" charset="0"/>
                <a:ea typeface="Cambria Math" panose="02040503050406030204" pitchFamily="18" charset="0"/>
                <a:cs typeface="CourierNewPS-ItalicMT"/>
              </a:rPr>
              <a:t>δ</a:t>
            </a:r>
            <a:r>
              <a:rPr lang="en-US" dirty="0">
                <a:solidFill>
                  <a:srgbClr val="F6E7E6"/>
                </a:solidFill>
                <a:latin typeface="Cambria Math" panose="02040503050406030204" pitchFamily="18" charset="0"/>
                <a:ea typeface="Cambria Math" panose="02040503050406030204" pitchFamily="18" charset="0"/>
                <a:cs typeface="CourierNewPSMT"/>
              </a:rPr>
              <a:t>(</a:t>
            </a:r>
            <a:r>
              <a:rPr lang="en-US" dirty="0">
                <a:solidFill>
                  <a:srgbClr val="F6E7E6"/>
                </a:solidFill>
                <a:latin typeface="Cambria Math" panose="02040503050406030204" pitchFamily="18" charset="0"/>
                <a:ea typeface="Cambria Math" panose="02040503050406030204" pitchFamily="18" charset="0"/>
                <a:cs typeface="CourierNewPS-ItalicMT"/>
              </a:rPr>
              <a:t>q</a:t>
            </a:r>
            <a:r>
              <a:rPr lang="en-US" dirty="0">
                <a:solidFill>
                  <a:srgbClr val="F6E7E6"/>
                </a:solidFill>
                <a:latin typeface="Cambria Math" panose="02040503050406030204" pitchFamily="18" charset="0"/>
                <a:ea typeface="Cambria Math" panose="02040503050406030204" pitchFamily="18" charset="0"/>
                <a:cs typeface="CourierNewPSMT"/>
              </a:rPr>
              <a:t>, </a:t>
            </a:r>
            <a:r>
              <a:rPr lang="en-US" dirty="0">
                <a:solidFill>
                  <a:srgbClr val="F6E7E6"/>
                </a:solidFill>
                <a:latin typeface="Cambria Math" panose="02040503050406030204" pitchFamily="18" charset="0"/>
                <a:ea typeface="Cambria Math" panose="02040503050406030204" pitchFamily="18" charset="0"/>
                <a:cs typeface="CourierNewPS-ItalicMT"/>
              </a:rPr>
              <a:t>T</a:t>
            </a:r>
            <a:r>
              <a:rPr lang="en-US" dirty="0">
                <a:solidFill>
                  <a:srgbClr val="F6E7E6"/>
                </a:solidFill>
                <a:latin typeface="Cambria Math" panose="02040503050406030204" pitchFamily="18" charset="0"/>
                <a:ea typeface="Cambria Math" panose="02040503050406030204" pitchFamily="18" charset="0"/>
                <a:cs typeface="CourierNewPSMT"/>
              </a:rPr>
              <a:t>[</a:t>
            </a:r>
            <a:r>
              <a:rPr lang="en-US" dirty="0" err="1">
                <a:solidFill>
                  <a:srgbClr val="F6E7E6"/>
                </a:solidFill>
                <a:latin typeface="Cambria Math" panose="02040503050406030204" pitchFamily="18" charset="0"/>
                <a:ea typeface="Cambria Math" panose="02040503050406030204" pitchFamily="18" charset="0"/>
                <a:cs typeface="CourierNewPS-ItalicMT"/>
              </a:rPr>
              <a:t>i</a:t>
            </a:r>
            <a:r>
              <a:rPr lang="en-US" dirty="0">
                <a:solidFill>
                  <a:srgbClr val="F6E7E6"/>
                </a:solidFill>
                <a:latin typeface="Cambria Math" panose="02040503050406030204" pitchFamily="18" charset="0"/>
                <a:ea typeface="Cambria Math" panose="02040503050406030204" pitchFamily="18" charset="0"/>
                <a:cs typeface="CourierNewPSMT"/>
              </a:rPr>
              <a:t>])</a:t>
            </a:r>
            <a:endParaRPr lang="en-IN" dirty="0">
              <a:solidFill>
                <a:srgbClr val="F6E7E6"/>
              </a:solidFill>
              <a:latin typeface="Cambria Math" panose="02040503050406030204" pitchFamily="18" charset="0"/>
              <a:ea typeface="Cambria Math" panose="02040503050406030204" pitchFamily="18" charset="0"/>
              <a:cs typeface="Times New Roman" panose="02020603050405020304" pitchFamily="18" charset="0"/>
            </a:endParaRPr>
          </a:p>
          <a:p>
            <a:pPr marL="0" lvl="0" indent="0">
              <a:lnSpc>
                <a:spcPct val="115000"/>
              </a:lnSpc>
              <a:spcBef>
                <a:spcPts val="0"/>
              </a:spcBef>
              <a:buNone/>
            </a:pPr>
            <a:r>
              <a:rPr lang="en-US" b="1" dirty="0">
                <a:solidFill>
                  <a:srgbClr val="F6E7E6"/>
                </a:solidFill>
                <a:latin typeface="Cambria Math" panose="02040503050406030204" pitchFamily="18" charset="0"/>
                <a:ea typeface="Cambria Math" panose="02040503050406030204" pitchFamily="18" charset="0"/>
                <a:cs typeface="CourierNewPS-BoldMT"/>
              </a:rPr>
              <a:t>     if </a:t>
            </a:r>
            <a:r>
              <a:rPr lang="en-US" dirty="0">
                <a:solidFill>
                  <a:srgbClr val="F6E7E6"/>
                </a:solidFill>
                <a:latin typeface="Cambria Math" panose="02040503050406030204" pitchFamily="18" charset="0"/>
                <a:ea typeface="Cambria Math" panose="02040503050406030204" pitchFamily="18" charset="0"/>
                <a:cs typeface="CourierNewPS-ItalicMT"/>
              </a:rPr>
              <a:t>q =</a:t>
            </a:r>
            <a:r>
              <a:rPr lang="en-US" dirty="0">
                <a:solidFill>
                  <a:srgbClr val="F6E7E6"/>
                </a:solidFill>
                <a:latin typeface="Cambria Math" panose="02040503050406030204" pitchFamily="18" charset="0"/>
                <a:ea typeface="Cambria Math" panose="02040503050406030204" pitchFamily="18" charset="0"/>
                <a:cs typeface="CourierNewPSMT"/>
              </a:rPr>
              <a:t>= </a:t>
            </a:r>
            <a:r>
              <a:rPr lang="en-US" dirty="0">
                <a:solidFill>
                  <a:srgbClr val="F6E7E6"/>
                </a:solidFill>
                <a:latin typeface="Cambria Math" panose="02040503050406030204" pitchFamily="18" charset="0"/>
                <a:ea typeface="Cambria Math" panose="02040503050406030204" pitchFamily="18" charset="0"/>
                <a:cs typeface="CourierNewPS-ItalicMT"/>
              </a:rPr>
              <a:t>m </a:t>
            </a:r>
            <a:r>
              <a:rPr lang="en-US" b="1" dirty="0">
                <a:solidFill>
                  <a:srgbClr val="F6E7E6"/>
                </a:solidFill>
                <a:latin typeface="Cambria Math" panose="02040503050406030204" pitchFamily="18" charset="0"/>
                <a:ea typeface="Cambria Math" panose="02040503050406030204" pitchFamily="18" charset="0"/>
                <a:cs typeface="CourierNewPS-BoldMT"/>
              </a:rPr>
              <a:t>then</a:t>
            </a:r>
            <a:endParaRPr lang="en-IN" dirty="0">
              <a:solidFill>
                <a:srgbClr val="F6E7E6"/>
              </a:solidFill>
              <a:latin typeface="Cambria Math" panose="02040503050406030204" pitchFamily="18" charset="0"/>
              <a:ea typeface="Cambria Math" panose="02040503050406030204" pitchFamily="18" charset="0"/>
              <a:cs typeface="Times New Roman" panose="02020603050405020304" pitchFamily="18" charset="0"/>
            </a:endParaRPr>
          </a:p>
          <a:p>
            <a:pPr marL="192087" indent="0">
              <a:lnSpc>
                <a:spcPct val="115000"/>
              </a:lnSpc>
              <a:spcBef>
                <a:spcPts val="0"/>
              </a:spcBef>
              <a:buNone/>
            </a:pPr>
            <a:r>
              <a:rPr lang="en-US" dirty="0">
                <a:solidFill>
                  <a:srgbClr val="F6E7E6"/>
                </a:solidFill>
                <a:latin typeface="Cambria Math" panose="02040503050406030204" pitchFamily="18" charset="0"/>
                <a:ea typeface="Cambria Math" panose="02040503050406030204" pitchFamily="18" charset="0"/>
                <a:cs typeface="CourierNewPSMT"/>
              </a:rPr>
              <a:t>  print "Pattern occurs with shift" </a:t>
            </a:r>
            <a:r>
              <a:rPr lang="en-US" dirty="0" err="1">
                <a:solidFill>
                  <a:srgbClr val="F6E7E6"/>
                </a:solidFill>
                <a:latin typeface="Cambria Math" panose="02040503050406030204" pitchFamily="18" charset="0"/>
                <a:ea typeface="Cambria Math" panose="02040503050406030204" pitchFamily="18" charset="0"/>
                <a:cs typeface="CourierNewPS-ItalicMT"/>
              </a:rPr>
              <a:t>i</a:t>
            </a:r>
            <a:r>
              <a:rPr lang="en-US" dirty="0">
                <a:solidFill>
                  <a:srgbClr val="F6E7E6"/>
                </a:solidFill>
                <a:latin typeface="Cambria Math" panose="02040503050406030204" pitchFamily="18" charset="0"/>
                <a:ea typeface="Cambria Math" panose="02040503050406030204" pitchFamily="18" charset="0"/>
                <a:cs typeface="CourierNewPS-ItalicMT"/>
              </a:rPr>
              <a:t> </a:t>
            </a:r>
            <a:r>
              <a:rPr lang="en-US" dirty="0">
                <a:solidFill>
                  <a:srgbClr val="F6E7E6"/>
                </a:solidFill>
                <a:latin typeface="Cambria Math" panose="02040503050406030204" pitchFamily="18" charset="0"/>
                <a:ea typeface="Cambria Math" panose="02040503050406030204" pitchFamily="18" charset="0"/>
                <a:cs typeface="CourierNewPSMT"/>
              </a:rPr>
              <a:t>– </a:t>
            </a:r>
            <a:r>
              <a:rPr lang="en-US" dirty="0">
                <a:solidFill>
                  <a:srgbClr val="F6E7E6"/>
                </a:solidFill>
                <a:latin typeface="Cambria Math" panose="02040503050406030204" pitchFamily="18" charset="0"/>
                <a:ea typeface="Cambria Math" panose="02040503050406030204" pitchFamily="18" charset="0"/>
                <a:cs typeface="CourierNewPS-ItalicMT"/>
              </a:rPr>
              <a:t>m</a:t>
            </a:r>
            <a:endParaRPr lang="en-IN" dirty="0">
              <a:solidFill>
                <a:srgbClr val="F6E7E6"/>
              </a:solidFill>
              <a:latin typeface="Cambria Math" panose="02040503050406030204" pitchFamily="18" charset="0"/>
              <a:ea typeface="Cambria Math" panose="02040503050406030204" pitchFamily="18" charset="0"/>
              <a:cs typeface="Times New Roman" panose="02020603050405020304" pitchFamily="18" charset="0"/>
            </a:endParaRPr>
          </a:p>
          <a:p>
            <a:pPr marL="0" indent="0">
              <a:spcBef>
                <a:spcPts val="0"/>
              </a:spcBef>
              <a:buNone/>
            </a:pPr>
            <a:endParaRPr lang="en-US" dirty="0"/>
          </a:p>
        </p:txBody>
      </p:sp>
      <p:graphicFrame>
        <p:nvGraphicFramePr>
          <p:cNvPr id="4" name="Table 3"/>
          <p:cNvGraphicFramePr>
            <a:graphicFrameLocks noGrp="1"/>
          </p:cNvGraphicFramePr>
          <p:nvPr>
            <p:extLst/>
          </p:nvPr>
        </p:nvGraphicFramePr>
        <p:xfrm>
          <a:off x="8808713" y="804063"/>
          <a:ext cx="2563356" cy="4297680"/>
        </p:xfrm>
        <a:graphic>
          <a:graphicData uri="http://schemas.openxmlformats.org/drawingml/2006/table">
            <a:tbl>
              <a:tblPr firstRow="1" bandRow="1">
                <a:tableStyleId>{5940675A-B579-460E-94D1-54222C63F5DA}</a:tableStyleId>
              </a:tblPr>
              <a:tblGrid>
                <a:gridCol w="835893">
                  <a:extLst>
                    <a:ext uri="{9D8B030D-6E8A-4147-A177-3AD203B41FA5}">
                      <a16:colId xmlns:a16="http://schemas.microsoft.com/office/drawing/2014/main" val="14892859"/>
                    </a:ext>
                  </a:extLst>
                </a:gridCol>
                <a:gridCol w="575463">
                  <a:extLst>
                    <a:ext uri="{9D8B030D-6E8A-4147-A177-3AD203B41FA5}">
                      <a16:colId xmlns:a16="http://schemas.microsoft.com/office/drawing/2014/main" val="2768018132"/>
                    </a:ext>
                  </a:extLst>
                </a:gridCol>
                <a:gridCol w="576000">
                  <a:extLst>
                    <a:ext uri="{9D8B030D-6E8A-4147-A177-3AD203B41FA5}">
                      <a16:colId xmlns:a16="http://schemas.microsoft.com/office/drawing/2014/main" val="1748220190"/>
                    </a:ext>
                  </a:extLst>
                </a:gridCol>
                <a:gridCol w="576000">
                  <a:extLst>
                    <a:ext uri="{9D8B030D-6E8A-4147-A177-3AD203B41FA5}">
                      <a16:colId xmlns:a16="http://schemas.microsoft.com/office/drawing/2014/main" val="149765579"/>
                    </a:ext>
                  </a:extLst>
                </a:gridCol>
              </a:tblGrid>
              <a:tr h="324000">
                <a:tc>
                  <a:txBody>
                    <a:bodyPr/>
                    <a:lstStyle/>
                    <a:p>
                      <a:pPr algn="ctr"/>
                      <a:endParaRPr lang="en-IN" sz="18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gridSpan="3">
                  <a:txBody>
                    <a:bodyPr/>
                    <a:lstStyle/>
                    <a:p>
                      <a:pPr algn="ctr"/>
                      <a:r>
                        <a:rPr lang="en-IN" sz="2400" dirty="0" smtClean="0"/>
                        <a:t>input</a:t>
                      </a:r>
                      <a:endParaRPr lang="en-IN" sz="2400" dirty="0"/>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IN" sz="2200" dirty="0"/>
                    </a:p>
                  </a:txBody>
                  <a:tcPr anchor="ctr"/>
                </a:tc>
                <a:tc hMerge="1">
                  <a:txBody>
                    <a:bodyPr/>
                    <a:lstStyle/>
                    <a:p>
                      <a:pPr algn="ctr"/>
                      <a:endParaRPr lang="en-IN" sz="2200" dirty="0"/>
                    </a:p>
                  </a:txBody>
                  <a:tcPr anchor="ctr"/>
                </a:tc>
                <a:extLst>
                  <a:ext uri="{0D108BD9-81ED-4DB2-BD59-A6C34878D82A}">
                    <a16:rowId xmlns:a16="http://schemas.microsoft.com/office/drawing/2014/main" val="3699019812"/>
                  </a:ext>
                </a:extLst>
              </a:tr>
              <a:tr h="302623">
                <a:tc>
                  <a:txBody>
                    <a:bodyPr/>
                    <a:lstStyle/>
                    <a:p>
                      <a:pPr algn="ctr"/>
                      <a:r>
                        <a:rPr lang="en-IN" sz="2200" dirty="0" smtClean="0"/>
                        <a:t>State</a:t>
                      </a:r>
                      <a:endParaRPr lang="en-IN" sz="22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200" dirty="0" smtClean="0"/>
                        <a:t>a</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b</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c</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6735453"/>
                  </a:ext>
                </a:extLst>
              </a:tr>
              <a:tr h="302623">
                <a:tc>
                  <a:txBody>
                    <a:bodyPr/>
                    <a:lstStyle/>
                    <a:p>
                      <a:pPr algn="ctr"/>
                      <a:r>
                        <a:rPr lang="en-IN" sz="2200" dirty="0" smtClean="0"/>
                        <a:t>0</a:t>
                      </a:r>
                      <a:endParaRPr lang="en-IN" sz="22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200" dirty="0" smtClean="0"/>
                        <a:t>1</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0</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0</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4391201"/>
                  </a:ext>
                </a:extLst>
              </a:tr>
              <a:tr h="302623">
                <a:tc>
                  <a:txBody>
                    <a:bodyPr/>
                    <a:lstStyle/>
                    <a:p>
                      <a:pPr algn="ctr"/>
                      <a:r>
                        <a:rPr lang="en-IN" sz="2200" dirty="0" smtClean="0"/>
                        <a:t>1</a:t>
                      </a:r>
                      <a:endParaRPr lang="en-IN" sz="22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200" dirty="0" smtClean="0"/>
                        <a:t>1</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2</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0</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5998015"/>
                  </a:ext>
                </a:extLst>
              </a:tr>
              <a:tr h="302623">
                <a:tc>
                  <a:txBody>
                    <a:bodyPr/>
                    <a:lstStyle/>
                    <a:p>
                      <a:pPr algn="ctr"/>
                      <a:r>
                        <a:rPr lang="en-IN" sz="2200" dirty="0" smtClean="0"/>
                        <a:t>2</a:t>
                      </a:r>
                      <a:endParaRPr lang="en-IN" sz="22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200" dirty="0" smtClean="0"/>
                        <a:t>3</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0</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0</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5382278"/>
                  </a:ext>
                </a:extLst>
              </a:tr>
              <a:tr h="302623">
                <a:tc>
                  <a:txBody>
                    <a:bodyPr/>
                    <a:lstStyle/>
                    <a:p>
                      <a:pPr algn="ctr"/>
                      <a:r>
                        <a:rPr lang="en-IN" sz="2200" dirty="0" smtClean="0"/>
                        <a:t>3</a:t>
                      </a:r>
                      <a:endParaRPr lang="en-IN" sz="22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200" dirty="0" smtClean="0"/>
                        <a:t>1</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4</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0</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3876971"/>
                  </a:ext>
                </a:extLst>
              </a:tr>
              <a:tr h="302623">
                <a:tc>
                  <a:txBody>
                    <a:bodyPr/>
                    <a:lstStyle/>
                    <a:p>
                      <a:pPr algn="ctr"/>
                      <a:r>
                        <a:rPr lang="en-IN" sz="2200" dirty="0" smtClean="0"/>
                        <a:t>4</a:t>
                      </a:r>
                      <a:endParaRPr lang="en-IN" sz="22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200" dirty="0" smtClean="0"/>
                        <a:t>5</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0</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0</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4943085"/>
                  </a:ext>
                </a:extLst>
              </a:tr>
              <a:tr h="302623">
                <a:tc>
                  <a:txBody>
                    <a:bodyPr/>
                    <a:lstStyle/>
                    <a:p>
                      <a:pPr algn="ctr"/>
                      <a:r>
                        <a:rPr lang="en-IN" sz="2200" dirty="0" smtClean="0"/>
                        <a:t>5</a:t>
                      </a:r>
                      <a:endParaRPr lang="en-IN" sz="22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200" dirty="0" smtClean="0"/>
                        <a:t>1</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4</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6</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693988"/>
                  </a:ext>
                </a:extLst>
              </a:tr>
              <a:tr h="302623">
                <a:tc>
                  <a:txBody>
                    <a:bodyPr/>
                    <a:lstStyle/>
                    <a:p>
                      <a:pPr algn="ctr"/>
                      <a:r>
                        <a:rPr lang="en-IN" sz="2200" dirty="0" smtClean="0"/>
                        <a:t>6</a:t>
                      </a:r>
                      <a:endParaRPr lang="en-IN" sz="22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200" dirty="0" smtClean="0"/>
                        <a:t>7</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0</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0</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8540029"/>
                  </a:ext>
                </a:extLst>
              </a:tr>
              <a:tr h="302623">
                <a:tc>
                  <a:txBody>
                    <a:bodyPr/>
                    <a:lstStyle/>
                    <a:p>
                      <a:pPr algn="ctr"/>
                      <a:r>
                        <a:rPr lang="en-IN" sz="2200" dirty="0" smtClean="0"/>
                        <a:t>7</a:t>
                      </a:r>
                      <a:endParaRPr lang="en-IN" sz="22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200" dirty="0" smtClean="0"/>
                        <a:t>1</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2</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0</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8877866"/>
                  </a:ext>
                </a:extLst>
              </a:tr>
            </a:tbl>
          </a:graphicData>
        </a:graphic>
      </p:graphicFrame>
      <p:graphicFrame>
        <p:nvGraphicFramePr>
          <p:cNvPr id="5" name="Table 4"/>
          <p:cNvGraphicFramePr>
            <a:graphicFrameLocks noGrp="1"/>
          </p:cNvGraphicFramePr>
          <p:nvPr>
            <p:extLst/>
          </p:nvPr>
        </p:nvGraphicFramePr>
        <p:xfrm>
          <a:off x="1231614" y="5495982"/>
          <a:ext cx="6836771" cy="914400"/>
        </p:xfrm>
        <a:graphic>
          <a:graphicData uri="http://schemas.openxmlformats.org/drawingml/2006/table">
            <a:tbl>
              <a:tblPr firstRow="1" bandRow="1">
                <a:tableStyleId>{5940675A-B579-460E-94D1-54222C63F5DA}</a:tableStyleId>
              </a:tblPr>
              <a:tblGrid>
                <a:gridCol w="950807">
                  <a:extLst>
                    <a:ext uri="{9D8B030D-6E8A-4147-A177-3AD203B41FA5}">
                      <a16:colId xmlns:a16="http://schemas.microsoft.com/office/drawing/2014/main" val="3805077920"/>
                    </a:ext>
                  </a:extLst>
                </a:gridCol>
                <a:gridCol w="541996">
                  <a:extLst>
                    <a:ext uri="{9D8B030D-6E8A-4147-A177-3AD203B41FA5}">
                      <a16:colId xmlns:a16="http://schemas.microsoft.com/office/drawing/2014/main" val="4208223411"/>
                    </a:ext>
                  </a:extLst>
                </a:gridCol>
                <a:gridCol w="541996">
                  <a:extLst>
                    <a:ext uri="{9D8B030D-6E8A-4147-A177-3AD203B41FA5}">
                      <a16:colId xmlns:a16="http://schemas.microsoft.com/office/drawing/2014/main" val="57169838"/>
                    </a:ext>
                  </a:extLst>
                </a:gridCol>
                <a:gridCol w="541996">
                  <a:extLst>
                    <a:ext uri="{9D8B030D-6E8A-4147-A177-3AD203B41FA5}">
                      <a16:colId xmlns:a16="http://schemas.microsoft.com/office/drawing/2014/main" val="101212751"/>
                    </a:ext>
                  </a:extLst>
                </a:gridCol>
                <a:gridCol w="541996">
                  <a:extLst>
                    <a:ext uri="{9D8B030D-6E8A-4147-A177-3AD203B41FA5}">
                      <a16:colId xmlns:a16="http://schemas.microsoft.com/office/drawing/2014/main" val="2299447371"/>
                    </a:ext>
                  </a:extLst>
                </a:gridCol>
                <a:gridCol w="541996">
                  <a:extLst>
                    <a:ext uri="{9D8B030D-6E8A-4147-A177-3AD203B41FA5}">
                      <a16:colId xmlns:a16="http://schemas.microsoft.com/office/drawing/2014/main" val="2901701410"/>
                    </a:ext>
                  </a:extLst>
                </a:gridCol>
                <a:gridCol w="541996">
                  <a:extLst>
                    <a:ext uri="{9D8B030D-6E8A-4147-A177-3AD203B41FA5}">
                      <a16:colId xmlns:a16="http://schemas.microsoft.com/office/drawing/2014/main" val="2175626083"/>
                    </a:ext>
                  </a:extLst>
                </a:gridCol>
                <a:gridCol w="541996">
                  <a:extLst>
                    <a:ext uri="{9D8B030D-6E8A-4147-A177-3AD203B41FA5}">
                      <a16:colId xmlns:a16="http://schemas.microsoft.com/office/drawing/2014/main" val="438334824"/>
                    </a:ext>
                  </a:extLst>
                </a:gridCol>
                <a:gridCol w="541996">
                  <a:extLst>
                    <a:ext uri="{9D8B030D-6E8A-4147-A177-3AD203B41FA5}">
                      <a16:colId xmlns:a16="http://schemas.microsoft.com/office/drawing/2014/main" val="1546133272"/>
                    </a:ext>
                  </a:extLst>
                </a:gridCol>
                <a:gridCol w="541996">
                  <a:extLst>
                    <a:ext uri="{9D8B030D-6E8A-4147-A177-3AD203B41FA5}">
                      <a16:colId xmlns:a16="http://schemas.microsoft.com/office/drawing/2014/main" val="1418123665"/>
                    </a:ext>
                  </a:extLst>
                </a:gridCol>
                <a:gridCol w="504000">
                  <a:extLst>
                    <a:ext uri="{9D8B030D-6E8A-4147-A177-3AD203B41FA5}">
                      <a16:colId xmlns:a16="http://schemas.microsoft.com/office/drawing/2014/main" val="3367909252"/>
                    </a:ext>
                  </a:extLst>
                </a:gridCol>
                <a:gridCol w="504000">
                  <a:extLst>
                    <a:ext uri="{9D8B030D-6E8A-4147-A177-3AD203B41FA5}">
                      <a16:colId xmlns:a16="http://schemas.microsoft.com/office/drawing/2014/main" val="1940067964"/>
                    </a:ext>
                  </a:extLst>
                </a:gridCol>
              </a:tblGrid>
              <a:tr h="432000">
                <a:tc>
                  <a:txBody>
                    <a:bodyPr/>
                    <a:lstStyle/>
                    <a:p>
                      <a:pPr algn="ctr"/>
                      <a:endParaRPr lang="en-IN"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1</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2</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3</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4</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5</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6</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7</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8</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9</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10</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11</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8821610"/>
                  </a:ext>
                </a:extLst>
              </a:tr>
              <a:tr h="432000">
                <a:tc>
                  <a:txBody>
                    <a:bodyPr/>
                    <a:lstStyle/>
                    <a:p>
                      <a:pPr algn="ctr"/>
                      <a:r>
                        <a:rPr lang="en-IN" sz="2400" dirty="0" smtClean="0"/>
                        <a:t>Text</a:t>
                      </a:r>
                      <a:endParaRPr lang="en-IN" sz="240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b</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b</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b</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c</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b</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2000780"/>
                  </a:ext>
                </a:extLst>
              </a:tr>
            </a:tbl>
          </a:graphicData>
        </a:graphic>
      </p:graphicFrame>
      <p:graphicFrame>
        <p:nvGraphicFramePr>
          <p:cNvPr id="6" name="Table 5"/>
          <p:cNvGraphicFramePr>
            <a:graphicFrameLocks noGrp="1"/>
          </p:cNvGraphicFramePr>
          <p:nvPr>
            <p:extLst/>
          </p:nvPr>
        </p:nvGraphicFramePr>
        <p:xfrm>
          <a:off x="1231614" y="4451866"/>
          <a:ext cx="4464495" cy="914400"/>
        </p:xfrm>
        <a:graphic>
          <a:graphicData uri="http://schemas.openxmlformats.org/drawingml/2006/table">
            <a:tbl>
              <a:tblPr firstRow="1" bandRow="1">
                <a:tableStyleId>{5940675A-B579-460E-94D1-54222C63F5DA}</a:tableStyleId>
              </a:tblPr>
              <a:tblGrid>
                <a:gridCol w="1099280">
                  <a:extLst>
                    <a:ext uri="{9D8B030D-6E8A-4147-A177-3AD203B41FA5}">
                      <a16:colId xmlns:a16="http://schemas.microsoft.com/office/drawing/2014/main" val="2544549060"/>
                    </a:ext>
                  </a:extLst>
                </a:gridCol>
                <a:gridCol w="480745">
                  <a:extLst>
                    <a:ext uri="{9D8B030D-6E8A-4147-A177-3AD203B41FA5}">
                      <a16:colId xmlns:a16="http://schemas.microsoft.com/office/drawing/2014/main" val="4208223411"/>
                    </a:ext>
                  </a:extLst>
                </a:gridCol>
                <a:gridCol w="480745">
                  <a:extLst>
                    <a:ext uri="{9D8B030D-6E8A-4147-A177-3AD203B41FA5}">
                      <a16:colId xmlns:a16="http://schemas.microsoft.com/office/drawing/2014/main" val="57169838"/>
                    </a:ext>
                  </a:extLst>
                </a:gridCol>
                <a:gridCol w="480745">
                  <a:extLst>
                    <a:ext uri="{9D8B030D-6E8A-4147-A177-3AD203B41FA5}">
                      <a16:colId xmlns:a16="http://schemas.microsoft.com/office/drawing/2014/main" val="101212751"/>
                    </a:ext>
                  </a:extLst>
                </a:gridCol>
                <a:gridCol w="480745">
                  <a:extLst>
                    <a:ext uri="{9D8B030D-6E8A-4147-A177-3AD203B41FA5}">
                      <a16:colId xmlns:a16="http://schemas.microsoft.com/office/drawing/2014/main" val="2299447371"/>
                    </a:ext>
                  </a:extLst>
                </a:gridCol>
                <a:gridCol w="480745">
                  <a:extLst>
                    <a:ext uri="{9D8B030D-6E8A-4147-A177-3AD203B41FA5}">
                      <a16:colId xmlns:a16="http://schemas.microsoft.com/office/drawing/2014/main" val="2901701410"/>
                    </a:ext>
                  </a:extLst>
                </a:gridCol>
                <a:gridCol w="480745">
                  <a:extLst>
                    <a:ext uri="{9D8B030D-6E8A-4147-A177-3AD203B41FA5}">
                      <a16:colId xmlns:a16="http://schemas.microsoft.com/office/drawing/2014/main" val="2175626083"/>
                    </a:ext>
                  </a:extLst>
                </a:gridCol>
                <a:gridCol w="480745">
                  <a:extLst>
                    <a:ext uri="{9D8B030D-6E8A-4147-A177-3AD203B41FA5}">
                      <a16:colId xmlns:a16="http://schemas.microsoft.com/office/drawing/2014/main" val="438334824"/>
                    </a:ext>
                  </a:extLst>
                </a:gridCol>
              </a:tblGrid>
              <a:tr h="370840">
                <a:tc>
                  <a:txBody>
                    <a:bodyPr/>
                    <a:lstStyle/>
                    <a:p>
                      <a:pPr algn="ctr"/>
                      <a:endParaRPr lang="en-IN" sz="2400" dirty="0"/>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000" dirty="0" smtClean="0"/>
                        <a:t>1</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2</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3</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4</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5</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6</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7</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8821610"/>
                  </a:ext>
                </a:extLst>
              </a:tr>
              <a:tr h="370840">
                <a:tc>
                  <a:txBody>
                    <a:bodyPr/>
                    <a:lstStyle/>
                    <a:p>
                      <a:pPr algn="ctr"/>
                      <a:r>
                        <a:rPr lang="en-IN" sz="2400" dirty="0" smtClean="0"/>
                        <a:t>Pattern</a:t>
                      </a:r>
                      <a:endParaRPr lang="en-IN" sz="24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b</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b</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c</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2000780"/>
                  </a:ext>
                </a:extLst>
              </a:tr>
            </a:tbl>
          </a:graphicData>
        </a:graphic>
      </p:graphicFrame>
      <p:sp>
        <p:nvSpPr>
          <p:cNvPr id="11" name="Rectangle 10"/>
          <p:cNvSpPr/>
          <p:nvPr/>
        </p:nvSpPr>
        <p:spPr>
          <a:xfrm>
            <a:off x="9733163" y="1733328"/>
            <a:ext cx="345574" cy="324036"/>
          </a:xfrm>
          <a:prstGeom prst="rect">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38" name="Rectangle 37"/>
              <p:cNvSpPr/>
              <p:nvPr/>
            </p:nvSpPr>
            <p:spPr>
              <a:xfrm>
                <a:off x="6186415" y="770709"/>
                <a:ext cx="2454665" cy="4598125"/>
              </a:xfrm>
              <a:prstGeom prst="rect">
                <a:avLst/>
              </a:prstGeom>
              <a:solidFill>
                <a:schemeClr val="bg2">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i="1" dirty="0" smtClean="0">
                  <a:solidFill>
                    <a:srgbClr val="AD1457"/>
                  </a:solidFill>
                  <a:latin typeface="Cambria Math" panose="02040503050406030204" pitchFamily="18" charset="0"/>
                </a:endParaRPr>
              </a:p>
              <a:p>
                <a:pPr algn="ctr"/>
                <a:endParaRPr lang="en-US" sz="2000" i="1" dirty="0" smtClean="0">
                  <a:solidFill>
                    <a:srgbClr val="AD1457"/>
                  </a:solidFill>
                  <a:latin typeface="Cambria Math" panose="02040503050406030204" pitchFamily="18" charset="0"/>
                </a:endParaRPr>
              </a:p>
              <a:p>
                <a:pPr algn="ctr"/>
                <a:endParaRPr lang="en-US" sz="2000" i="1" dirty="0" smtClean="0">
                  <a:solidFill>
                    <a:srgbClr val="AD1457"/>
                  </a:solidFill>
                  <a:latin typeface="Cambria Math" panose="02040503050406030204" pitchFamily="18" charset="0"/>
                </a:endParaRPr>
              </a:p>
              <a:p>
                <a:pPr algn="ctr"/>
                <a:endParaRPr lang="en-US" sz="2000" i="1" dirty="0" smtClean="0">
                  <a:solidFill>
                    <a:srgbClr val="AD1457"/>
                  </a:solidFill>
                  <a:latin typeface="Cambria Math" panose="02040503050406030204" pitchFamily="18" charset="0"/>
                </a:endParaRPr>
              </a:p>
              <a:p>
                <a:pPr algn="ctr">
                  <a:spcBef>
                    <a:spcPts val="300"/>
                  </a:spcBef>
                  <a:spcAft>
                    <a:spcPts val="300"/>
                  </a:spcAft>
                </a:pPr>
                <a14:m>
                  <m:oMathPara xmlns:m="http://schemas.openxmlformats.org/officeDocument/2006/math">
                    <m:oMathParaPr>
                      <m:jc m:val="centerGroup"/>
                    </m:oMathParaPr>
                    <m:oMath xmlns:m="http://schemas.openxmlformats.org/officeDocument/2006/math">
                      <m:r>
                        <a:rPr lang="en-US" sz="2000" i="1" dirty="0">
                          <a:solidFill>
                            <a:srgbClr val="AD1457"/>
                          </a:solidFill>
                          <a:latin typeface="Cambria Math" panose="02040503050406030204" pitchFamily="18" charset="0"/>
                        </a:rPr>
                        <m:t>𝑞</m:t>
                      </m:r>
                      <m:r>
                        <a:rPr lang="en-US" sz="2000" i="1" dirty="0">
                          <a:solidFill>
                            <a:srgbClr val="AD1457"/>
                          </a:solidFill>
                          <a:latin typeface="Cambria Math" panose="02040503050406030204" pitchFamily="18" charset="0"/>
                        </a:rPr>
                        <m:t>=</m:t>
                      </m:r>
                      <m:r>
                        <a:rPr lang="en-US" sz="2000" i="1" dirty="0">
                          <a:solidFill>
                            <a:srgbClr val="AD1457"/>
                          </a:solidFill>
                          <a:latin typeface="Cambria Math" panose="02040503050406030204" pitchFamily="18" charset="0"/>
                          <a:ea typeface="Cambria Math" panose="02040503050406030204" pitchFamily="18" charset="0"/>
                          <a:cs typeface="CourierNewPS-ItalicMT"/>
                        </a:rPr>
                        <m:t>𝛿</m:t>
                      </m:r>
                      <m:r>
                        <a:rPr lang="en-US" sz="2000" i="1" dirty="0">
                          <a:solidFill>
                            <a:srgbClr val="AD1457"/>
                          </a:solidFill>
                          <a:latin typeface="Cambria Math" panose="02040503050406030204" pitchFamily="18" charset="0"/>
                          <a:ea typeface="Cambria Math" panose="02040503050406030204" pitchFamily="18" charset="0"/>
                          <a:cs typeface="CourierNewPS-ItalicMT"/>
                        </a:rPr>
                        <m:t>(0,</m:t>
                      </m:r>
                      <m:r>
                        <a:rPr lang="en-US" sz="2000" i="1" dirty="0">
                          <a:solidFill>
                            <a:srgbClr val="AD1457"/>
                          </a:solidFill>
                          <a:latin typeface="Cambria Math" panose="02040503050406030204" pitchFamily="18" charset="0"/>
                          <a:ea typeface="Cambria Math" panose="02040503050406030204" pitchFamily="18" charset="0"/>
                          <a:cs typeface="CourierNewPS-ItalicMT"/>
                        </a:rPr>
                        <m:t>𝑎</m:t>
                      </m:r>
                      <m:r>
                        <a:rPr lang="en-US" sz="2000" i="1" dirty="0">
                          <a:solidFill>
                            <a:srgbClr val="AD1457"/>
                          </a:solidFill>
                          <a:latin typeface="Cambria Math" panose="02040503050406030204" pitchFamily="18" charset="0"/>
                          <a:ea typeface="Cambria Math" panose="02040503050406030204" pitchFamily="18" charset="0"/>
                          <a:cs typeface="CourierNewPS-ItalicMT"/>
                        </a:rPr>
                        <m:t>)=1  </m:t>
                      </m:r>
                    </m:oMath>
                  </m:oMathPara>
                </a14:m>
                <a:endParaRPr lang="en-US" sz="2000" dirty="0" smtClean="0">
                  <a:solidFill>
                    <a:srgbClr val="AD1457"/>
                  </a:solidFill>
                </a:endParaRPr>
              </a:p>
              <a:p>
                <a:pPr algn="ctr">
                  <a:spcBef>
                    <a:spcPts val="300"/>
                  </a:spcBef>
                  <a:spcAft>
                    <a:spcPts val="300"/>
                  </a:spcAft>
                </a:pPr>
                <a14:m>
                  <m:oMathPara xmlns:m="http://schemas.openxmlformats.org/officeDocument/2006/math">
                    <m:oMathParaPr>
                      <m:jc m:val="centerGroup"/>
                    </m:oMathParaPr>
                    <m:oMath xmlns:m="http://schemas.openxmlformats.org/officeDocument/2006/math">
                      <m:r>
                        <a:rPr lang="en-US" sz="2000" i="1" dirty="0">
                          <a:solidFill>
                            <a:srgbClr val="AD1457"/>
                          </a:solidFill>
                          <a:latin typeface="Cambria Math" panose="02040503050406030204" pitchFamily="18" charset="0"/>
                        </a:rPr>
                        <m:t>𝑞</m:t>
                      </m:r>
                      <m:r>
                        <a:rPr lang="en-US" sz="2000" i="1" dirty="0">
                          <a:solidFill>
                            <a:srgbClr val="AD1457"/>
                          </a:solidFill>
                          <a:latin typeface="Cambria Math" panose="02040503050406030204" pitchFamily="18" charset="0"/>
                        </a:rPr>
                        <m:t>=</m:t>
                      </m:r>
                      <m:r>
                        <a:rPr lang="en-US" sz="2000" i="1" dirty="0">
                          <a:solidFill>
                            <a:srgbClr val="AD1457"/>
                          </a:solidFill>
                          <a:latin typeface="Cambria Math" panose="02040503050406030204" pitchFamily="18" charset="0"/>
                          <a:ea typeface="Cambria Math" panose="02040503050406030204" pitchFamily="18" charset="0"/>
                          <a:cs typeface="CourierNewPS-ItalicMT"/>
                        </a:rPr>
                        <m:t>𝛿</m:t>
                      </m:r>
                      <m:r>
                        <a:rPr lang="en-US" sz="2000" i="1" dirty="0">
                          <a:solidFill>
                            <a:srgbClr val="AD1457"/>
                          </a:solidFill>
                          <a:latin typeface="Cambria Math" panose="02040503050406030204" pitchFamily="18" charset="0"/>
                          <a:ea typeface="Cambria Math" panose="02040503050406030204" pitchFamily="18" charset="0"/>
                          <a:cs typeface="CourierNewPS-ItalicMT"/>
                        </a:rPr>
                        <m:t>(1,</m:t>
                      </m:r>
                      <m:r>
                        <a:rPr lang="en-US" sz="2000" b="0" i="1" dirty="0" smtClean="0">
                          <a:solidFill>
                            <a:srgbClr val="AD1457"/>
                          </a:solidFill>
                          <a:latin typeface="Cambria Math" panose="02040503050406030204" pitchFamily="18" charset="0"/>
                          <a:ea typeface="Cambria Math" panose="02040503050406030204" pitchFamily="18" charset="0"/>
                          <a:cs typeface="CourierNewPS-ItalicMT"/>
                        </a:rPr>
                        <m:t>𝑏</m:t>
                      </m:r>
                      <m:r>
                        <a:rPr lang="en-US" sz="2000" i="1" dirty="0">
                          <a:solidFill>
                            <a:srgbClr val="AD1457"/>
                          </a:solidFill>
                          <a:latin typeface="Cambria Math" panose="02040503050406030204" pitchFamily="18" charset="0"/>
                          <a:ea typeface="Cambria Math" panose="02040503050406030204" pitchFamily="18" charset="0"/>
                          <a:cs typeface="CourierNewPS-ItalicMT"/>
                        </a:rPr>
                        <m:t>)=</m:t>
                      </m:r>
                      <m:r>
                        <a:rPr lang="en-US" sz="2000" b="0" i="1" dirty="0" smtClean="0">
                          <a:solidFill>
                            <a:srgbClr val="AD1457"/>
                          </a:solidFill>
                          <a:latin typeface="Cambria Math" panose="02040503050406030204" pitchFamily="18" charset="0"/>
                          <a:ea typeface="Cambria Math" panose="02040503050406030204" pitchFamily="18" charset="0"/>
                          <a:cs typeface="CourierNewPS-ItalicMT"/>
                        </a:rPr>
                        <m:t>2</m:t>
                      </m:r>
                      <m:r>
                        <a:rPr lang="en-US" sz="2000" i="1" dirty="0">
                          <a:solidFill>
                            <a:srgbClr val="AD1457"/>
                          </a:solidFill>
                          <a:latin typeface="Cambria Math" panose="02040503050406030204" pitchFamily="18" charset="0"/>
                          <a:ea typeface="Cambria Math" panose="02040503050406030204" pitchFamily="18" charset="0"/>
                          <a:cs typeface="CourierNewPS-ItalicMT"/>
                        </a:rPr>
                        <m:t>  </m:t>
                      </m:r>
                    </m:oMath>
                  </m:oMathPara>
                </a14:m>
                <a:endParaRPr lang="en-US" sz="2000" dirty="0">
                  <a:solidFill>
                    <a:srgbClr val="AD1457"/>
                  </a:solidFill>
                </a:endParaRPr>
              </a:p>
              <a:p>
                <a:pPr algn="ctr">
                  <a:spcBef>
                    <a:spcPts val="300"/>
                  </a:spcBef>
                  <a:spcAft>
                    <a:spcPts val="300"/>
                  </a:spcAft>
                </a:pPr>
                <a14:m>
                  <m:oMathPara xmlns:m="http://schemas.openxmlformats.org/officeDocument/2006/math">
                    <m:oMathParaPr>
                      <m:jc m:val="centerGroup"/>
                    </m:oMathParaPr>
                    <m:oMath xmlns:m="http://schemas.openxmlformats.org/officeDocument/2006/math">
                      <m:r>
                        <a:rPr lang="en-US" sz="2000" i="1" dirty="0">
                          <a:solidFill>
                            <a:srgbClr val="AD1457"/>
                          </a:solidFill>
                          <a:latin typeface="Cambria Math" panose="02040503050406030204" pitchFamily="18" charset="0"/>
                        </a:rPr>
                        <m:t>𝑞</m:t>
                      </m:r>
                      <m:r>
                        <a:rPr lang="en-US" sz="2000" i="1" dirty="0">
                          <a:solidFill>
                            <a:srgbClr val="AD1457"/>
                          </a:solidFill>
                          <a:latin typeface="Cambria Math" panose="02040503050406030204" pitchFamily="18" charset="0"/>
                        </a:rPr>
                        <m:t>=</m:t>
                      </m:r>
                      <m:r>
                        <a:rPr lang="en-US" sz="2000" i="1" dirty="0">
                          <a:solidFill>
                            <a:srgbClr val="AD1457"/>
                          </a:solidFill>
                          <a:latin typeface="Cambria Math" panose="02040503050406030204" pitchFamily="18" charset="0"/>
                          <a:ea typeface="Cambria Math" panose="02040503050406030204" pitchFamily="18" charset="0"/>
                          <a:cs typeface="CourierNewPS-ItalicMT"/>
                        </a:rPr>
                        <m:t>𝛿</m:t>
                      </m:r>
                      <m:r>
                        <a:rPr lang="en-US" sz="2000" i="1" dirty="0">
                          <a:solidFill>
                            <a:srgbClr val="AD1457"/>
                          </a:solidFill>
                          <a:latin typeface="Cambria Math" panose="02040503050406030204" pitchFamily="18" charset="0"/>
                          <a:ea typeface="Cambria Math" panose="02040503050406030204" pitchFamily="18" charset="0"/>
                          <a:cs typeface="CourierNewPS-ItalicMT"/>
                        </a:rPr>
                        <m:t>(2,</m:t>
                      </m:r>
                      <m:r>
                        <a:rPr lang="en-US" sz="2000" i="1" dirty="0">
                          <a:solidFill>
                            <a:srgbClr val="AD1457"/>
                          </a:solidFill>
                          <a:latin typeface="Cambria Math" panose="02040503050406030204" pitchFamily="18" charset="0"/>
                          <a:ea typeface="Cambria Math" panose="02040503050406030204" pitchFamily="18" charset="0"/>
                          <a:cs typeface="CourierNewPS-ItalicMT"/>
                        </a:rPr>
                        <m:t>𝑎</m:t>
                      </m:r>
                      <m:r>
                        <a:rPr lang="en-US" sz="2000" i="1" dirty="0">
                          <a:solidFill>
                            <a:srgbClr val="AD1457"/>
                          </a:solidFill>
                          <a:latin typeface="Cambria Math" panose="02040503050406030204" pitchFamily="18" charset="0"/>
                          <a:ea typeface="Cambria Math" panose="02040503050406030204" pitchFamily="18" charset="0"/>
                          <a:cs typeface="CourierNewPS-ItalicMT"/>
                        </a:rPr>
                        <m:t>)=3  </m:t>
                      </m:r>
                    </m:oMath>
                  </m:oMathPara>
                </a14:m>
                <a:endParaRPr lang="en-US" sz="2000" dirty="0">
                  <a:solidFill>
                    <a:srgbClr val="AD1457"/>
                  </a:solidFill>
                </a:endParaRPr>
              </a:p>
              <a:p>
                <a:pPr algn="ctr">
                  <a:spcBef>
                    <a:spcPts val="300"/>
                  </a:spcBef>
                  <a:spcAft>
                    <a:spcPts val="300"/>
                  </a:spcAft>
                </a:pPr>
                <a14:m>
                  <m:oMathPara xmlns:m="http://schemas.openxmlformats.org/officeDocument/2006/math">
                    <m:oMathParaPr>
                      <m:jc m:val="centerGroup"/>
                    </m:oMathParaPr>
                    <m:oMath xmlns:m="http://schemas.openxmlformats.org/officeDocument/2006/math">
                      <m:r>
                        <a:rPr lang="en-US" sz="2000" i="1" dirty="0">
                          <a:solidFill>
                            <a:srgbClr val="AD1457"/>
                          </a:solidFill>
                          <a:latin typeface="Cambria Math" panose="02040503050406030204" pitchFamily="18" charset="0"/>
                        </a:rPr>
                        <m:t>𝑞</m:t>
                      </m:r>
                      <m:r>
                        <a:rPr lang="en-US" sz="2000" i="1" dirty="0">
                          <a:solidFill>
                            <a:srgbClr val="AD1457"/>
                          </a:solidFill>
                          <a:latin typeface="Cambria Math" panose="02040503050406030204" pitchFamily="18" charset="0"/>
                        </a:rPr>
                        <m:t>=</m:t>
                      </m:r>
                      <m:r>
                        <a:rPr lang="en-US" sz="2000" i="1" dirty="0">
                          <a:solidFill>
                            <a:srgbClr val="AD1457"/>
                          </a:solidFill>
                          <a:latin typeface="Cambria Math" panose="02040503050406030204" pitchFamily="18" charset="0"/>
                          <a:ea typeface="Cambria Math" panose="02040503050406030204" pitchFamily="18" charset="0"/>
                          <a:cs typeface="CourierNewPS-ItalicMT"/>
                        </a:rPr>
                        <m:t>𝛿</m:t>
                      </m:r>
                      <m:r>
                        <a:rPr lang="en-US" sz="2000" i="1" dirty="0">
                          <a:solidFill>
                            <a:srgbClr val="AD1457"/>
                          </a:solidFill>
                          <a:latin typeface="Cambria Math" panose="02040503050406030204" pitchFamily="18" charset="0"/>
                          <a:ea typeface="Cambria Math" panose="02040503050406030204" pitchFamily="18" charset="0"/>
                          <a:cs typeface="CourierNewPS-ItalicMT"/>
                        </a:rPr>
                        <m:t>(3,</m:t>
                      </m:r>
                      <m:r>
                        <a:rPr lang="en-US" sz="2000" b="0" i="1" dirty="0" smtClean="0">
                          <a:solidFill>
                            <a:srgbClr val="AD1457"/>
                          </a:solidFill>
                          <a:latin typeface="Cambria Math" panose="02040503050406030204" pitchFamily="18" charset="0"/>
                          <a:ea typeface="Cambria Math" panose="02040503050406030204" pitchFamily="18" charset="0"/>
                          <a:cs typeface="CourierNewPS-ItalicMT"/>
                        </a:rPr>
                        <m:t>𝑏</m:t>
                      </m:r>
                      <m:r>
                        <a:rPr lang="en-US" sz="2000" i="1" dirty="0">
                          <a:solidFill>
                            <a:srgbClr val="AD1457"/>
                          </a:solidFill>
                          <a:latin typeface="Cambria Math" panose="02040503050406030204" pitchFamily="18" charset="0"/>
                          <a:ea typeface="Cambria Math" panose="02040503050406030204" pitchFamily="18" charset="0"/>
                          <a:cs typeface="CourierNewPS-ItalicMT"/>
                        </a:rPr>
                        <m:t>)=</m:t>
                      </m:r>
                      <m:r>
                        <a:rPr lang="en-US" sz="2000" b="0" i="1" dirty="0" smtClean="0">
                          <a:solidFill>
                            <a:srgbClr val="AD1457"/>
                          </a:solidFill>
                          <a:latin typeface="Cambria Math" panose="02040503050406030204" pitchFamily="18" charset="0"/>
                          <a:ea typeface="Cambria Math" panose="02040503050406030204" pitchFamily="18" charset="0"/>
                          <a:cs typeface="CourierNewPS-ItalicMT"/>
                        </a:rPr>
                        <m:t>4</m:t>
                      </m:r>
                      <m:r>
                        <a:rPr lang="en-US" sz="2000" i="1" dirty="0">
                          <a:solidFill>
                            <a:srgbClr val="AD1457"/>
                          </a:solidFill>
                          <a:latin typeface="Cambria Math" panose="02040503050406030204" pitchFamily="18" charset="0"/>
                          <a:ea typeface="Cambria Math" panose="02040503050406030204" pitchFamily="18" charset="0"/>
                          <a:cs typeface="CourierNewPS-ItalicMT"/>
                        </a:rPr>
                        <m:t>  </m:t>
                      </m:r>
                    </m:oMath>
                  </m:oMathPara>
                </a14:m>
                <a:endParaRPr lang="en-US" sz="2000" dirty="0">
                  <a:solidFill>
                    <a:srgbClr val="AD1457"/>
                  </a:solidFill>
                </a:endParaRPr>
              </a:p>
              <a:p>
                <a:pPr algn="ctr">
                  <a:spcBef>
                    <a:spcPts val="300"/>
                  </a:spcBef>
                  <a:spcAft>
                    <a:spcPts val="300"/>
                  </a:spcAft>
                </a:pPr>
                <a14:m>
                  <m:oMathPara xmlns:m="http://schemas.openxmlformats.org/officeDocument/2006/math">
                    <m:oMathParaPr>
                      <m:jc m:val="centerGroup"/>
                    </m:oMathParaPr>
                    <m:oMath xmlns:m="http://schemas.openxmlformats.org/officeDocument/2006/math">
                      <m:r>
                        <a:rPr lang="en-US" sz="2000" i="1" dirty="0">
                          <a:solidFill>
                            <a:srgbClr val="AD1457"/>
                          </a:solidFill>
                          <a:latin typeface="Cambria Math" panose="02040503050406030204" pitchFamily="18" charset="0"/>
                        </a:rPr>
                        <m:t>𝑞</m:t>
                      </m:r>
                      <m:r>
                        <a:rPr lang="en-US" sz="2000" i="1" dirty="0">
                          <a:solidFill>
                            <a:srgbClr val="AD1457"/>
                          </a:solidFill>
                          <a:latin typeface="Cambria Math" panose="02040503050406030204" pitchFamily="18" charset="0"/>
                        </a:rPr>
                        <m:t>=</m:t>
                      </m:r>
                      <m:r>
                        <a:rPr lang="en-US" sz="2000" i="1" dirty="0">
                          <a:solidFill>
                            <a:srgbClr val="AD1457"/>
                          </a:solidFill>
                          <a:latin typeface="Cambria Math" panose="02040503050406030204" pitchFamily="18" charset="0"/>
                          <a:ea typeface="Cambria Math" panose="02040503050406030204" pitchFamily="18" charset="0"/>
                          <a:cs typeface="CourierNewPS-ItalicMT"/>
                        </a:rPr>
                        <m:t>𝛿</m:t>
                      </m:r>
                      <m:r>
                        <a:rPr lang="en-US" sz="2000" i="1" dirty="0">
                          <a:solidFill>
                            <a:srgbClr val="AD1457"/>
                          </a:solidFill>
                          <a:latin typeface="Cambria Math" panose="02040503050406030204" pitchFamily="18" charset="0"/>
                          <a:ea typeface="Cambria Math" panose="02040503050406030204" pitchFamily="18" charset="0"/>
                          <a:cs typeface="CourierNewPS-ItalicMT"/>
                        </a:rPr>
                        <m:t>(4,</m:t>
                      </m:r>
                      <m:r>
                        <a:rPr lang="en-US" sz="2000" i="1" dirty="0">
                          <a:solidFill>
                            <a:srgbClr val="AD1457"/>
                          </a:solidFill>
                          <a:latin typeface="Cambria Math" panose="02040503050406030204" pitchFamily="18" charset="0"/>
                          <a:ea typeface="Cambria Math" panose="02040503050406030204" pitchFamily="18" charset="0"/>
                          <a:cs typeface="CourierNewPS-ItalicMT"/>
                        </a:rPr>
                        <m:t>𝑎</m:t>
                      </m:r>
                      <m:r>
                        <a:rPr lang="en-US" sz="2000" i="1" dirty="0">
                          <a:solidFill>
                            <a:srgbClr val="AD1457"/>
                          </a:solidFill>
                          <a:latin typeface="Cambria Math" panose="02040503050406030204" pitchFamily="18" charset="0"/>
                          <a:ea typeface="Cambria Math" panose="02040503050406030204" pitchFamily="18" charset="0"/>
                          <a:cs typeface="CourierNewPS-ItalicMT"/>
                        </a:rPr>
                        <m:t>)=5  </m:t>
                      </m:r>
                    </m:oMath>
                  </m:oMathPara>
                </a14:m>
                <a:endParaRPr lang="en-US" sz="2000" dirty="0">
                  <a:solidFill>
                    <a:srgbClr val="AD1457"/>
                  </a:solidFill>
                </a:endParaRPr>
              </a:p>
              <a:p>
                <a:pPr algn="ctr">
                  <a:spcBef>
                    <a:spcPts val="300"/>
                  </a:spcBef>
                  <a:spcAft>
                    <a:spcPts val="300"/>
                  </a:spcAft>
                </a:pPr>
                <a14:m>
                  <m:oMathPara xmlns:m="http://schemas.openxmlformats.org/officeDocument/2006/math">
                    <m:oMathParaPr>
                      <m:jc m:val="centerGroup"/>
                    </m:oMathParaPr>
                    <m:oMath xmlns:m="http://schemas.openxmlformats.org/officeDocument/2006/math">
                      <m:r>
                        <a:rPr lang="en-US" sz="2000" i="1" dirty="0">
                          <a:solidFill>
                            <a:srgbClr val="AD1457"/>
                          </a:solidFill>
                          <a:latin typeface="Cambria Math" panose="02040503050406030204" pitchFamily="18" charset="0"/>
                        </a:rPr>
                        <m:t>𝑞</m:t>
                      </m:r>
                      <m:r>
                        <a:rPr lang="en-US" sz="2000" i="1" dirty="0">
                          <a:solidFill>
                            <a:srgbClr val="AD1457"/>
                          </a:solidFill>
                          <a:latin typeface="Cambria Math" panose="02040503050406030204" pitchFamily="18" charset="0"/>
                        </a:rPr>
                        <m:t>=</m:t>
                      </m:r>
                      <m:r>
                        <a:rPr lang="en-US" sz="2000" i="1" dirty="0">
                          <a:solidFill>
                            <a:srgbClr val="AD1457"/>
                          </a:solidFill>
                          <a:latin typeface="Cambria Math" panose="02040503050406030204" pitchFamily="18" charset="0"/>
                          <a:ea typeface="Cambria Math" panose="02040503050406030204" pitchFamily="18" charset="0"/>
                          <a:cs typeface="CourierNewPS-ItalicMT"/>
                        </a:rPr>
                        <m:t>𝛿</m:t>
                      </m:r>
                      <m:r>
                        <a:rPr lang="en-US" sz="2000" i="1" dirty="0">
                          <a:solidFill>
                            <a:srgbClr val="AD1457"/>
                          </a:solidFill>
                          <a:latin typeface="Cambria Math" panose="02040503050406030204" pitchFamily="18" charset="0"/>
                          <a:ea typeface="Cambria Math" panose="02040503050406030204" pitchFamily="18" charset="0"/>
                          <a:cs typeface="CourierNewPS-ItalicMT"/>
                        </a:rPr>
                        <m:t>(5,</m:t>
                      </m:r>
                      <m:r>
                        <a:rPr lang="en-US" sz="2000" b="0" i="1" dirty="0" smtClean="0">
                          <a:solidFill>
                            <a:srgbClr val="AD1457"/>
                          </a:solidFill>
                          <a:latin typeface="Cambria Math" panose="02040503050406030204" pitchFamily="18" charset="0"/>
                          <a:ea typeface="Cambria Math" panose="02040503050406030204" pitchFamily="18" charset="0"/>
                          <a:cs typeface="CourierNewPS-ItalicMT"/>
                        </a:rPr>
                        <m:t>𝑏</m:t>
                      </m:r>
                      <m:r>
                        <a:rPr lang="en-US" sz="2000" i="1" dirty="0">
                          <a:solidFill>
                            <a:srgbClr val="AD1457"/>
                          </a:solidFill>
                          <a:latin typeface="Cambria Math" panose="02040503050406030204" pitchFamily="18" charset="0"/>
                          <a:ea typeface="Cambria Math" panose="02040503050406030204" pitchFamily="18" charset="0"/>
                          <a:cs typeface="CourierNewPS-ItalicMT"/>
                        </a:rPr>
                        <m:t>)=</m:t>
                      </m:r>
                      <m:r>
                        <a:rPr lang="en-US" sz="2000" b="0" i="1" dirty="0" smtClean="0">
                          <a:solidFill>
                            <a:srgbClr val="AD1457"/>
                          </a:solidFill>
                          <a:latin typeface="Cambria Math" panose="02040503050406030204" pitchFamily="18" charset="0"/>
                          <a:ea typeface="Cambria Math" panose="02040503050406030204" pitchFamily="18" charset="0"/>
                          <a:cs typeface="CourierNewPS-ItalicMT"/>
                        </a:rPr>
                        <m:t>4</m:t>
                      </m:r>
                      <m:r>
                        <a:rPr lang="en-US" sz="2000" i="1" dirty="0">
                          <a:solidFill>
                            <a:srgbClr val="AD1457"/>
                          </a:solidFill>
                          <a:latin typeface="Cambria Math" panose="02040503050406030204" pitchFamily="18" charset="0"/>
                          <a:ea typeface="Cambria Math" panose="02040503050406030204" pitchFamily="18" charset="0"/>
                          <a:cs typeface="CourierNewPS-ItalicMT"/>
                        </a:rPr>
                        <m:t>  </m:t>
                      </m:r>
                    </m:oMath>
                  </m:oMathPara>
                </a14:m>
                <a:endParaRPr lang="en-US" sz="2000" dirty="0">
                  <a:solidFill>
                    <a:srgbClr val="AD1457"/>
                  </a:solidFill>
                </a:endParaRPr>
              </a:p>
              <a:p>
                <a:pPr algn="ctr">
                  <a:spcBef>
                    <a:spcPts val="300"/>
                  </a:spcBef>
                  <a:spcAft>
                    <a:spcPts val="300"/>
                  </a:spcAft>
                </a:pPr>
                <a14:m>
                  <m:oMathPara xmlns:m="http://schemas.openxmlformats.org/officeDocument/2006/math">
                    <m:oMathParaPr>
                      <m:jc m:val="centerGroup"/>
                    </m:oMathParaPr>
                    <m:oMath xmlns:m="http://schemas.openxmlformats.org/officeDocument/2006/math">
                      <m:r>
                        <a:rPr lang="en-US" sz="2000" i="1" dirty="0">
                          <a:solidFill>
                            <a:srgbClr val="AD1457"/>
                          </a:solidFill>
                          <a:latin typeface="Cambria Math" panose="02040503050406030204" pitchFamily="18" charset="0"/>
                        </a:rPr>
                        <m:t>𝑞</m:t>
                      </m:r>
                      <m:r>
                        <a:rPr lang="en-US" sz="2000" i="1" dirty="0">
                          <a:solidFill>
                            <a:srgbClr val="AD1457"/>
                          </a:solidFill>
                          <a:latin typeface="Cambria Math" panose="02040503050406030204" pitchFamily="18" charset="0"/>
                        </a:rPr>
                        <m:t>=</m:t>
                      </m:r>
                      <m:r>
                        <a:rPr lang="en-US" sz="2000" i="1" dirty="0">
                          <a:solidFill>
                            <a:srgbClr val="AD1457"/>
                          </a:solidFill>
                          <a:latin typeface="Cambria Math" panose="02040503050406030204" pitchFamily="18" charset="0"/>
                          <a:ea typeface="Cambria Math" panose="02040503050406030204" pitchFamily="18" charset="0"/>
                          <a:cs typeface="CourierNewPS-ItalicMT"/>
                        </a:rPr>
                        <m:t>𝛿</m:t>
                      </m:r>
                      <m:r>
                        <a:rPr lang="en-US" sz="2000" i="1" dirty="0">
                          <a:solidFill>
                            <a:srgbClr val="AD1457"/>
                          </a:solidFill>
                          <a:latin typeface="Cambria Math" panose="02040503050406030204" pitchFamily="18" charset="0"/>
                          <a:ea typeface="Cambria Math" panose="02040503050406030204" pitchFamily="18" charset="0"/>
                          <a:cs typeface="CourierNewPS-ItalicMT"/>
                        </a:rPr>
                        <m:t>(4,</m:t>
                      </m:r>
                      <m:r>
                        <a:rPr lang="en-US" sz="2000" i="1" dirty="0">
                          <a:solidFill>
                            <a:srgbClr val="AD1457"/>
                          </a:solidFill>
                          <a:latin typeface="Cambria Math" panose="02040503050406030204" pitchFamily="18" charset="0"/>
                          <a:ea typeface="Cambria Math" panose="02040503050406030204" pitchFamily="18" charset="0"/>
                          <a:cs typeface="CourierNewPS-ItalicMT"/>
                        </a:rPr>
                        <m:t>𝑎</m:t>
                      </m:r>
                      <m:r>
                        <a:rPr lang="en-US" sz="2000" i="1" dirty="0">
                          <a:solidFill>
                            <a:srgbClr val="AD1457"/>
                          </a:solidFill>
                          <a:latin typeface="Cambria Math" panose="02040503050406030204" pitchFamily="18" charset="0"/>
                          <a:ea typeface="Cambria Math" panose="02040503050406030204" pitchFamily="18" charset="0"/>
                          <a:cs typeface="CourierNewPS-ItalicMT"/>
                        </a:rPr>
                        <m:t>)=5  </m:t>
                      </m:r>
                    </m:oMath>
                  </m:oMathPara>
                </a14:m>
                <a:endParaRPr lang="en-US" sz="2000" dirty="0" smtClean="0">
                  <a:solidFill>
                    <a:srgbClr val="AD1457"/>
                  </a:solidFill>
                  <a:ea typeface="Cambria Math" panose="02040503050406030204" pitchFamily="18" charset="0"/>
                  <a:cs typeface="CourierNewPS-ItalicMT"/>
                </a:endParaRPr>
              </a:p>
              <a:p>
                <a:pPr algn="ctr">
                  <a:spcBef>
                    <a:spcPts val="300"/>
                  </a:spcBef>
                  <a:spcAft>
                    <a:spcPts val="300"/>
                  </a:spcAft>
                </a:pPr>
                <a:endParaRPr lang="en-US" sz="2000" dirty="0">
                  <a:solidFill>
                    <a:srgbClr val="AD1457"/>
                  </a:solidFill>
                  <a:ea typeface="Cambria Math" panose="02040503050406030204" pitchFamily="18" charset="0"/>
                  <a:cs typeface="CourierNewPS-ItalicMT"/>
                </a:endParaRPr>
              </a:p>
              <a:p>
                <a:pPr algn="ctr">
                  <a:spcBef>
                    <a:spcPts val="300"/>
                  </a:spcBef>
                  <a:spcAft>
                    <a:spcPts val="300"/>
                  </a:spcAft>
                </a:pPr>
                <a:endParaRPr lang="en-US" sz="2000" dirty="0">
                  <a:solidFill>
                    <a:srgbClr val="AD1457"/>
                  </a:solidFill>
                  <a:ea typeface="Cambria Math" panose="02040503050406030204" pitchFamily="18" charset="0"/>
                  <a:cs typeface="CourierNewPS-ItalicMT"/>
                </a:endParaRPr>
              </a:p>
            </p:txBody>
          </p:sp>
        </mc:Choice>
        <mc:Fallback xmlns="">
          <p:sp>
            <p:nvSpPr>
              <p:cNvPr id="38" name="Rectangle 37"/>
              <p:cNvSpPr>
                <a:spLocks noRot="1" noChangeAspect="1" noMove="1" noResize="1" noEditPoints="1" noAdjustHandles="1" noChangeArrowheads="1" noChangeShapeType="1" noTextEdit="1"/>
              </p:cNvSpPr>
              <p:nvPr/>
            </p:nvSpPr>
            <p:spPr>
              <a:xfrm>
                <a:off x="6186415" y="770709"/>
                <a:ext cx="2454665" cy="4598125"/>
              </a:xfrm>
              <a:prstGeom prst="rect">
                <a:avLst/>
              </a:prstGeom>
              <a:blipFill>
                <a:blip r:embed="rId2"/>
                <a:stretch>
                  <a:fillRect/>
                </a:stretch>
              </a:blipFill>
            </p:spPr>
            <p:txBody>
              <a:bodyPr/>
              <a:lstStyle/>
              <a:p>
                <a:r>
                  <a:rPr lang="en-US">
                    <a:noFill/>
                  </a:rPr>
                  <a:t> </a:t>
                </a:r>
              </a:p>
            </p:txBody>
          </p:sp>
        </mc:Fallback>
      </mc:AlternateContent>
      <p:sp>
        <p:nvSpPr>
          <p:cNvPr id="37" name="Rectangle 36"/>
          <p:cNvSpPr/>
          <p:nvPr/>
        </p:nvSpPr>
        <p:spPr>
          <a:xfrm>
            <a:off x="161365" y="2205318"/>
            <a:ext cx="2194560" cy="36576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2278368" y="6011282"/>
            <a:ext cx="365760" cy="365760"/>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6755556" y="908876"/>
            <a:ext cx="1393633" cy="468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smtClean="0">
                <a:solidFill>
                  <a:schemeClr val="tx1"/>
                </a:solidFill>
                <a:latin typeface="Cambria Math" panose="02040503050406030204" pitchFamily="18" charset="0"/>
                <a:ea typeface="Cambria Math" panose="02040503050406030204" pitchFamily="18" charset="0"/>
              </a:rPr>
              <a:t>  </a:t>
            </a:r>
            <a:r>
              <a:rPr lang="en-IN" sz="2400" dirty="0" err="1" smtClean="0">
                <a:solidFill>
                  <a:schemeClr val="tx1"/>
                </a:solidFill>
                <a:latin typeface="Cambria Math" panose="02040503050406030204" pitchFamily="18" charset="0"/>
                <a:ea typeface="Cambria Math" panose="02040503050406030204" pitchFamily="18" charset="0"/>
              </a:rPr>
              <a:t>i</a:t>
            </a:r>
            <a:r>
              <a:rPr lang="en-IN" sz="2400" dirty="0" smtClean="0">
                <a:solidFill>
                  <a:schemeClr val="tx1"/>
                </a:solidFill>
                <a:latin typeface="Cambria Math" panose="02040503050406030204" pitchFamily="18" charset="0"/>
                <a:ea typeface="Cambria Math" panose="02040503050406030204" pitchFamily="18" charset="0"/>
              </a:rPr>
              <a:t>  =</a:t>
            </a:r>
            <a:endParaRPr lang="en-IN" sz="2400" dirty="0">
              <a:solidFill>
                <a:schemeClr val="tx1"/>
              </a:solidFill>
              <a:latin typeface="Cambria Math" panose="02040503050406030204" pitchFamily="18" charset="0"/>
              <a:ea typeface="Cambria Math" panose="02040503050406030204" pitchFamily="18" charset="0"/>
            </a:endParaRPr>
          </a:p>
        </p:txBody>
      </p:sp>
      <p:sp>
        <p:nvSpPr>
          <p:cNvPr id="8" name="Rectangle 7"/>
          <p:cNvSpPr/>
          <p:nvPr/>
        </p:nvSpPr>
        <p:spPr>
          <a:xfrm>
            <a:off x="6759612" y="1455572"/>
            <a:ext cx="1393633" cy="468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smtClean="0">
                <a:solidFill>
                  <a:schemeClr val="tx1"/>
                </a:solidFill>
                <a:latin typeface="Cambria Math" panose="02040503050406030204" pitchFamily="18" charset="0"/>
                <a:ea typeface="Cambria Math" panose="02040503050406030204" pitchFamily="18" charset="0"/>
              </a:rPr>
              <a:t> q =</a:t>
            </a:r>
            <a:endParaRPr lang="en-IN" sz="2400" dirty="0">
              <a:solidFill>
                <a:schemeClr val="tx1"/>
              </a:solidFill>
              <a:latin typeface="Cambria Math" panose="02040503050406030204" pitchFamily="18" charset="0"/>
              <a:ea typeface="Cambria Math" panose="02040503050406030204" pitchFamily="18" charset="0"/>
            </a:endParaRPr>
          </a:p>
        </p:txBody>
      </p:sp>
      <p:sp>
        <p:nvSpPr>
          <p:cNvPr id="9" name="Rectangle 8"/>
          <p:cNvSpPr/>
          <p:nvPr/>
        </p:nvSpPr>
        <p:spPr>
          <a:xfrm>
            <a:off x="7403628" y="962902"/>
            <a:ext cx="696817" cy="36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Cambria Math" panose="02040503050406030204" pitchFamily="18" charset="0"/>
                <a:ea typeface="Cambria Math" panose="02040503050406030204" pitchFamily="18" charset="0"/>
              </a:rPr>
              <a:t>1</a:t>
            </a:r>
            <a:endParaRPr lang="en-IN" dirty="0">
              <a:solidFill>
                <a:schemeClr val="tx1"/>
              </a:solidFill>
              <a:latin typeface="Cambria Math" panose="02040503050406030204" pitchFamily="18" charset="0"/>
              <a:ea typeface="Cambria Math" panose="02040503050406030204" pitchFamily="18" charset="0"/>
            </a:endParaRPr>
          </a:p>
        </p:txBody>
      </p:sp>
      <p:sp>
        <p:nvSpPr>
          <p:cNvPr id="10" name="Rectangle 9"/>
          <p:cNvSpPr/>
          <p:nvPr/>
        </p:nvSpPr>
        <p:spPr>
          <a:xfrm>
            <a:off x="7403628" y="1509598"/>
            <a:ext cx="696817" cy="36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Cambria Math" panose="02040503050406030204" pitchFamily="18" charset="0"/>
                <a:ea typeface="Cambria Math" panose="02040503050406030204" pitchFamily="18" charset="0"/>
              </a:rPr>
              <a:t>0</a:t>
            </a:r>
            <a:endParaRPr lang="en-IN" dirty="0">
              <a:solidFill>
                <a:schemeClr val="tx1"/>
              </a:solidFill>
              <a:latin typeface="Cambria Math" panose="02040503050406030204" pitchFamily="18" charset="0"/>
              <a:ea typeface="Cambria Math" panose="02040503050406030204" pitchFamily="18" charset="0"/>
            </a:endParaRPr>
          </a:p>
        </p:txBody>
      </p:sp>
      <p:sp>
        <p:nvSpPr>
          <p:cNvPr id="12" name="Rectangle 11"/>
          <p:cNvSpPr/>
          <p:nvPr/>
        </p:nvSpPr>
        <p:spPr>
          <a:xfrm>
            <a:off x="7408472" y="1511086"/>
            <a:ext cx="696817" cy="36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Cambria Math" panose="02040503050406030204" pitchFamily="18" charset="0"/>
                <a:ea typeface="Cambria Math" panose="02040503050406030204" pitchFamily="18" charset="0"/>
              </a:rPr>
              <a:t>1</a:t>
            </a:r>
            <a:endParaRPr lang="en-IN" dirty="0">
              <a:solidFill>
                <a:schemeClr val="tx1"/>
              </a:solidFill>
              <a:latin typeface="Cambria Math" panose="02040503050406030204" pitchFamily="18" charset="0"/>
              <a:ea typeface="Cambria Math" panose="02040503050406030204" pitchFamily="18" charset="0"/>
            </a:endParaRPr>
          </a:p>
        </p:txBody>
      </p:sp>
      <p:sp>
        <p:nvSpPr>
          <p:cNvPr id="13" name="Rectangle 12"/>
          <p:cNvSpPr/>
          <p:nvPr/>
        </p:nvSpPr>
        <p:spPr>
          <a:xfrm>
            <a:off x="7403627" y="970342"/>
            <a:ext cx="696817" cy="36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Cambria Math" panose="02040503050406030204" pitchFamily="18" charset="0"/>
                <a:ea typeface="Cambria Math" panose="02040503050406030204" pitchFamily="18" charset="0"/>
              </a:rPr>
              <a:t>2</a:t>
            </a:r>
            <a:endParaRPr lang="en-IN" dirty="0">
              <a:solidFill>
                <a:schemeClr val="tx1"/>
              </a:solidFill>
              <a:latin typeface="Cambria Math" panose="02040503050406030204" pitchFamily="18" charset="0"/>
              <a:ea typeface="Cambria Math" panose="02040503050406030204" pitchFamily="18" charset="0"/>
            </a:endParaRPr>
          </a:p>
        </p:txBody>
      </p:sp>
      <p:sp>
        <p:nvSpPr>
          <p:cNvPr id="15" name="Rectangle 14"/>
          <p:cNvSpPr/>
          <p:nvPr/>
        </p:nvSpPr>
        <p:spPr>
          <a:xfrm>
            <a:off x="7403627" y="1513551"/>
            <a:ext cx="696817" cy="36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Cambria Math" panose="02040503050406030204" pitchFamily="18" charset="0"/>
                <a:ea typeface="Cambria Math" panose="02040503050406030204" pitchFamily="18" charset="0"/>
              </a:rPr>
              <a:t>2</a:t>
            </a:r>
            <a:endParaRPr lang="en-IN" dirty="0">
              <a:solidFill>
                <a:schemeClr val="tx1"/>
              </a:solidFill>
              <a:latin typeface="Cambria Math" panose="02040503050406030204" pitchFamily="18" charset="0"/>
              <a:ea typeface="Cambria Math" panose="02040503050406030204" pitchFamily="18" charset="0"/>
            </a:endParaRPr>
          </a:p>
        </p:txBody>
      </p:sp>
      <p:sp>
        <p:nvSpPr>
          <p:cNvPr id="16" name="Rectangle 15"/>
          <p:cNvSpPr/>
          <p:nvPr/>
        </p:nvSpPr>
        <p:spPr>
          <a:xfrm>
            <a:off x="7403626" y="962902"/>
            <a:ext cx="696817" cy="36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Cambria Math" panose="02040503050406030204" pitchFamily="18" charset="0"/>
                <a:ea typeface="Cambria Math" panose="02040503050406030204" pitchFamily="18" charset="0"/>
              </a:rPr>
              <a:t>3</a:t>
            </a:r>
            <a:endParaRPr lang="en-IN" dirty="0">
              <a:solidFill>
                <a:schemeClr val="tx1"/>
              </a:solidFill>
              <a:latin typeface="Cambria Math" panose="02040503050406030204" pitchFamily="18" charset="0"/>
              <a:ea typeface="Cambria Math" panose="02040503050406030204" pitchFamily="18" charset="0"/>
            </a:endParaRPr>
          </a:p>
        </p:txBody>
      </p:sp>
      <p:sp>
        <p:nvSpPr>
          <p:cNvPr id="18" name="Rectangle 17"/>
          <p:cNvSpPr/>
          <p:nvPr/>
        </p:nvSpPr>
        <p:spPr>
          <a:xfrm>
            <a:off x="7386177" y="1516016"/>
            <a:ext cx="696817" cy="36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Cambria Math" panose="02040503050406030204" pitchFamily="18" charset="0"/>
                <a:ea typeface="Cambria Math" panose="02040503050406030204" pitchFamily="18" charset="0"/>
              </a:rPr>
              <a:t>3</a:t>
            </a:r>
            <a:endParaRPr lang="en-IN" dirty="0">
              <a:solidFill>
                <a:schemeClr val="tx1"/>
              </a:solidFill>
              <a:latin typeface="Cambria Math" panose="02040503050406030204" pitchFamily="18" charset="0"/>
              <a:ea typeface="Cambria Math" panose="02040503050406030204" pitchFamily="18" charset="0"/>
            </a:endParaRPr>
          </a:p>
        </p:txBody>
      </p:sp>
      <p:sp>
        <p:nvSpPr>
          <p:cNvPr id="19" name="Rectangle 18"/>
          <p:cNvSpPr/>
          <p:nvPr/>
        </p:nvSpPr>
        <p:spPr>
          <a:xfrm>
            <a:off x="7397816" y="970342"/>
            <a:ext cx="696817" cy="36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Cambria Math" panose="02040503050406030204" pitchFamily="18" charset="0"/>
                <a:ea typeface="Cambria Math" panose="02040503050406030204" pitchFamily="18" charset="0"/>
              </a:rPr>
              <a:t>4</a:t>
            </a:r>
            <a:endParaRPr lang="en-IN" dirty="0">
              <a:solidFill>
                <a:schemeClr val="tx1"/>
              </a:solidFill>
              <a:latin typeface="Cambria Math" panose="02040503050406030204" pitchFamily="18" charset="0"/>
              <a:ea typeface="Cambria Math" panose="02040503050406030204" pitchFamily="18" charset="0"/>
            </a:endParaRPr>
          </a:p>
        </p:txBody>
      </p:sp>
      <p:sp>
        <p:nvSpPr>
          <p:cNvPr id="21" name="Rectangle 20"/>
          <p:cNvSpPr/>
          <p:nvPr/>
        </p:nvSpPr>
        <p:spPr>
          <a:xfrm>
            <a:off x="7394902" y="1498640"/>
            <a:ext cx="696817" cy="36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Cambria Math" panose="02040503050406030204" pitchFamily="18" charset="0"/>
                <a:ea typeface="Cambria Math" panose="02040503050406030204" pitchFamily="18" charset="0"/>
              </a:rPr>
              <a:t>4</a:t>
            </a:r>
            <a:endParaRPr lang="en-IN" dirty="0">
              <a:solidFill>
                <a:schemeClr val="tx1"/>
              </a:solidFill>
              <a:latin typeface="Cambria Math" panose="02040503050406030204" pitchFamily="18" charset="0"/>
              <a:ea typeface="Cambria Math" panose="02040503050406030204" pitchFamily="18" charset="0"/>
            </a:endParaRPr>
          </a:p>
        </p:txBody>
      </p:sp>
      <p:sp>
        <p:nvSpPr>
          <p:cNvPr id="22" name="Rectangle 21"/>
          <p:cNvSpPr/>
          <p:nvPr/>
        </p:nvSpPr>
        <p:spPr>
          <a:xfrm>
            <a:off x="7394901" y="966389"/>
            <a:ext cx="696817" cy="36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Cambria Math" panose="02040503050406030204" pitchFamily="18" charset="0"/>
                <a:ea typeface="Cambria Math" panose="02040503050406030204" pitchFamily="18" charset="0"/>
              </a:rPr>
              <a:t>5</a:t>
            </a:r>
            <a:endParaRPr lang="en-IN" dirty="0">
              <a:solidFill>
                <a:schemeClr val="tx1"/>
              </a:solidFill>
              <a:latin typeface="Cambria Math" panose="02040503050406030204" pitchFamily="18" charset="0"/>
              <a:ea typeface="Cambria Math" panose="02040503050406030204" pitchFamily="18" charset="0"/>
            </a:endParaRPr>
          </a:p>
        </p:txBody>
      </p:sp>
      <p:sp>
        <p:nvSpPr>
          <p:cNvPr id="24" name="Rectangle 23"/>
          <p:cNvSpPr/>
          <p:nvPr/>
        </p:nvSpPr>
        <p:spPr>
          <a:xfrm>
            <a:off x="7394900" y="1501132"/>
            <a:ext cx="696817" cy="36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Cambria Math" panose="02040503050406030204" pitchFamily="18" charset="0"/>
                <a:ea typeface="Cambria Math" panose="02040503050406030204" pitchFamily="18" charset="0"/>
              </a:rPr>
              <a:t>5</a:t>
            </a:r>
            <a:endParaRPr lang="en-IN" dirty="0">
              <a:solidFill>
                <a:schemeClr val="tx1"/>
              </a:solidFill>
              <a:latin typeface="Cambria Math" panose="02040503050406030204" pitchFamily="18" charset="0"/>
              <a:ea typeface="Cambria Math" panose="02040503050406030204" pitchFamily="18" charset="0"/>
            </a:endParaRPr>
          </a:p>
        </p:txBody>
      </p:sp>
      <p:sp>
        <p:nvSpPr>
          <p:cNvPr id="25" name="Rectangle 24"/>
          <p:cNvSpPr/>
          <p:nvPr/>
        </p:nvSpPr>
        <p:spPr>
          <a:xfrm>
            <a:off x="7397835" y="962731"/>
            <a:ext cx="696817" cy="36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Cambria Math" panose="02040503050406030204" pitchFamily="18" charset="0"/>
                <a:ea typeface="Cambria Math" panose="02040503050406030204" pitchFamily="18" charset="0"/>
              </a:rPr>
              <a:t>6</a:t>
            </a:r>
            <a:endParaRPr lang="en-IN" dirty="0">
              <a:solidFill>
                <a:schemeClr val="tx1"/>
              </a:solidFill>
              <a:latin typeface="Cambria Math" panose="02040503050406030204" pitchFamily="18" charset="0"/>
              <a:ea typeface="Cambria Math" panose="02040503050406030204" pitchFamily="18" charset="0"/>
            </a:endParaRPr>
          </a:p>
        </p:txBody>
      </p:sp>
      <p:sp>
        <p:nvSpPr>
          <p:cNvPr id="27" name="Rectangle 26"/>
          <p:cNvSpPr/>
          <p:nvPr/>
        </p:nvSpPr>
        <p:spPr>
          <a:xfrm>
            <a:off x="7412350" y="1505058"/>
            <a:ext cx="696817" cy="36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Cambria Math" panose="02040503050406030204" pitchFamily="18" charset="0"/>
                <a:ea typeface="Cambria Math" panose="02040503050406030204" pitchFamily="18" charset="0"/>
              </a:rPr>
              <a:t>4</a:t>
            </a:r>
            <a:endParaRPr lang="en-IN" dirty="0">
              <a:solidFill>
                <a:schemeClr val="tx1"/>
              </a:solidFill>
              <a:latin typeface="Cambria Math" panose="02040503050406030204" pitchFamily="18" charset="0"/>
              <a:ea typeface="Cambria Math" panose="02040503050406030204" pitchFamily="18" charset="0"/>
            </a:endParaRPr>
          </a:p>
        </p:txBody>
      </p:sp>
      <p:sp>
        <p:nvSpPr>
          <p:cNvPr id="28" name="Rectangle 27"/>
          <p:cNvSpPr/>
          <p:nvPr/>
        </p:nvSpPr>
        <p:spPr>
          <a:xfrm>
            <a:off x="7412350" y="982761"/>
            <a:ext cx="696817" cy="36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Cambria Math" panose="02040503050406030204" pitchFamily="18" charset="0"/>
                <a:ea typeface="Cambria Math" panose="02040503050406030204" pitchFamily="18" charset="0"/>
              </a:rPr>
              <a:t>7</a:t>
            </a:r>
            <a:endParaRPr lang="en-IN" dirty="0">
              <a:solidFill>
                <a:schemeClr val="tx1"/>
              </a:solidFill>
              <a:latin typeface="Cambria Math" panose="02040503050406030204" pitchFamily="18" charset="0"/>
              <a:ea typeface="Cambria Math" panose="02040503050406030204" pitchFamily="18" charset="0"/>
            </a:endParaRPr>
          </a:p>
        </p:txBody>
      </p:sp>
      <p:sp>
        <p:nvSpPr>
          <p:cNvPr id="29" name="Rectangle 28"/>
          <p:cNvSpPr/>
          <p:nvPr/>
        </p:nvSpPr>
        <p:spPr>
          <a:xfrm>
            <a:off x="7413922" y="1515071"/>
            <a:ext cx="696817" cy="36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Cambria Math" panose="02040503050406030204" pitchFamily="18" charset="0"/>
                <a:ea typeface="Cambria Math" panose="02040503050406030204" pitchFamily="18" charset="0"/>
              </a:rPr>
              <a:t>5</a:t>
            </a:r>
            <a:endParaRPr lang="en-IN" dirty="0">
              <a:solidFill>
                <a:schemeClr val="tx1"/>
              </a:solidFill>
              <a:latin typeface="Cambria Math" panose="02040503050406030204" pitchFamily="18" charset="0"/>
              <a:ea typeface="Cambria Math" panose="02040503050406030204" pitchFamily="18" charset="0"/>
            </a:endParaRPr>
          </a:p>
        </p:txBody>
      </p:sp>
      <p:sp>
        <p:nvSpPr>
          <p:cNvPr id="40" name="Rectangle 39"/>
          <p:cNvSpPr/>
          <p:nvPr/>
        </p:nvSpPr>
        <p:spPr>
          <a:xfrm>
            <a:off x="9733163" y="3446375"/>
            <a:ext cx="345574" cy="324036"/>
          </a:xfrm>
          <a:prstGeom prst="rect">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Freeform 17"/>
          <p:cNvSpPr>
            <a:spLocks/>
          </p:cNvSpPr>
          <p:nvPr/>
        </p:nvSpPr>
        <p:spPr bwMode="auto">
          <a:xfrm>
            <a:off x="9914709" y="3827418"/>
            <a:ext cx="326571" cy="339634"/>
          </a:xfrm>
          <a:custGeom>
            <a:avLst/>
            <a:gdLst>
              <a:gd name="T0" fmla="*/ 197 w 197"/>
              <a:gd name="T1" fmla="*/ 260 h 260"/>
              <a:gd name="T2" fmla="*/ 114 w 197"/>
              <a:gd name="T3" fmla="*/ 233 h 260"/>
              <a:gd name="T4" fmla="*/ 41 w 197"/>
              <a:gd name="T5" fmla="*/ 164 h 260"/>
              <a:gd name="T6" fmla="*/ 0 w 197"/>
              <a:gd name="T7" fmla="*/ 0 h 260"/>
              <a:gd name="T8" fmla="*/ 0 60000 65536"/>
              <a:gd name="T9" fmla="*/ 0 60000 65536"/>
              <a:gd name="T10" fmla="*/ 0 60000 65536"/>
              <a:gd name="T11" fmla="*/ 0 60000 65536"/>
              <a:gd name="T12" fmla="*/ 0 w 197"/>
              <a:gd name="T13" fmla="*/ 0 h 260"/>
              <a:gd name="T14" fmla="*/ 197 w 197"/>
              <a:gd name="T15" fmla="*/ 260 h 260"/>
            </a:gdLst>
            <a:ahLst/>
            <a:cxnLst>
              <a:cxn ang="T8">
                <a:pos x="T0" y="T1"/>
              </a:cxn>
              <a:cxn ang="T9">
                <a:pos x="T2" y="T3"/>
              </a:cxn>
              <a:cxn ang="T10">
                <a:pos x="T4" y="T5"/>
              </a:cxn>
              <a:cxn ang="T11">
                <a:pos x="T6" y="T7"/>
              </a:cxn>
            </a:cxnLst>
            <a:rect l="T12" t="T13" r="T14" b="T15"/>
            <a:pathLst>
              <a:path w="197" h="260">
                <a:moveTo>
                  <a:pt x="197" y="260"/>
                </a:moveTo>
                <a:cubicBezTo>
                  <a:pt x="183" y="256"/>
                  <a:pt x="140" y="249"/>
                  <a:pt x="114" y="233"/>
                </a:cubicBezTo>
                <a:cubicBezTo>
                  <a:pt x="88" y="217"/>
                  <a:pt x="60" y="203"/>
                  <a:pt x="41" y="164"/>
                </a:cubicBezTo>
                <a:cubicBezTo>
                  <a:pt x="22" y="125"/>
                  <a:pt x="9" y="34"/>
                  <a:pt x="0" y="0"/>
                </a:cubicBezTo>
              </a:path>
            </a:pathLst>
          </a:custGeom>
          <a:noFill/>
          <a:ln w="15875" cap="flat" cmpd="sng">
            <a:solidFill>
              <a:srgbClr val="002060"/>
            </a:solidFill>
            <a:prstDash val="solid"/>
            <a:round/>
            <a:headEnd type="none" w="med" len="med"/>
            <a:tailEnd type="triangle" w="lg" len="lg"/>
          </a:ln>
          <a:extLst>
            <a:ext uri="{909E8E84-426E-40DD-AFC4-6F175D3DCCD1}">
              <a14:hiddenFill xmlns:a14="http://schemas.microsoft.com/office/drawing/2010/main">
                <a:solidFill>
                  <a:srgbClr val="FFFFFF"/>
                </a:solidFill>
              </a14:hiddenFill>
            </a:ext>
          </a:extLst>
        </p:spPr>
        <p:txBody>
          <a:bodyPr/>
          <a:lstStyle/>
          <a:p>
            <a:endParaRPr lang="en-US">
              <a:solidFill>
                <a:srgbClr val="FF0000"/>
              </a:solidFill>
            </a:endParaRPr>
          </a:p>
        </p:txBody>
      </p:sp>
    </p:spTree>
    <p:extLst>
      <p:ext uri="{BB962C8B-B14F-4D97-AF65-F5344CB8AC3E}">
        <p14:creationId xmlns:p14="http://schemas.microsoft.com/office/powerpoint/2010/main" val="1720571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up)">
                                      <p:cBhvr>
                                        <p:cTn id="7" dur="1500"/>
                                        <p:tgtEl>
                                          <p:spTgt spid="3">
                                            <p:bg/>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up)">
                                      <p:cBhvr>
                                        <p:cTn id="10" dur="500"/>
                                        <p:tgtEl>
                                          <p:spTgt spid="3">
                                            <p:txEl>
                                              <p:pRg st="0" end="0"/>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wipe(up)">
                                      <p:cBhvr>
                                        <p:cTn id="13" dur="500"/>
                                        <p:tgtEl>
                                          <p:spTgt spid="3">
                                            <p:txEl>
                                              <p:pRg st="1" end="1"/>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up)">
                                      <p:cBhvr>
                                        <p:cTn id="16" dur="500"/>
                                        <p:tgtEl>
                                          <p:spTgt spid="3">
                                            <p:txEl>
                                              <p:pRg st="2" end="2"/>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up)">
                                      <p:cBhvr>
                                        <p:cTn id="19" dur="500"/>
                                        <p:tgtEl>
                                          <p:spTgt spid="3">
                                            <p:txEl>
                                              <p:pRg st="3" end="3"/>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up)">
                                      <p:cBhvr>
                                        <p:cTn id="22" dur="500"/>
                                        <p:tgtEl>
                                          <p:spTgt spid="3">
                                            <p:txEl>
                                              <p:pRg st="4" end="4"/>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wipe(up)">
                                      <p:cBhvr>
                                        <p:cTn id="25" dur="500"/>
                                        <p:tgtEl>
                                          <p:spTgt spid="3">
                                            <p:txEl>
                                              <p:pRg st="5" end="5"/>
                                            </p:txEl>
                                          </p:spTgt>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wipe(up)">
                                      <p:cBhvr>
                                        <p:cTn id="28" dur="500"/>
                                        <p:tgtEl>
                                          <p:spTgt spid="3">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par>
                                <p:cTn id="39" presetID="10"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500"/>
                                        <p:tgtEl>
                                          <p:spTgt spid="38"/>
                                        </p:tgtEl>
                                      </p:cBhvr>
                                    </p:animEffect>
                                  </p:childTnLst>
                                </p:cTn>
                              </p:par>
                            </p:childTnLst>
                          </p:cTn>
                        </p:par>
                        <p:par>
                          <p:cTn id="47" fill="hold">
                            <p:stCondLst>
                              <p:cond delay="500"/>
                            </p:stCondLst>
                            <p:childTnLst>
                              <p:par>
                                <p:cTn id="48" presetID="1" presetClass="entr" presetSubtype="0" fill="hold" grpId="0" nodeType="afterEffect">
                                  <p:stCondLst>
                                    <p:cond delay="0"/>
                                  </p:stCondLst>
                                  <p:childTnLst>
                                    <p:set>
                                      <p:cBhvr>
                                        <p:cTn id="49" dur="1" fill="hold">
                                          <p:stCondLst>
                                            <p:cond delay="0"/>
                                          </p:stCondLst>
                                        </p:cTn>
                                        <p:tgtEl>
                                          <p:spTgt spid="8"/>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1" presetClass="entr" presetSubtype="1" fill="hold" grpId="0" nodeType="click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wheel(1)">
                                      <p:cBhvr>
                                        <p:cTn id="56" dur="1000"/>
                                        <p:tgtEl>
                                          <p:spTgt spid="37"/>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1" presetClass="entr" presetSubtype="1" fill="hold" grpId="0" nodeType="click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wheel(1)">
                                      <p:cBhvr>
                                        <p:cTn id="67" dur="1000"/>
                                        <p:tgtEl>
                                          <p:spTgt spid="39"/>
                                        </p:tgtEl>
                                      </p:cBhvr>
                                    </p:animEffect>
                                  </p:childTnLst>
                                </p:cTn>
                              </p:par>
                            </p:childTnLst>
                          </p:cTn>
                        </p:par>
                        <p:par>
                          <p:cTn id="68" fill="hold">
                            <p:stCondLst>
                              <p:cond delay="1000"/>
                            </p:stCondLst>
                            <p:childTnLst>
                              <p:par>
                                <p:cTn id="69" presetID="10" presetClass="entr" presetSubtype="0" fill="hold" nodeType="afterEffect">
                                  <p:stCondLst>
                                    <p:cond delay="0"/>
                                  </p:stCondLst>
                                  <p:childTnLst>
                                    <p:set>
                                      <p:cBhvr>
                                        <p:cTn id="70" dur="1" fill="hold">
                                          <p:stCondLst>
                                            <p:cond delay="0"/>
                                          </p:stCondLst>
                                        </p:cTn>
                                        <p:tgtEl>
                                          <p:spTgt spid="38">
                                            <p:txEl>
                                              <p:pRg st="4" end="4"/>
                                            </p:txEl>
                                          </p:spTgt>
                                        </p:tgtEl>
                                        <p:attrNameLst>
                                          <p:attrName>style.visibility</p:attrName>
                                        </p:attrNameLst>
                                      </p:cBhvr>
                                      <p:to>
                                        <p:strVal val="visible"/>
                                      </p:to>
                                    </p:set>
                                    <p:animEffect transition="in" filter="fade">
                                      <p:cBhvr>
                                        <p:cTn id="71" dur="500"/>
                                        <p:tgtEl>
                                          <p:spTgt spid="38">
                                            <p:txEl>
                                              <p:pRg st="4" end="4"/>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grpId="0" nodeType="clickEffect">
                                  <p:stCondLst>
                                    <p:cond delay="0"/>
                                  </p:stCondLst>
                                  <p:childTnLst>
                                    <p:set>
                                      <p:cBhvr>
                                        <p:cTn id="75" dur="1" fill="hold">
                                          <p:stCondLst>
                                            <p:cond delay="0"/>
                                          </p:stCondLst>
                                        </p:cTn>
                                        <p:tgtEl>
                                          <p:spTgt spid="11"/>
                                        </p:tgtEl>
                                        <p:attrNameLst>
                                          <p:attrName>style.visibility</p:attrName>
                                        </p:attrNameLst>
                                      </p:cBhvr>
                                      <p:to>
                                        <p:strVal val="visible"/>
                                      </p:to>
                                    </p:set>
                                    <p:animEffect transition="in" filter="wipe(up)">
                                      <p:cBhvr>
                                        <p:cTn id="76" dur="500"/>
                                        <p:tgtEl>
                                          <p:spTgt spid="11"/>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fade">
                                      <p:cBhvr>
                                        <p:cTn id="81" dur="500"/>
                                        <p:tgtEl>
                                          <p:spTgt spid="1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3"/>
                                        </p:tgtEl>
                                        <p:attrNameLst>
                                          <p:attrName>style.visibility</p:attrName>
                                        </p:attrNameLst>
                                      </p:cBhvr>
                                      <p:to>
                                        <p:strVal val="visible"/>
                                      </p:to>
                                    </p:set>
                                    <p:animEffect transition="in" filter="fade">
                                      <p:cBhvr>
                                        <p:cTn id="86" dur="500"/>
                                        <p:tgtEl>
                                          <p:spTgt spid="13"/>
                                        </p:tgtEl>
                                      </p:cBhvr>
                                    </p:animEffect>
                                  </p:childTnLst>
                                </p:cTn>
                              </p:par>
                            </p:childTnLst>
                          </p:cTn>
                        </p:par>
                      </p:childTnLst>
                    </p:cTn>
                  </p:par>
                  <p:par>
                    <p:cTn id="87" fill="hold">
                      <p:stCondLst>
                        <p:cond delay="indefinite"/>
                      </p:stCondLst>
                      <p:childTnLst>
                        <p:par>
                          <p:cTn id="88" fill="hold">
                            <p:stCondLst>
                              <p:cond delay="0"/>
                            </p:stCondLst>
                            <p:childTnLst>
                              <p:par>
                                <p:cTn id="89" presetID="63" presetClass="path" presetSubtype="0" accel="50000" decel="50000" fill="hold" grpId="1" nodeType="clickEffect">
                                  <p:stCondLst>
                                    <p:cond delay="0"/>
                                  </p:stCondLst>
                                  <p:childTnLst>
                                    <p:animMotion origin="layout" path="M -2.91667E-6 -7.40741E-7 L 0.04414 -0.00139 " pathEditMode="relative" rAng="0" ptsTypes="AA">
                                      <p:cBhvr>
                                        <p:cTn id="90" dur="2000" fill="hold"/>
                                        <p:tgtEl>
                                          <p:spTgt spid="39"/>
                                        </p:tgtEl>
                                        <p:attrNameLst>
                                          <p:attrName>ppt_x</p:attrName>
                                          <p:attrName>ppt_y</p:attrName>
                                        </p:attrNameLst>
                                      </p:cBhvr>
                                      <p:rCtr x="2201" y="-69"/>
                                    </p:animMotion>
                                  </p:childTnLst>
                                </p:cTn>
                              </p:par>
                            </p:childTnLst>
                          </p:cTn>
                        </p:par>
                        <p:par>
                          <p:cTn id="91" fill="hold">
                            <p:stCondLst>
                              <p:cond delay="2000"/>
                            </p:stCondLst>
                            <p:childTnLst>
                              <p:par>
                                <p:cTn id="92" presetID="10" presetClass="entr" presetSubtype="0" fill="hold" nodeType="afterEffect">
                                  <p:stCondLst>
                                    <p:cond delay="0"/>
                                  </p:stCondLst>
                                  <p:childTnLst>
                                    <p:set>
                                      <p:cBhvr>
                                        <p:cTn id="93" dur="1" fill="hold">
                                          <p:stCondLst>
                                            <p:cond delay="0"/>
                                          </p:stCondLst>
                                        </p:cTn>
                                        <p:tgtEl>
                                          <p:spTgt spid="38">
                                            <p:txEl>
                                              <p:pRg st="5" end="5"/>
                                            </p:txEl>
                                          </p:spTgt>
                                        </p:tgtEl>
                                        <p:attrNameLst>
                                          <p:attrName>style.visibility</p:attrName>
                                        </p:attrNameLst>
                                      </p:cBhvr>
                                      <p:to>
                                        <p:strVal val="visible"/>
                                      </p:to>
                                    </p:set>
                                    <p:animEffect transition="in" filter="fade">
                                      <p:cBhvr>
                                        <p:cTn id="94" dur="500"/>
                                        <p:tgtEl>
                                          <p:spTgt spid="38">
                                            <p:txEl>
                                              <p:pRg st="5" end="5"/>
                                            </p:txEl>
                                          </p:spTgt>
                                        </p:tgtEl>
                                      </p:cBhvr>
                                    </p:animEffect>
                                  </p:childTnLst>
                                </p:cTn>
                              </p:par>
                            </p:childTnLst>
                          </p:cTn>
                        </p:par>
                        <p:par>
                          <p:cTn id="95" fill="hold">
                            <p:stCondLst>
                              <p:cond delay="2500"/>
                            </p:stCondLst>
                            <p:childTnLst>
                              <p:par>
                                <p:cTn id="96" presetID="42" presetClass="path" presetSubtype="0" accel="50000" decel="50000" fill="hold" grpId="1" nodeType="afterEffect">
                                  <p:stCondLst>
                                    <p:cond delay="0"/>
                                  </p:stCondLst>
                                  <p:childTnLst>
                                    <p:animMotion origin="layout" path="M 0 1.11111E-6 L 0.04896 0.06273 " pathEditMode="relative" rAng="0" ptsTypes="AA">
                                      <p:cBhvr>
                                        <p:cTn id="97" dur="2000" fill="hold"/>
                                        <p:tgtEl>
                                          <p:spTgt spid="11"/>
                                        </p:tgtEl>
                                        <p:attrNameLst>
                                          <p:attrName>ppt_x</p:attrName>
                                          <p:attrName>ppt_y</p:attrName>
                                        </p:attrNameLst>
                                      </p:cBhvr>
                                      <p:rCtr x="2448" y="3125"/>
                                    </p:animMotion>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15"/>
                                        </p:tgtEl>
                                        <p:attrNameLst>
                                          <p:attrName>style.visibility</p:attrName>
                                        </p:attrNameLst>
                                      </p:cBhvr>
                                      <p:to>
                                        <p:strVal val="visible"/>
                                      </p:to>
                                    </p:set>
                                    <p:animEffect transition="in" filter="fade">
                                      <p:cBhvr>
                                        <p:cTn id="102" dur="500"/>
                                        <p:tgtEl>
                                          <p:spTgt spid="15"/>
                                        </p:tgtEl>
                                      </p:cBhvr>
                                    </p:animEffec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16"/>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63" presetClass="path" presetSubtype="0" accel="50000" decel="50000" fill="hold" grpId="2" nodeType="clickEffect">
                                  <p:stCondLst>
                                    <p:cond delay="0"/>
                                  </p:stCondLst>
                                  <p:childTnLst>
                                    <p:animMotion origin="layout" path="M 0.04414 -0.00138 L 0.08933 -0.00139 " pathEditMode="relative" rAng="0" ptsTypes="AA">
                                      <p:cBhvr>
                                        <p:cTn id="110" dur="2000" fill="hold"/>
                                        <p:tgtEl>
                                          <p:spTgt spid="39"/>
                                        </p:tgtEl>
                                        <p:attrNameLst>
                                          <p:attrName>ppt_x</p:attrName>
                                          <p:attrName>ppt_y</p:attrName>
                                        </p:attrNameLst>
                                      </p:cBhvr>
                                      <p:rCtr x="2370" y="-116"/>
                                    </p:animMotion>
                                  </p:childTnLst>
                                </p:cTn>
                              </p:par>
                            </p:childTnLst>
                          </p:cTn>
                        </p:par>
                        <p:par>
                          <p:cTn id="111" fill="hold">
                            <p:stCondLst>
                              <p:cond delay="2000"/>
                            </p:stCondLst>
                            <p:childTnLst>
                              <p:par>
                                <p:cTn id="112" presetID="10" presetClass="entr" presetSubtype="0" fill="hold" nodeType="afterEffect">
                                  <p:stCondLst>
                                    <p:cond delay="0"/>
                                  </p:stCondLst>
                                  <p:childTnLst>
                                    <p:set>
                                      <p:cBhvr>
                                        <p:cTn id="113" dur="1" fill="hold">
                                          <p:stCondLst>
                                            <p:cond delay="0"/>
                                          </p:stCondLst>
                                        </p:cTn>
                                        <p:tgtEl>
                                          <p:spTgt spid="38">
                                            <p:txEl>
                                              <p:pRg st="6" end="6"/>
                                            </p:txEl>
                                          </p:spTgt>
                                        </p:tgtEl>
                                        <p:attrNameLst>
                                          <p:attrName>style.visibility</p:attrName>
                                        </p:attrNameLst>
                                      </p:cBhvr>
                                      <p:to>
                                        <p:strVal val="visible"/>
                                      </p:to>
                                    </p:set>
                                    <p:animEffect transition="in" filter="fade">
                                      <p:cBhvr>
                                        <p:cTn id="114" dur="500"/>
                                        <p:tgtEl>
                                          <p:spTgt spid="38">
                                            <p:txEl>
                                              <p:pRg st="6" end="6"/>
                                            </p:txEl>
                                          </p:spTgt>
                                        </p:tgtEl>
                                      </p:cBhvr>
                                    </p:animEffect>
                                  </p:childTnLst>
                                </p:cTn>
                              </p:par>
                            </p:childTnLst>
                          </p:cTn>
                        </p:par>
                        <p:par>
                          <p:cTn id="115" fill="hold">
                            <p:stCondLst>
                              <p:cond delay="2500"/>
                            </p:stCondLst>
                            <p:childTnLst>
                              <p:par>
                                <p:cTn id="116" presetID="42" presetClass="path" presetSubtype="0" accel="50000" decel="50000" fill="hold" grpId="2" nodeType="afterEffect">
                                  <p:stCondLst>
                                    <p:cond delay="0"/>
                                  </p:stCondLst>
                                  <p:childTnLst>
                                    <p:animMotion origin="layout" path="M 0.04896 0.06273 L 0.00039 0.12546 " pathEditMode="relative" rAng="0" ptsTypes="AA">
                                      <p:cBhvr>
                                        <p:cTn id="117" dur="2000" fill="hold"/>
                                        <p:tgtEl>
                                          <p:spTgt spid="11"/>
                                        </p:tgtEl>
                                        <p:attrNameLst>
                                          <p:attrName>ppt_x</p:attrName>
                                          <p:attrName>ppt_y</p:attrName>
                                        </p:attrNameLst>
                                      </p:cBhvr>
                                      <p:rCtr x="-2370" y="3125"/>
                                    </p:animMotion>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grpId="0" nodeType="clickEffect">
                                  <p:stCondLst>
                                    <p:cond delay="0"/>
                                  </p:stCondLst>
                                  <p:childTnLst>
                                    <p:set>
                                      <p:cBhvr>
                                        <p:cTn id="121" dur="1" fill="hold">
                                          <p:stCondLst>
                                            <p:cond delay="0"/>
                                          </p:stCondLst>
                                        </p:cTn>
                                        <p:tgtEl>
                                          <p:spTgt spid="18"/>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grpId="0" nodeType="clickEffect">
                                  <p:stCondLst>
                                    <p:cond delay="0"/>
                                  </p:stCondLst>
                                  <p:childTnLst>
                                    <p:set>
                                      <p:cBhvr>
                                        <p:cTn id="125" dur="1" fill="hold">
                                          <p:stCondLst>
                                            <p:cond delay="0"/>
                                          </p:stCondLst>
                                        </p:cTn>
                                        <p:tgtEl>
                                          <p:spTgt spid="19"/>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63" presetClass="path" presetSubtype="0" accel="50000" decel="50000" fill="hold" grpId="3" nodeType="clickEffect">
                                  <p:stCondLst>
                                    <p:cond delay="0"/>
                                  </p:stCondLst>
                                  <p:childTnLst>
                                    <p:animMotion origin="layout" path="M 0.08932 -0.00139 L 0.13242 -0.00139 " pathEditMode="relative" rAng="0" ptsTypes="AA">
                                      <p:cBhvr>
                                        <p:cTn id="129" dur="2000" fill="hold"/>
                                        <p:tgtEl>
                                          <p:spTgt spid="39"/>
                                        </p:tgtEl>
                                        <p:attrNameLst>
                                          <p:attrName>ppt_x</p:attrName>
                                          <p:attrName>ppt_y</p:attrName>
                                        </p:attrNameLst>
                                      </p:cBhvr>
                                      <p:rCtr x="2266" y="93"/>
                                    </p:animMotion>
                                  </p:childTnLst>
                                </p:cTn>
                              </p:par>
                            </p:childTnLst>
                          </p:cTn>
                        </p:par>
                        <p:par>
                          <p:cTn id="130" fill="hold">
                            <p:stCondLst>
                              <p:cond delay="2000"/>
                            </p:stCondLst>
                            <p:childTnLst>
                              <p:par>
                                <p:cTn id="131" presetID="10" presetClass="entr" presetSubtype="0" fill="hold" nodeType="afterEffect">
                                  <p:stCondLst>
                                    <p:cond delay="0"/>
                                  </p:stCondLst>
                                  <p:childTnLst>
                                    <p:set>
                                      <p:cBhvr>
                                        <p:cTn id="132" dur="1" fill="hold">
                                          <p:stCondLst>
                                            <p:cond delay="0"/>
                                          </p:stCondLst>
                                        </p:cTn>
                                        <p:tgtEl>
                                          <p:spTgt spid="38">
                                            <p:txEl>
                                              <p:pRg st="7" end="7"/>
                                            </p:txEl>
                                          </p:spTgt>
                                        </p:tgtEl>
                                        <p:attrNameLst>
                                          <p:attrName>style.visibility</p:attrName>
                                        </p:attrNameLst>
                                      </p:cBhvr>
                                      <p:to>
                                        <p:strVal val="visible"/>
                                      </p:to>
                                    </p:set>
                                    <p:animEffect transition="in" filter="fade">
                                      <p:cBhvr>
                                        <p:cTn id="133" dur="500"/>
                                        <p:tgtEl>
                                          <p:spTgt spid="38">
                                            <p:txEl>
                                              <p:pRg st="7" end="7"/>
                                            </p:txEl>
                                          </p:spTgt>
                                        </p:tgtEl>
                                      </p:cBhvr>
                                    </p:animEffect>
                                  </p:childTnLst>
                                </p:cTn>
                              </p:par>
                            </p:childTnLst>
                          </p:cTn>
                        </p:par>
                        <p:par>
                          <p:cTn id="134" fill="hold">
                            <p:stCondLst>
                              <p:cond delay="2500"/>
                            </p:stCondLst>
                            <p:childTnLst>
                              <p:par>
                                <p:cTn id="135" presetID="42" presetClass="path" presetSubtype="0" accel="50000" decel="50000" fill="hold" grpId="3" nodeType="afterEffect">
                                  <p:stCondLst>
                                    <p:cond delay="0"/>
                                  </p:stCondLst>
                                  <p:childTnLst>
                                    <p:animMotion origin="layout" path="M 0.00039 0.12546 L 0.04896 0.18842 " pathEditMode="relative" rAng="0" ptsTypes="AA">
                                      <p:cBhvr>
                                        <p:cTn id="136" dur="2000" fill="hold"/>
                                        <p:tgtEl>
                                          <p:spTgt spid="11"/>
                                        </p:tgtEl>
                                        <p:attrNameLst>
                                          <p:attrName>ppt_x</p:attrName>
                                          <p:attrName>ppt_y</p:attrName>
                                        </p:attrNameLst>
                                      </p:cBhvr>
                                      <p:rCtr x="2266" y="3148"/>
                                    </p:animMotion>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21"/>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22"/>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63" presetClass="path" presetSubtype="0" accel="50000" decel="50000" fill="hold" grpId="4" nodeType="clickEffect">
                                  <p:stCondLst>
                                    <p:cond delay="0"/>
                                  </p:stCondLst>
                                  <p:childTnLst>
                                    <p:animMotion origin="layout" path="M 0.13242 -0.00139 L 0.17644 -0.00139 " pathEditMode="relative" rAng="0" ptsTypes="AA">
                                      <p:cBhvr>
                                        <p:cTn id="148" dur="2000" fill="hold"/>
                                        <p:tgtEl>
                                          <p:spTgt spid="39"/>
                                        </p:tgtEl>
                                        <p:attrNameLst>
                                          <p:attrName>ppt_x</p:attrName>
                                          <p:attrName>ppt_y</p:attrName>
                                        </p:attrNameLst>
                                      </p:cBhvr>
                                      <p:rCtr x="2201" y="0"/>
                                    </p:animMotion>
                                  </p:childTnLst>
                                </p:cTn>
                              </p:par>
                            </p:childTnLst>
                          </p:cTn>
                        </p:par>
                        <p:par>
                          <p:cTn id="149" fill="hold">
                            <p:stCondLst>
                              <p:cond delay="2000"/>
                            </p:stCondLst>
                            <p:childTnLst>
                              <p:par>
                                <p:cTn id="150" presetID="10" presetClass="entr" presetSubtype="0" fill="hold" nodeType="afterEffect">
                                  <p:stCondLst>
                                    <p:cond delay="0"/>
                                  </p:stCondLst>
                                  <p:childTnLst>
                                    <p:set>
                                      <p:cBhvr>
                                        <p:cTn id="151" dur="1" fill="hold">
                                          <p:stCondLst>
                                            <p:cond delay="0"/>
                                          </p:stCondLst>
                                        </p:cTn>
                                        <p:tgtEl>
                                          <p:spTgt spid="38">
                                            <p:txEl>
                                              <p:pRg st="8" end="8"/>
                                            </p:txEl>
                                          </p:spTgt>
                                        </p:tgtEl>
                                        <p:attrNameLst>
                                          <p:attrName>style.visibility</p:attrName>
                                        </p:attrNameLst>
                                      </p:cBhvr>
                                      <p:to>
                                        <p:strVal val="visible"/>
                                      </p:to>
                                    </p:set>
                                    <p:animEffect transition="in" filter="fade">
                                      <p:cBhvr>
                                        <p:cTn id="152" dur="500"/>
                                        <p:tgtEl>
                                          <p:spTgt spid="38">
                                            <p:txEl>
                                              <p:pRg st="8" end="8"/>
                                            </p:txEl>
                                          </p:spTgt>
                                        </p:tgtEl>
                                      </p:cBhvr>
                                    </p:animEffect>
                                  </p:childTnLst>
                                </p:cTn>
                              </p:par>
                            </p:childTnLst>
                          </p:cTn>
                        </p:par>
                        <p:par>
                          <p:cTn id="153" fill="hold">
                            <p:stCondLst>
                              <p:cond delay="2500"/>
                            </p:stCondLst>
                            <p:childTnLst>
                              <p:par>
                                <p:cTn id="154" presetID="42" presetClass="path" presetSubtype="0" accel="50000" decel="50000" fill="hold" grpId="4" nodeType="afterEffect">
                                  <p:stCondLst>
                                    <p:cond delay="0"/>
                                  </p:stCondLst>
                                  <p:childTnLst>
                                    <p:animMotion origin="layout" path="M 0.04896 0.18842 L 0 0.25 " pathEditMode="relative" rAng="0" ptsTypes="AA">
                                      <p:cBhvr>
                                        <p:cTn id="155" dur="2000" fill="hold"/>
                                        <p:tgtEl>
                                          <p:spTgt spid="11"/>
                                        </p:tgtEl>
                                        <p:attrNameLst>
                                          <p:attrName>ppt_x</p:attrName>
                                          <p:attrName>ppt_y</p:attrName>
                                        </p:attrNameLst>
                                      </p:cBhvr>
                                      <p:rCtr x="-2396" y="3079"/>
                                    </p:animMotion>
                                  </p:childTnLst>
                                </p:cTn>
                              </p:par>
                            </p:childTnLst>
                          </p:cTn>
                        </p:par>
                      </p:childTnLst>
                    </p:cTn>
                  </p:par>
                  <p:par>
                    <p:cTn id="156" fill="hold">
                      <p:stCondLst>
                        <p:cond delay="indefinite"/>
                      </p:stCondLst>
                      <p:childTnLst>
                        <p:par>
                          <p:cTn id="157" fill="hold">
                            <p:stCondLst>
                              <p:cond delay="0"/>
                            </p:stCondLst>
                            <p:childTnLst>
                              <p:par>
                                <p:cTn id="158" presetID="1" presetClass="entr" presetSubtype="0" fill="hold" grpId="0" nodeType="clickEffect">
                                  <p:stCondLst>
                                    <p:cond delay="0"/>
                                  </p:stCondLst>
                                  <p:childTnLst>
                                    <p:set>
                                      <p:cBhvr>
                                        <p:cTn id="159" dur="1" fill="hold">
                                          <p:stCondLst>
                                            <p:cond delay="0"/>
                                          </p:stCondLst>
                                        </p:cTn>
                                        <p:tgtEl>
                                          <p:spTgt spid="24"/>
                                        </p:tgtEl>
                                        <p:attrNameLst>
                                          <p:attrName>style.visibility</p:attrName>
                                        </p:attrNameLst>
                                      </p:cBhvr>
                                      <p:to>
                                        <p:strVal val="visible"/>
                                      </p:to>
                                    </p:set>
                                  </p:childTnLst>
                                </p:cTn>
                              </p:par>
                            </p:childTnLst>
                          </p:cTn>
                        </p:par>
                      </p:childTnLst>
                    </p:cTn>
                  </p:par>
                  <p:par>
                    <p:cTn id="160" fill="hold">
                      <p:stCondLst>
                        <p:cond delay="indefinite"/>
                      </p:stCondLst>
                      <p:childTnLst>
                        <p:par>
                          <p:cTn id="161" fill="hold">
                            <p:stCondLst>
                              <p:cond delay="0"/>
                            </p:stCondLst>
                            <p:childTnLst>
                              <p:par>
                                <p:cTn id="162" presetID="1" presetClass="entr" presetSubtype="0" fill="hold" grpId="0" nodeType="clickEffect">
                                  <p:stCondLst>
                                    <p:cond delay="0"/>
                                  </p:stCondLst>
                                  <p:childTnLst>
                                    <p:set>
                                      <p:cBhvr>
                                        <p:cTn id="163" dur="1" fill="hold">
                                          <p:stCondLst>
                                            <p:cond delay="0"/>
                                          </p:stCondLst>
                                        </p:cTn>
                                        <p:tgtEl>
                                          <p:spTgt spid="25"/>
                                        </p:tgtEl>
                                        <p:attrNameLst>
                                          <p:attrName>style.visibility</p:attrName>
                                        </p:attrNameLst>
                                      </p:cBhvr>
                                      <p:to>
                                        <p:strVal val="visible"/>
                                      </p:to>
                                    </p:set>
                                  </p:childTnLst>
                                </p:cTn>
                              </p:par>
                            </p:childTnLst>
                          </p:cTn>
                        </p:par>
                      </p:childTnLst>
                    </p:cTn>
                  </p:par>
                  <p:par>
                    <p:cTn id="164" fill="hold">
                      <p:stCondLst>
                        <p:cond delay="indefinite"/>
                      </p:stCondLst>
                      <p:childTnLst>
                        <p:par>
                          <p:cTn id="165" fill="hold">
                            <p:stCondLst>
                              <p:cond delay="0"/>
                            </p:stCondLst>
                            <p:childTnLst>
                              <p:par>
                                <p:cTn id="166" presetID="63" presetClass="path" presetSubtype="0" accel="50000" decel="50000" fill="hold" grpId="5" nodeType="clickEffect">
                                  <p:stCondLst>
                                    <p:cond delay="0"/>
                                  </p:stCondLst>
                                  <p:childTnLst>
                                    <p:animMotion origin="layout" path="M 0.17643 -0.00139 L 0.22058 -0.00139 " pathEditMode="relative" rAng="0" ptsTypes="AA">
                                      <p:cBhvr>
                                        <p:cTn id="167" dur="2000" fill="hold"/>
                                        <p:tgtEl>
                                          <p:spTgt spid="39"/>
                                        </p:tgtEl>
                                        <p:attrNameLst>
                                          <p:attrName>ppt_x</p:attrName>
                                          <p:attrName>ppt_y</p:attrName>
                                        </p:attrNameLst>
                                      </p:cBhvr>
                                      <p:rCtr x="2253" y="0"/>
                                    </p:animMotion>
                                  </p:childTnLst>
                                </p:cTn>
                              </p:par>
                            </p:childTnLst>
                          </p:cTn>
                        </p:par>
                        <p:par>
                          <p:cTn id="168" fill="hold">
                            <p:stCondLst>
                              <p:cond delay="2000"/>
                            </p:stCondLst>
                            <p:childTnLst>
                              <p:par>
                                <p:cTn id="169" presetID="10" presetClass="entr" presetSubtype="0" fill="hold" nodeType="afterEffect">
                                  <p:stCondLst>
                                    <p:cond delay="0"/>
                                  </p:stCondLst>
                                  <p:childTnLst>
                                    <p:set>
                                      <p:cBhvr>
                                        <p:cTn id="170" dur="1" fill="hold">
                                          <p:stCondLst>
                                            <p:cond delay="0"/>
                                          </p:stCondLst>
                                        </p:cTn>
                                        <p:tgtEl>
                                          <p:spTgt spid="38">
                                            <p:txEl>
                                              <p:pRg st="9" end="9"/>
                                            </p:txEl>
                                          </p:spTgt>
                                        </p:tgtEl>
                                        <p:attrNameLst>
                                          <p:attrName>style.visibility</p:attrName>
                                        </p:attrNameLst>
                                      </p:cBhvr>
                                      <p:to>
                                        <p:strVal val="visible"/>
                                      </p:to>
                                    </p:set>
                                    <p:animEffect transition="in" filter="fade">
                                      <p:cBhvr>
                                        <p:cTn id="171" dur="500"/>
                                        <p:tgtEl>
                                          <p:spTgt spid="38">
                                            <p:txEl>
                                              <p:pRg st="9" end="9"/>
                                            </p:txEl>
                                          </p:spTgt>
                                        </p:tgtEl>
                                      </p:cBhvr>
                                    </p:animEffect>
                                  </p:childTnLst>
                                </p:cTn>
                              </p:par>
                            </p:childTnLst>
                          </p:cTn>
                        </p:par>
                        <p:par>
                          <p:cTn id="172" fill="hold">
                            <p:stCondLst>
                              <p:cond delay="2500"/>
                            </p:stCondLst>
                            <p:childTnLst>
                              <p:par>
                                <p:cTn id="173" presetID="42" presetClass="path" presetSubtype="0" accel="50000" decel="50000" fill="hold" grpId="5" nodeType="afterEffect">
                                  <p:stCondLst>
                                    <p:cond delay="0"/>
                                  </p:stCondLst>
                                  <p:childTnLst>
                                    <p:animMotion origin="layout" path="M -2.29167E-6 0.25 L 0.04779 0.31389 " pathEditMode="relative" rAng="0" ptsTypes="AA">
                                      <p:cBhvr>
                                        <p:cTn id="174" dur="2000" fill="hold"/>
                                        <p:tgtEl>
                                          <p:spTgt spid="11"/>
                                        </p:tgtEl>
                                        <p:attrNameLst>
                                          <p:attrName>ppt_x</p:attrName>
                                          <p:attrName>ppt_y</p:attrName>
                                        </p:attrNameLst>
                                      </p:cBhvr>
                                      <p:rCtr x="2318" y="3125"/>
                                    </p:animMotion>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grpId="0" nodeType="clickEffect">
                                  <p:stCondLst>
                                    <p:cond delay="0"/>
                                  </p:stCondLst>
                                  <p:childTnLst>
                                    <p:set>
                                      <p:cBhvr>
                                        <p:cTn id="178" dur="1" fill="hold">
                                          <p:stCondLst>
                                            <p:cond delay="0"/>
                                          </p:stCondLst>
                                        </p:cTn>
                                        <p:tgtEl>
                                          <p:spTgt spid="27"/>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28"/>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63" presetClass="path" presetSubtype="0" accel="50000" decel="50000" fill="hold" grpId="6" nodeType="clickEffect">
                                  <p:stCondLst>
                                    <p:cond delay="0"/>
                                  </p:stCondLst>
                                  <p:childTnLst>
                                    <p:animMotion origin="layout" path="M 0.22058 -0.00139 L 0.26589 0.0007 " pathEditMode="relative" rAng="0" ptsTypes="AA">
                                      <p:cBhvr>
                                        <p:cTn id="186" dur="2000" fill="hold"/>
                                        <p:tgtEl>
                                          <p:spTgt spid="39"/>
                                        </p:tgtEl>
                                        <p:attrNameLst>
                                          <p:attrName>ppt_x</p:attrName>
                                          <p:attrName>ppt_y</p:attrName>
                                        </p:attrNameLst>
                                      </p:cBhvr>
                                      <p:rCtr x="2266" y="93"/>
                                    </p:animMotion>
                                  </p:childTnLst>
                                </p:cTn>
                              </p:par>
                            </p:childTnLst>
                          </p:cTn>
                        </p:par>
                        <p:par>
                          <p:cTn id="187" fill="hold">
                            <p:stCondLst>
                              <p:cond delay="2000"/>
                            </p:stCondLst>
                            <p:childTnLst>
                              <p:par>
                                <p:cTn id="188" presetID="10" presetClass="entr" presetSubtype="0" fill="hold" nodeType="afterEffect">
                                  <p:stCondLst>
                                    <p:cond delay="0"/>
                                  </p:stCondLst>
                                  <p:childTnLst>
                                    <p:set>
                                      <p:cBhvr>
                                        <p:cTn id="189" dur="1" fill="hold">
                                          <p:stCondLst>
                                            <p:cond delay="0"/>
                                          </p:stCondLst>
                                        </p:cTn>
                                        <p:tgtEl>
                                          <p:spTgt spid="38">
                                            <p:txEl>
                                              <p:pRg st="10" end="10"/>
                                            </p:txEl>
                                          </p:spTgt>
                                        </p:tgtEl>
                                        <p:attrNameLst>
                                          <p:attrName>style.visibility</p:attrName>
                                        </p:attrNameLst>
                                      </p:cBhvr>
                                      <p:to>
                                        <p:strVal val="visible"/>
                                      </p:to>
                                    </p:set>
                                    <p:animEffect transition="in" filter="fade">
                                      <p:cBhvr>
                                        <p:cTn id="190" dur="500"/>
                                        <p:tgtEl>
                                          <p:spTgt spid="38">
                                            <p:txEl>
                                              <p:pRg st="10" end="10"/>
                                            </p:txEl>
                                          </p:spTgt>
                                        </p:tgtEl>
                                      </p:cBhvr>
                                    </p:animEffect>
                                  </p:childTnLst>
                                </p:cTn>
                              </p:par>
                            </p:childTnLst>
                          </p:cTn>
                        </p:par>
                        <p:par>
                          <p:cTn id="191" fill="hold">
                            <p:stCondLst>
                              <p:cond delay="2500"/>
                            </p:stCondLst>
                            <p:childTnLst>
                              <p:par>
                                <p:cTn id="192" presetID="22" presetClass="entr" presetSubtype="4" fill="hold" grpId="0" nodeType="afterEffect">
                                  <p:stCondLst>
                                    <p:cond delay="0"/>
                                  </p:stCondLst>
                                  <p:childTnLst>
                                    <p:set>
                                      <p:cBhvr>
                                        <p:cTn id="193" dur="1" fill="hold">
                                          <p:stCondLst>
                                            <p:cond delay="0"/>
                                          </p:stCondLst>
                                        </p:cTn>
                                        <p:tgtEl>
                                          <p:spTgt spid="41"/>
                                        </p:tgtEl>
                                        <p:attrNameLst>
                                          <p:attrName>style.visibility</p:attrName>
                                        </p:attrNameLst>
                                      </p:cBhvr>
                                      <p:to>
                                        <p:strVal val="visible"/>
                                      </p:to>
                                    </p:set>
                                    <p:animEffect transition="in" filter="wipe(down)">
                                      <p:cBhvr>
                                        <p:cTn id="194" dur="500"/>
                                        <p:tgtEl>
                                          <p:spTgt spid="41"/>
                                        </p:tgtEl>
                                      </p:cBhvr>
                                    </p:animEffect>
                                  </p:childTnLst>
                                </p:cTn>
                              </p:par>
                            </p:childTnLst>
                          </p:cTn>
                        </p:par>
                        <p:par>
                          <p:cTn id="195" fill="hold">
                            <p:stCondLst>
                              <p:cond delay="3000"/>
                            </p:stCondLst>
                            <p:childTnLst>
                              <p:par>
                                <p:cTn id="196" presetID="21" presetClass="entr" presetSubtype="1" fill="hold" grpId="0" nodeType="afterEffect">
                                  <p:stCondLst>
                                    <p:cond delay="0"/>
                                  </p:stCondLst>
                                  <p:childTnLst>
                                    <p:set>
                                      <p:cBhvr>
                                        <p:cTn id="197" dur="1" fill="hold">
                                          <p:stCondLst>
                                            <p:cond delay="0"/>
                                          </p:stCondLst>
                                        </p:cTn>
                                        <p:tgtEl>
                                          <p:spTgt spid="40"/>
                                        </p:tgtEl>
                                        <p:attrNameLst>
                                          <p:attrName>style.visibility</p:attrName>
                                        </p:attrNameLst>
                                      </p:cBhvr>
                                      <p:to>
                                        <p:strVal val="visible"/>
                                      </p:to>
                                    </p:set>
                                    <p:animEffect transition="in" filter="wheel(1)">
                                      <p:cBhvr>
                                        <p:cTn id="198" dur="1000"/>
                                        <p:tgtEl>
                                          <p:spTgt spid="40"/>
                                        </p:tgtEl>
                                      </p:cBhvr>
                                    </p:animEffect>
                                  </p:childTnLst>
                                </p:cTn>
                              </p:par>
                            </p:childTnLst>
                          </p:cTn>
                        </p:par>
                      </p:childTnLst>
                    </p:cTn>
                  </p:par>
                  <p:par>
                    <p:cTn id="199" fill="hold">
                      <p:stCondLst>
                        <p:cond delay="indefinite"/>
                      </p:stCondLst>
                      <p:childTnLst>
                        <p:par>
                          <p:cTn id="200" fill="hold">
                            <p:stCondLst>
                              <p:cond delay="0"/>
                            </p:stCondLst>
                            <p:childTnLst>
                              <p:par>
                                <p:cTn id="201" presetID="1" presetClass="exit" presetSubtype="0" fill="hold" grpId="6" nodeType="clickEffect">
                                  <p:stCondLst>
                                    <p:cond delay="0"/>
                                  </p:stCondLst>
                                  <p:childTnLst>
                                    <p:set>
                                      <p:cBhvr>
                                        <p:cTn id="202" dur="1" fill="hold">
                                          <p:stCondLst>
                                            <p:cond delay="0"/>
                                          </p:stCondLst>
                                        </p:cTn>
                                        <p:tgtEl>
                                          <p:spTgt spid="11"/>
                                        </p:tgtEl>
                                        <p:attrNameLst>
                                          <p:attrName>style.visibility</p:attrName>
                                        </p:attrNameLst>
                                      </p:cBhvr>
                                      <p:to>
                                        <p:strVal val="hidden"/>
                                      </p:to>
                                    </p:set>
                                  </p:childTnLst>
                                </p:cTn>
                              </p:par>
                              <p:par>
                                <p:cTn id="203" presetID="14" presetClass="exit" presetSubtype="10" fill="hold" grpId="1" nodeType="withEffect">
                                  <p:stCondLst>
                                    <p:cond delay="0"/>
                                  </p:stCondLst>
                                  <p:childTnLst>
                                    <p:animEffect transition="out" filter="randombar(horizontal)">
                                      <p:cBhvr>
                                        <p:cTn id="204" dur="500"/>
                                        <p:tgtEl>
                                          <p:spTgt spid="41"/>
                                        </p:tgtEl>
                                      </p:cBhvr>
                                    </p:animEffect>
                                    <p:set>
                                      <p:cBhvr>
                                        <p:cTn id="205" dur="1" fill="hold">
                                          <p:stCondLst>
                                            <p:cond delay="499"/>
                                          </p:stCondLst>
                                        </p:cTn>
                                        <p:tgtEl>
                                          <p:spTgt spid="41"/>
                                        </p:tgtEl>
                                        <p:attrNameLst>
                                          <p:attrName>style.visibility</p:attrName>
                                        </p:attrNameLst>
                                      </p:cBhvr>
                                      <p:to>
                                        <p:strVal val="hidden"/>
                                      </p:to>
                                    </p:set>
                                  </p:childTnLst>
                                </p:cTn>
                              </p:par>
                            </p:childTnLst>
                          </p:cTn>
                        </p:par>
                      </p:childTnLst>
                    </p:cTn>
                  </p:par>
                  <p:par>
                    <p:cTn id="206" fill="hold">
                      <p:stCondLst>
                        <p:cond delay="indefinite"/>
                      </p:stCondLst>
                      <p:childTnLst>
                        <p:par>
                          <p:cTn id="207" fill="hold">
                            <p:stCondLst>
                              <p:cond delay="0"/>
                            </p:stCondLst>
                            <p:childTnLst>
                              <p:par>
                                <p:cTn id="208" presetID="1" presetClass="entr" presetSubtype="0" fill="hold" grpId="0" nodeType="clickEffect">
                                  <p:stCondLst>
                                    <p:cond delay="0"/>
                                  </p:stCondLst>
                                  <p:childTnLst>
                                    <p:set>
                                      <p:cBhvr>
                                        <p:cTn id="209"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11" grpId="0" animBg="1"/>
      <p:bldP spid="11" grpId="1" animBg="1"/>
      <p:bldP spid="11" grpId="2" animBg="1"/>
      <p:bldP spid="11" grpId="3" animBg="1"/>
      <p:bldP spid="11" grpId="4" animBg="1"/>
      <p:bldP spid="11" grpId="5" animBg="1"/>
      <p:bldP spid="11" grpId="6" animBg="1"/>
      <p:bldP spid="38" grpId="0" animBg="1"/>
      <p:bldP spid="37" grpId="0" animBg="1"/>
      <p:bldP spid="39" grpId="0" animBg="1"/>
      <p:bldP spid="39" grpId="1" animBg="1"/>
      <p:bldP spid="39" grpId="2" animBg="1"/>
      <p:bldP spid="39" grpId="3" animBg="1"/>
      <p:bldP spid="39" grpId="4" animBg="1"/>
      <p:bldP spid="39" grpId="5" animBg="1"/>
      <p:bldP spid="39" grpId="6" animBg="1"/>
      <p:bldP spid="7" grpId="0" animBg="1"/>
      <p:bldP spid="8" grpId="0" animBg="1"/>
      <p:bldP spid="9" grpId="0" animBg="1"/>
      <p:bldP spid="10" grpId="0" animBg="1"/>
      <p:bldP spid="12" grpId="0" animBg="1"/>
      <p:bldP spid="13" grpId="0" animBg="1"/>
      <p:bldP spid="15" grpId="0" animBg="1"/>
      <p:bldP spid="16" grpId="0" animBg="1"/>
      <p:bldP spid="18" grpId="0" animBg="1"/>
      <p:bldP spid="19" grpId="0" animBg="1"/>
      <p:bldP spid="21" grpId="0" animBg="1"/>
      <p:bldP spid="22" grpId="0" animBg="1"/>
      <p:bldP spid="24" grpId="0" animBg="1"/>
      <p:bldP spid="25" grpId="0" animBg="1"/>
      <p:bldP spid="27" grpId="0" animBg="1"/>
      <p:bldP spid="28" grpId="0" animBg="1"/>
      <p:bldP spid="29" grpId="0" animBg="1"/>
      <p:bldP spid="40" grpId="0" animBg="1"/>
      <p:bldP spid="41" grpId="0" animBg="1"/>
      <p:bldP spid="41" grpId="1"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Finite Automata Matcher</a:t>
            </a:r>
          </a:p>
        </p:txBody>
      </p:sp>
      <p:sp>
        <p:nvSpPr>
          <p:cNvPr id="3" name="Content Placeholder 2"/>
          <p:cNvSpPr>
            <a:spLocks noGrp="1"/>
          </p:cNvSpPr>
          <p:nvPr>
            <p:ph idx="1"/>
          </p:nvPr>
        </p:nvSpPr>
        <p:spPr>
          <a:xfrm>
            <a:off x="131180" y="863445"/>
            <a:ext cx="5551163" cy="3316670"/>
          </a:xfrm>
          <a:solidFill>
            <a:srgbClr val="424242"/>
          </a:solidFill>
        </p:spPr>
        <p:txBody>
          <a:bodyPr/>
          <a:lstStyle/>
          <a:p>
            <a:pPr marL="0" lvl="0" indent="0">
              <a:lnSpc>
                <a:spcPct val="115000"/>
              </a:lnSpc>
              <a:spcBef>
                <a:spcPts val="0"/>
              </a:spcBef>
              <a:buNone/>
            </a:pPr>
            <a:r>
              <a:rPr lang="en-US" dirty="0">
                <a:solidFill>
                  <a:srgbClr val="00B0F0"/>
                </a:solidFill>
                <a:latin typeface="Cambria Math" panose="02040503050406030204" pitchFamily="18" charset="0"/>
                <a:ea typeface="Cambria Math" panose="02040503050406030204" pitchFamily="18" charset="0"/>
                <a:cs typeface="CourierNewPS-ItalicMT"/>
              </a:rPr>
              <a:t>FINITE-AUTOMATON MATCHER(</a:t>
            </a:r>
            <a:r>
              <a:rPr lang="en-US" b="1" dirty="0">
                <a:solidFill>
                  <a:srgbClr val="00B0F0"/>
                </a:solidFill>
                <a:latin typeface="Cambria Math" panose="02040503050406030204" pitchFamily="18" charset="0"/>
                <a:ea typeface="Cambria Math" panose="02040503050406030204" pitchFamily="18" charset="0"/>
              </a:rPr>
              <a:t>T, δ, m</a:t>
            </a:r>
            <a:r>
              <a:rPr lang="en-US" dirty="0">
                <a:solidFill>
                  <a:srgbClr val="00B0F0"/>
                </a:solidFill>
                <a:latin typeface="Cambria Math" panose="02040503050406030204" pitchFamily="18" charset="0"/>
                <a:ea typeface="Cambria Math" panose="02040503050406030204" pitchFamily="18" charset="0"/>
                <a:cs typeface="CourierNewPS-ItalicMT"/>
              </a:rPr>
              <a:t>)</a:t>
            </a:r>
          </a:p>
          <a:p>
            <a:pPr marL="0" lvl="0" indent="0">
              <a:lnSpc>
                <a:spcPct val="115000"/>
              </a:lnSpc>
              <a:spcBef>
                <a:spcPts val="0"/>
              </a:spcBef>
              <a:buNone/>
            </a:pPr>
            <a:r>
              <a:rPr lang="en-US" dirty="0">
                <a:solidFill>
                  <a:srgbClr val="F6E7E6"/>
                </a:solidFill>
                <a:latin typeface="Cambria Math" panose="02040503050406030204" pitchFamily="18" charset="0"/>
                <a:ea typeface="Cambria Math" panose="02040503050406030204" pitchFamily="18" charset="0"/>
                <a:cs typeface="CourierNewPS-ItalicMT"/>
              </a:rPr>
              <a:t>n </a:t>
            </a:r>
            <a:r>
              <a:rPr lang="en-US" dirty="0">
                <a:solidFill>
                  <a:srgbClr val="F6E7E6"/>
                </a:solidFill>
                <a:latin typeface="Cambria Math" panose="02040503050406030204" pitchFamily="18" charset="0"/>
                <a:ea typeface="Cambria Math" panose="02040503050406030204" pitchFamily="18" charset="0"/>
                <a:cs typeface="CourierNewPSMT"/>
              </a:rPr>
              <a:t>← </a:t>
            </a:r>
            <a:r>
              <a:rPr lang="en-US" dirty="0">
                <a:solidFill>
                  <a:srgbClr val="F6E7E6"/>
                </a:solidFill>
                <a:latin typeface="Cambria Math" panose="02040503050406030204" pitchFamily="18" charset="0"/>
                <a:ea typeface="Cambria Math" panose="02040503050406030204" pitchFamily="18" charset="0"/>
                <a:cs typeface="CourierNewPS-ItalicMT"/>
              </a:rPr>
              <a:t>length</a:t>
            </a:r>
            <a:r>
              <a:rPr lang="en-US" dirty="0">
                <a:solidFill>
                  <a:srgbClr val="F6E7E6"/>
                </a:solidFill>
                <a:latin typeface="Cambria Math" panose="02040503050406030204" pitchFamily="18" charset="0"/>
                <a:ea typeface="Cambria Math" panose="02040503050406030204" pitchFamily="18" charset="0"/>
                <a:cs typeface="CourierNewPSMT"/>
              </a:rPr>
              <a:t>[</a:t>
            </a:r>
            <a:r>
              <a:rPr lang="en-US" dirty="0">
                <a:solidFill>
                  <a:srgbClr val="F6E7E6"/>
                </a:solidFill>
                <a:latin typeface="Cambria Math" panose="02040503050406030204" pitchFamily="18" charset="0"/>
                <a:ea typeface="Cambria Math" panose="02040503050406030204" pitchFamily="18" charset="0"/>
                <a:cs typeface="CourierNewPS-ItalicMT"/>
              </a:rPr>
              <a:t>T</a:t>
            </a:r>
            <a:r>
              <a:rPr lang="en-US" dirty="0">
                <a:solidFill>
                  <a:srgbClr val="F6E7E6"/>
                </a:solidFill>
                <a:latin typeface="Cambria Math" panose="02040503050406030204" pitchFamily="18" charset="0"/>
                <a:ea typeface="Cambria Math" panose="02040503050406030204" pitchFamily="18" charset="0"/>
                <a:cs typeface="CourierNewPSMT"/>
              </a:rPr>
              <a:t>]</a:t>
            </a:r>
            <a:endParaRPr lang="en-IN" dirty="0">
              <a:solidFill>
                <a:srgbClr val="F6E7E6"/>
              </a:solidFill>
              <a:latin typeface="Cambria Math" panose="02040503050406030204" pitchFamily="18" charset="0"/>
              <a:ea typeface="Cambria Math" panose="02040503050406030204" pitchFamily="18" charset="0"/>
              <a:cs typeface="Times New Roman" panose="02020603050405020304" pitchFamily="18" charset="0"/>
            </a:endParaRPr>
          </a:p>
          <a:p>
            <a:pPr marL="0" lvl="0" indent="0">
              <a:lnSpc>
                <a:spcPct val="115000"/>
              </a:lnSpc>
              <a:spcBef>
                <a:spcPts val="0"/>
              </a:spcBef>
              <a:buNone/>
            </a:pPr>
            <a:r>
              <a:rPr lang="en-US" dirty="0">
                <a:solidFill>
                  <a:srgbClr val="F6E7E6"/>
                </a:solidFill>
                <a:latin typeface="Cambria Math" panose="02040503050406030204" pitchFamily="18" charset="0"/>
                <a:ea typeface="Cambria Math" panose="02040503050406030204" pitchFamily="18" charset="0"/>
                <a:cs typeface="CourierNewPS-ItalicMT"/>
              </a:rPr>
              <a:t>q </a:t>
            </a:r>
            <a:r>
              <a:rPr lang="en-US" dirty="0">
                <a:solidFill>
                  <a:srgbClr val="F6E7E6"/>
                </a:solidFill>
                <a:latin typeface="Cambria Math" panose="02040503050406030204" pitchFamily="18" charset="0"/>
                <a:ea typeface="Cambria Math" panose="02040503050406030204" pitchFamily="18" charset="0"/>
                <a:cs typeface="CourierNewPSMT"/>
              </a:rPr>
              <a:t>← 0</a:t>
            </a:r>
            <a:endParaRPr lang="en-IN" dirty="0">
              <a:solidFill>
                <a:srgbClr val="F6E7E6"/>
              </a:solidFill>
              <a:latin typeface="Cambria Math" panose="02040503050406030204" pitchFamily="18" charset="0"/>
              <a:ea typeface="Cambria Math" panose="02040503050406030204" pitchFamily="18" charset="0"/>
              <a:cs typeface="Times New Roman" panose="02020603050405020304" pitchFamily="18" charset="0"/>
            </a:endParaRPr>
          </a:p>
          <a:p>
            <a:pPr marL="0" lvl="0" indent="0">
              <a:lnSpc>
                <a:spcPct val="115000"/>
              </a:lnSpc>
              <a:spcBef>
                <a:spcPts val="0"/>
              </a:spcBef>
              <a:buNone/>
            </a:pPr>
            <a:r>
              <a:rPr lang="en-US" b="1" dirty="0">
                <a:solidFill>
                  <a:srgbClr val="F6E7E6"/>
                </a:solidFill>
                <a:latin typeface="Cambria Math" panose="02040503050406030204" pitchFamily="18" charset="0"/>
                <a:ea typeface="Cambria Math" panose="02040503050406030204" pitchFamily="18" charset="0"/>
                <a:cs typeface="CourierNewPS-BoldMT"/>
              </a:rPr>
              <a:t>for </a:t>
            </a:r>
            <a:r>
              <a:rPr lang="en-US" dirty="0" err="1">
                <a:solidFill>
                  <a:srgbClr val="F6E7E6"/>
                </a:solidFill>
                <a:latin typeface="Cambria Math" panose="02040503050406030204" pitchFamily="18" charset="0"/>
                <a:ea typeface="Cambria Math" panose="02040503050406030204" pitchFamily="18" charset="0"/>
                <a:cs typeface="CourierNewPS-ItalicMT"/>
              </a:rPr>
              <a:t>i</a:t>
            </a:r>
            <a:r>
              <a:rPr lang="en-US" dirty="0">
                <a:solidFill>
                  <a:srgbClr val="F6E7E6"/>
                </a:solidFill>
                <a:latin typeface="Cambria Math" panose="02040503050406030204" pitchFamily="18" charset="0"/>
                <a:ea typeface="Cambria Math" panose="02040503050406030204" pitchFamily="18" charset="0"/>
                <a:cs typeface="CourierNewPS-ItalicMT"/>
              </a:rPr>
              <a:t> </a:t>
            </a:r>
            <a:r>
              <a:rPr lang="en-US" dirty="0">
                <a:solidFill>
                  <a:srgbClr val="F6E7E6"/>
                </a:solidFill>
                <a:latin typeface="Cambria Math" panose="02040503050406030204" pitchFamily="18" charset="0"/>
                <a:ea typeface="Cambria Math" panose="02040503050406030204" pitchFamily="18" charset="0"/>
                <a:cs typeface="CourierNewPSMT"/>
              </a:rPr>
              <a:t>← 1 </a:t>
            </a:r>
            <a:r>
              <a:rPr lang="en-US" b="1" dirty="0">
                <a:solidFill>
                  <a:srgbClr val="F6E7E6"/>
                </a:solidFill>
                <a:latin typeface="Cambria Math" panose="02040503050406030204" pitchFamily="18" charset="0"/>
                <a:ea typeface="Cambria Math" panose="02040503050406030204" pitchFamily="18" charset="0"/>
                <a:cs typeface="CourierNewPS-BoldMT"/>
              </a:rPr>
              <a:t>to </a:t>
            </a:r>
            <a:r>
              <a:rPr lang="en-US" dirty="0">
                <a:solidFill>
                  <a:srgbClr val="F6E7E6"/>
                </a:solidFill>
                <a:latin typeface="Cambria Math" panose="02040503050406030204" pitchFamily="18" charset="0"/>
                <a:ea typeface="Cambria Math" panose="02040503050406030204" pitchFamily="18" charset="0"/>
                <a:cs typeface="CourierNewPS-ItalicMT"/>
              </a:rPr>
              <a:t>n </a:t>
            </a:r>
            <a:r>
              <a:rPr lang="en-US" b="1" dirty="0">
                <a:solidFill>
                  <a:srgbClr val="F6E7E6"/>
                </a:solidFill>
                <a:latin typeface="Cambria Math" panose="02040503050406030204" pitchFamily="18" charset="0"/>
                <a:ea typeface="Cambria Math" panose="02040503050406030204" pitchFamily="18" charset="0"/>
                <a:cs typeface="CourierNewPS-BoldMT"/>
              </a:rPr>
              <a:t>do</a:t>
            </a:r>
            <a:endParaRPr lang="en-IN" dirty="0">
              <a:solidFill>
                <a:srgbClr val="F6E7E6"/>
              </a:solidFill>
              <a:latin typeface="Cambria Math" panose="02040503050406030204" pitchFamily="18" charset="0"/>
              <a:ea typeface="Cambria Math" panose="02040503050406030204" pitchFamily="18" charset="0"/>
              <a:cs typeface="Times New Roman" panose="02020603050405020304" pitchFamily="18" charset="0"/>
            </a:endParaRPr>
          </a:p>
          <a:p>
            <a:pPr marL="0" lvl="0" indent="0">
              <a:lnSpc>
                <a:spcPct val="115000"/>
              </a:lnSpc>
              <a:spcBef>
                <a:spcPts val="0"/>
              </a:spcBef>
              <a:buNone/>
            </a:pPr>
            <a:r>
              <a:rPr lang="en-US" dirty="0">
                <a:solidFill>
                  <a:srgbClr val="F6E7E6"/>
                </a:solidFill>
                <a:latin typeface="Cambria Math" panose="02040503050406030204" pitchFamily="18" charset="0"/>
                <a:ea typeface="Cambria Math" panose="02040503050406030204" pitchFamily="18" charset="0"/>
                <a:cs typeface="CourierNewPS-ItalicMT"/>
              </a:rPr>
              <a:t>     q </a:t>
            </a:r>
            <a:r>
              <a:rPr lang="en-US" dirty="0">
                <a:solidFill>
                  <a:srgbClr val="F6E7E6"/>
                </a:solidFill>
                <a:latin typeface="Cambria Math" panose="02040503050406030204" pitchFamily="18" charset="0"/>
                <a:ea typeface="Cambria Math" panose="02040503050406030204" pitchFamily="18" charset="0"/>
                <a:cs typeface="CourierNewPSMT"/>
              </a:rPr>
              <a:t>← </a:t>
            </a:r>
            <a:r>
              <a:rPr lang="en-US" dirty="0">
                <a:solidFill>
                  <a:srgbClr val="F6E7E6"/>
                </a:solidFill>
                <a:latin typeface="Cambria Math" panose="02040503050406030204" pitchFamily="18" charset="0"/>
                <a:ea typeface="Cambria Math" panose="02040503050406030204" pitchFamily="18" charset="0"/>
                <a:cs typeface="CourierNewPS-ItalicMT"/>
              </a:rPr>
              <a:t>δ</a:t>
            </a:r>
            <a:r>
              <a:rPr lang="en-US" dirty="0">
                <a:solidFill>
                  <a:srgbClr val="F6E7E6"/>
                </a:solidFill>
                <a:latin typeface="Cambria Math" panose="02040503050406030204" pitchFamily="18" charset="0"/>
                <a:ea typeface="Cambria Math" panose="02040503050406030204" pitchFamily="18" charset="0"/>
                <a:cs typeface="CourierNewPSMT"/>
              </a:rPr>
              <a:t>(</a:t>
            </a:r>
            <a:r>
              <a:rPr lang="en-US" dirty="0">
                <a:solidFill>
                  <a:srgbClr val="F6E7E6"/>
                </a:solidFill>
                <a:latin typeface="Cambria Math" panose="02040503050406030204" pitchFamily="18" charset="0"/>
                <a:ea typeface="Cambria Math" panose="02040503050406030204" pitchFamily="18" charset="0"/>
                <a:cs typeface="CourierNewPS-ItalicMT"/>
              </a:rPr>
              <a:t>q</a:t>
            </a:r>
            <a:r>
              <a:rPr lang="en-US" dirty="0">
                <a:solidFill>
                  <a:srgbClr val="F6E7E6"/>
                </a:solidFill>
                <a:latin typeface="Cambria Math" panose="02040503050406030204" pitchFamily="18" charset="0"/>
                <a:ea typeface="Cambria Math" panose="02040503050406030204" pitchFamily="18" charset="0"/>
                <a:cs typeface="CourierNewPSMT"/>
              </a:rPr>
              <a:t>, </a:t>
            </a:r>
            <a:r>
              <a:rPr lang="en-US" dirty="0">
                <a:solidFill>
                  <a:srgbClr val="F6E7E6"/>
                </a:solidFill>
                <a:latin typeface="Cambria Math" panose="02040503050406030204" pitchFamily="18" charset="0"/>
                <a:ea typeface="Cambria Math" panose="02040503050406030204" pitchFamily="18" charset="0"/>
                <a:cs typeface="CourierNewPS-ItalicMT"/>
              </a:rPr>
              <a:t>T</a:t>
            </a:r>
            <a:r>
              <a:rPr lang="en-US" dirty="0">
                <a:solidFill>
                  <a:srgbClr val="F6E7E6"/>
                </a:solidFill>
                <a:latin typeface="Cambria Math" panose="02040503050406030204" pitchFamily="18" charset="0"/>
                <a:ea typeface="Cambria Math" panose="02040503050406030204" pitchFamily="18" charset="0"/>
                <a:cs typeface="CourierNewPSMT"/>
              </a:rPr>
              <a:t>[</a:t>
            </a:r>
            <a:r>
              <a:rPr lang="en-US" dirty="0" err="1">
                <a:solidFill>
                  <a:srgbClr val="F6E7E6"/>
                </a:solidFill>
                <a:latin typeface="Cambria Math" panose="02040503050406030204" pitchFamily="18" charset="0"/>
                <a:ea typeface="Cambria Math" panose="02040503050406030204" pitchFamily="18" charset="0"/>
                <a:cs typeface="CourierNewPS-ItalicMT"/>
              </a:rPr>
              <a:t>i</a:t>
            </a:r>
            <a:r>
              <a:rPr lang="en-US" dirty="0">
                <a:solidFill>
                  <a:srgbClr val="F6E7E6"/>
                </a:solidFill>
                <a:latin typeface="Cambria Math" panose="02040503050406030204" pitchFamily="18" charset="0"/>
                <a:ea typeface="Cambria Math" panose="02040503050406030204" pitchFamily="18" charset="0"/>
                <a:cs typeface="CourierNewPSMT"/>
              </a:rPr>
              <a:t>])</a:t>
            </a:r>
            <a:endParaRPr lang="en-IN" dirty="0">
              <a:solidFill>
                <a:srgbClr val="F6E7E6"/>
              </a:solidFill>
              <a:latin typeface="Cambria Math" panose="02040503050406030204" pitchFamily="18" charset="0"/>
              <a:ea typeface="Cambria Math" panose="02040503050406030204" pitchFamily="18" charset="0"/>
              <a:cs typeface="Times New Roman" panose="02020603050405020304" pitchFamily="18" charset="0"/>
            </a:endParaRPr>
          </a:p>
          <a:p>
            <a:pPr marL="0" lvl="0" indent="0">
              <a:lnSpc>
                <a:spcPct val="115000"/>
              </a:lnSpc>
              <a:spcBef>
                <a:spcPts val="0"/>
              </a:spcBef>
              <a:buNone/>
            </a:pPr>
            <a:r>
              <a:rPr lang="en-US" b="1" dirty="0">
                <a:solidFill>
                  <a:srgbClr val="F6E7E6"/>
                </a:solidFill>
                <a:latin typeface="Cambria Math" panose="02040503050406030204" pitchFamily="18" charset="0"/>
                <a:ea typeface="Cambria Math" panose="02040503050406030204" pitchFamily="18" charset="0"/>
                <a:cs typeface="CourierNewPS-BoldMT"/>
              </a:rPr>
              <a:t>     if </a:t>
            </a:r>
            <a:r>
              <a:rPr lang="en-US" dirty="0">
                <a:solidFill>
                  <a:srgbClr val="F6E7E6"/>
                </a:solidFill>
                <a:latin typeface="Cambria Math" panose="02040503050406030204" pitchFamily="18" charset="0"/>
                <a:ea typeface="Cambria Math" panose="02040503050406030204" pitchFamily="18" charset="0"/>
                <a:cs typeface="CourierNewPS-ItalicMT"/>
              </a:rPr>
              <a:t>q =</a:t>
            </a:r>
            <a:r>
              <a:rPr lang="en-US" dirty="0">
                <a:solidFill>
                  <a:srgbClr val="F6E7E6"/>
                </a:solidFill>
                <a:latin typeface="Cambria Math" panose="02040503050406030204" pitchFamily="18" charset="0"/>
                <a:ea typeface="Cambria Math" panose="02040503050406030204" pitchFamily="18" charset="0"/>
                <a:cs typeface="CourierNewPSMT"/>
              </a:rPr>
              <a:t>= </a:t>
            </a:r>
            <a:r>
              <a:rPr lang="en-US" dirty="0">
                <a:solidFill>
                  <a:srgbClr val="F6E7E6"/>
                </a:solidFill>
                <a:latin typeface="Cambria Math" panose="02040503050406030204" pitchFamily="18" charset="0"/>
                <a:ea typeface="Cambria Math" panose="02040503050406030204" pitchFamily="18" charset="0"/>
                <a:cs typeface="CourierNewPS-ItalicMT"/>
              </a:rPr>
              <a:t>m </a:t>
            </a:r>
            <a:r>
              <a:rPr lang="en-US" b="1" dirty="0">
                <a:solidFill>
                  <a:srgbClr val="F6E7E6"/>
                </a:solidFill>
                <a:latin typeface="Cambria Math" panose="02040503050406030204" pitchFamily="18" charset="0"/>
                <a:ea typeface="Cambria Math" panose="02040503050406030204" pitchFamily="18" charset="0"/>
                <a:cs typeface="CourierNewPS-BoldMT"/>
              </a:rPr>
              <a:t>then</a:t>
            </a:r>
            <a:endParaRPr lang="en-IN" dirty="0">
              <a:solidFill>
                <a:srgbClr val="F6E7E6"/>
              </a:solidFill>
              <a:latin typeface="Cambria Math" panose="02040503050406030204" pitchFamily="18" charset="0"/>
              <a:ea typeface="Cambria Math" panose="02040503050406030204" pitchFamily="18" charset="0"/>
              <a:cs typeface="Times New Roman" panose="02020603050405020304" pitchFamily="18" charset="0"/>
            </a:endParaRPr>
          </a:p>
          <a:p>
            <a:pPr marL="192087" indent="0">
              <a:lnSpc>
                <a:spcPct val="115000"/>
              </a:lnSpc>
              <a:spcBef>
                <a:spcPts val="0"/>
              </a:spcBef>
              <a:buNone/>
            </a:pPr>
            <a:r>
              <a:rPr lang="en-US" dirty="0">
                <a:solidFill>
                  <a:srgbClr val="F6E7E6"/>
                </a:solidFill>
                <a:latin typeface="Cambria Math" panose="02040503050406030204" pitchFamily="18" charset="0"/>
                <a:ea typeface="Cambria Math" panose="02040503050406030204" pitchFamily="18" charset="0"/>
                <a:cs typeface="CourierNewPSMT"/>
              </a:rPr>
              <a:t>  print "Pattern occurs with shift" </a:t>
            </a:r>
            <a:r>
              <a:rPr lang="en-US" dirty="0" err="1">
                <a:solidFill>
                  <a:srgbClr val="F6E7E6"/>
                </a:solidFill>
                <a:latin typeface="Cambria Math" panose="02040503050406030204" pitchFamily="18" charset="0"/>
                <a:ea typeface="Cambria Math" panose="02040503050406030204" pitchFamily="18" charset="0"/>
                <a:cs typeface="CourierNewPS-ItalicMT"/>
              </a:rPr>
              <a:t>i</a:t>
            </a:r>
            <a:r>
              <a:rPr lang="en-US" dirty="0">
                <a:solidFill>
                  <a:srgbClr val="F6E7E6"/>
                </a:solidFill>
                <a:latin typeface="Cambria Math" panose="02040503050406030204" pitchFamily="18" charset="0"/>
                <a:ea typeface="Cambria Math" panose="02040503050406030204" pitchFamily="18" charset="0"/>
                <a:cs typeface="CourierNewPS-ItalicMT"/>
              </a:rPr>
              <a:t> </a:t>
            </a:r>
            <a:r>
              <a:rPr lang="en-US" dirty="0">
                <a:solidFill>
                  <a:srgbClr val="F6E7E6"/>
                </a:solidFill>
                <a:latin typeface="Cambria Math" panose="02040503050406030204" pitchFamily="18" charset="0"/>
                <a:ea typeface="Cambria Math" panose="02040503050406030204" pitchFamily="18" charset="0"/>
                <a:cs typeface="CourierNewPSMT"/>
              </a:rPr>
              <a:t>– </a:t>
            </a:r>
            <a:r>
              <a:rPr lang="en-US" dirty="0">
                <a:solidFill>
                  <a:srgbClr val="F6E7E6"/>
                </a:solidFill>
                <a:latin typeface="Cambria Math" panose="02040503050406030204" pitchFamily="18" charset="0"/>
                <a:ea typeface="Cambria Math" panose="02040503050406030204" pitchFamily="18" charset="0"/>
                <a:cs typeface="CourierNewPS-ItalicMT"/>
              </a:rPr>
              <a:t>m</a:t>
            </a:r>
            <a:endParaRPr lang="en-IN" dirty="0">
              <a:solidFill>
                <a:srgbClr val="F6E7E6"/>
              </a:solidFill>
              <a:latin typeface="Cambria Math" panose="02040503050406030204" pitchFamily="18" charset="0"/>
              <a:ea typeface="Cambria Math" panose="02040503050406030204" pitchFamily="18" charset="0"/>
              <a:cs typeface="Times New Roman" panose="02020603050405020304" pitchFamily="18" charset="0"/>
            </a:endParaRPr>
          </a:p>
          <a:p>
            <a:pPr marL="0" indent="0">
              <a:spcBef>
                <a:spcPts val="0"/>
              </a:spcBef>
              <a:buNone/>
            </a:pPr>
            <a:endParaRPr lang="en-US" dirty="0"/>
          </a:p>
        </p:txBody>
      </p:sp>
      <p:graphicFrame>
        <p:nvGraphicFramePr>
          <p:cNvPr id="4" name="Table 3"/>
          <p:cNvGraphicFramePr>
            <a:graphicFrameLocks noGrp="1"/>
          </p:cNvGraphicFramePr>
          <p:nvPr>
            <p:extLst/>
          </p:nvPr>
        </p:nvGraphicFramePr>
        <p:xfrm>
          <a:off x="8808713" y="804063"/>
          <a:ext cx="2563356" cy="4297680"/>
        </p:xfrm>
        <a:graphic>
          <a:graphicData uri="http://schemas.openxmlformats.org/drawingml/2006/table">
            <a:tbl>
              <a:tblPr firstRow="1" bandRow="1">
                <a:tableStyleId>{5940675A-B579-460E-94D1-54222C63F5DA}</a:tableStyleId>
              </a:tblPr>
              <a:tblGrid>
                <a:gridCol w="835893">
                  <a:extLst>
                    <a:ext uri="{9D8B030D-6E8A-4147-A177-3AD203B41FA5}">
                      <a16:colId xmlns:a16="http://schemas.microsoft.com/office/drawing/2014/main" val="14892859"/>
                    </a:ext>
                  </a:extLst>
                </a:gridCol>
                <a:gridCol w="575463">
                  <a:extLst>
                    <a:ext uri="{9D8B030D-6E8A-4147-A177-3AD203B41FA5}">
                      <a16:colId xmlns:a16="http://schemas.microsoft.com/office/drawing/2014/main" val="2768018132"/>
                    </a:ext>
                  </a:extLst>
                </a:gridCol>
                <a:gridCol w="576000">
                  <a:extLst>
                    <a:ext uri="{9D8B030D-6E8A-4147-A177-3AD203B41FA5}">
                      <a16:colId xmlns:a16="http://schemas.microsoft.com/office/drawing/2014/main" val="1748220190"/>
                    </a:ext>
                  </a:extLst>
                </a:gridCol>
                <a:gridCol w="576000">
                  <a:extLst>
                    <a:ext uri="{9D8B030D-6E8A-4147-A177-3AD203B41FA5}">
                      <a16:colId xmlns:a16="http://schemas.microsoft.com/office/drawing/2014/main" val="149765579"/>
                    </a:ext>
                  </a:extLst>
                </a:gridCol>
              </a:tblGrid>
              <a:tr h="324000">
                <a:tc>
                  <a:txBody>
                    <a:bodyPr/>
                    <a:lstStyle/>
                    <a:p>
                      <a:pPr algn="ctr"/>
                      <a:endParaRPr lang="en-IN" sz="18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gridSpan="3">
                  <a:txBody>
                    <a:bodyPr/>
                    <a:lstStyle/>
                    <a:p>
                      <a:pPr algn="ctr"/>
                      <a:r>
                        <a:rPr lang="en-IN" sz="2400" dirty="0" smtClean="0"/>
                        <a:t>input</a:t>
                      </a:r>
                      <a:endParaRPr lang="en-IN" sz="2400" dirty="0"/>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IN" sz="2200" dirty="0"/>
                    </a:p>
                  </a:txBody>
                  <a:tcPr anchor="ctr"/>
                </a:tc>
                <a:tc hMerge="1">
                  <a:txBody>
                    <a:bodyPr/>
                    <a:lstStyle/>
                    <a:p>
                      <a:pPr algn="ctr"/>
                      <a:endParaRPr lang="en-IN" sz="2200" dirty="0"/>
                    </a:p>
                  </a:txBody>
                  <a:tcPr anchor="ctr"/>
                </a:tc>
                <a:extLst>
                  <a:ext uri="{0D108BD9-81ED-4DB2-BD59-A6C34878D82A}">
                    <a16:rowId xmlns:a16="http://schemas.microsoft.com/office/drawing/2014/main" val="3699019812"/>
                  </a:ext>
                </a:extLst>
              </a:tr>
              <a:tr h="302623">
                <a:tc>
                  <a:txBody>
                    <a:bodyPr/>
                    <a:lstStyle/>
                    <a:p>
                      <a:pPr algn="ctr"/>
                      <a:r>
                        <a:rPr lang="en-IN" sz="2200" dirty="0" smtClean="0"/>
                        <a:t>State</a:t>
                      </a:r>
                      <a:endParaRPr lang="en-IN" sz="22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200" dirty="0" smtClean="0"/>
                        <a:t>a</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b</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c</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6735453"/>
                  </a:ext>
                </a:extLst>
              </a:tr>
              <a:tr h="302623">
                <a:tc>
                  <a:txBody>
                    <a:bodyPr/>
                    <a:lstStyle/>
                    <a:p>
                      <a:pPr algn="ctr"/>
                      <a:r>
                        <a:rPr lang="en-IN" sz="2200" dirty="0" smtClean="0"/>
                        <a:t>0</a:t>
                      </a:r>
                      <a:endParaRPr lang="en-IN" sz="22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200" dirty="0" smtClean="0"/>
                        <a:t>1</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0</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0</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4391201"/>
                  </a:ext>
                </a:extLst>
              </a:tr>
              <a:tr h="302623">
                <a:tc>
                  <a:txBody>
                    <a:bodyPr/>
                    <a:lstStyle/>
                    <a:p>
                      <a:pPr algn="ctr"/>
                      <a:r>
                        <a:rPr lang="en-IN" sz="2200" dirty="0" smtClean="0"/>
                        <a:t>1</a:t>
                      </a:r>
                      <a:endParaRPr lang="en-IN" sz="22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200" dirty="0" smtClean="0"/>
                        <a:t>1</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2</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0</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5998015"/>
                  </a:ext>
                </a:extLst>
              </a:tr>
              <a:tr h="302623">
                <a:tc>
                  <a:txBody>
                    <a:bodyPr/>
                    <a:lstStyle/>
                    <a:p>
                      <a:pPr algn="ctr"/>
                      <a:r>
                        <a:rPr lang="en-IN" sz="2200" dirty="0" smtClean="0"/>
                        <a:t>2</a:t>
                      </a:r>
                      <a:endParaRPr lang="en-IN" sz="22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200" dirty="0" smtClean="0"/>
                        <a:t>3</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0</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0</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5382278"/>
                  </a:ext>
                </a:extLst>
              </a:tr>
              <a:tr h="302623">
                <a:tc>
                  <a:txBody>
                    <a:bodyPr/>
                    <a:lstStyle/>
                    <a:p>
                      <a:pPr algn="ctr"/>
                      <a:r>
                        <a:rPr lang="en-IN" sz="2200" dirty="0" smtClean="0"/>
                        <a:t>3</a:t>
                      </a:r>
                      <a:endParaRPr lang="en-IN" sz="22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200" dirty="0" smtClean="0"/>
                        <a:t>1</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4</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0</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3876971"/>
                  </a:ext>
                </a:extLst>
              </a:tr>
              <a:tr h="302623">
                <a:tc>
                  <a:txBody>
                    <a:bodyPr/>
                    <a:lstStyle/>
                    <a:p>
                      <a:pPr algn="ctr"/>
                      <a:r>
                        <a:rPr lang="en-IN" sz="2200" dirty="0" smtClean="0"/>
                        <a:t>4</a:t>
                      </a:r>
                      <a:endParaRPr lang="en-IN" sz="22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200" dirty="0" smtClean="0"/>
                        <a:t>5</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0</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0</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4943085"/>
                  </a:ext>
                </a:extLst>
              </a:tr>
              <a:tr h="302623">
                <a:tc>
                  <a:txBody>
                    <a:bodyPr/>
                    <a:lstStyle/>
                    <a:p>
                      <a:pPr algn="ctr"/>
                      <a:r>
                        <a:rPr lang="en-IN" sz="2200" dirty="0" smtClean="0"/>
                        <a:t>5</a:t>
                      </a:r>
                      <a:endParaRPr lang="en-IN" sz="22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200" dirty="0" smtClean="0"/>
                        <a:t>1</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4</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6</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693988"/>
                  </a:ext>
                </a:extLst>
              </a:tr>
              <a:tr h="302623">
                <a:tc>
                  <a:txBody>
                    <a:bodyPr/>
                    <a:lstStyle/>
                    <a:p>
                      <a:pPr algn="ctr"/>
                      <a:r>
                        <a:rPr lang="en-IN" sz="2200" dirty="0" smtClean="0"/>
                        <a:t>6</a:t>
                      </a:r>
                      <a:endParaRPr lang="en-IN" sz="22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200" dirty="0" smtClean="0"/>
                        <a:t>7</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0</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0</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8540029"/>
                  </a:ext>
                </a:extLst>
              </a:tr>
              <a:tr h="302623">
                <a:tc>
                  <a:txBody>
                    <a:bodyPr/>
                    <a:lstStyle/>
                    <a:p>
                      <a:pPr algn="ctr"/>
                      <a:r>
                        <a:rPr lang="en-IN" sz="2200" dirty="0" smtClean="0"/>
                        <a:t>7</a:t>
                      </a:r>
                      <a:endParaRPr lang="en-IN" sz="22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200" dirty="0" smtClean="0"/>
                        <a:t>1</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2</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200" dirty="0" smtClean="0"/>
                        <a:t>0</a:t>
                      </a:r>
                      <a:endParaRPr lang="en-IN" sz="2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8877866"/>
                  </a:ext>
                </a:extLst>
              </a:tr>
            </a:tbl>
          </a:graphicData>
        </a:graphic>
      </p:graphicFrame>
      <p:graphicFrame>
        <p:nvGraphicFramePr>
          <p:cNvPr id="5" name="Table 4"/>
          <p:cNvGraphicFramePr>
            <a:graphicFrameLocks noGrp="1"/>
          </p:cNvGraphicFramePr>
          <p:nvPr>
            <p:extLst/>
          </p:nvPr>
        </p:nvGraphicFramePr>
        <p:xfrm>
          <a:off x="1231614" y="5495982"/>
          <a:ext cx="6836771" cy="914400"/>
        </p:xfrm>
        <a:graphic>
          <a:graphicData uri="http://schemas.openxmlformats.org/drawingml/2006/table">
            <a:tbl>
              <a:tblPr firstRow="1" bandRow="1">
                <a:tableStyleId>{5940675A-B579-460E-94D1-54222C63F5DA}</a:tableStyleId>
              </a:tblPr>
              <a:tblGrid>
                <a:gridCol w="950807">
                  <a:extLst>
                    <a:ext uri="{9D8B030D-6E8A-4147-A177-3AD203B41FA5}">
                      <a16:colId xmlns:a16="http://schemas.microsoft.com/office/drawing/2014/main" val="3805077920"/>
                    </a:ext>
                  </a:extLst>
                </a:gridCol>
                <a:gridCol w="541996">
                  <a:extLst>
                    <a:ext uri="{9D8B030D-6E8A-4147-A177-3AD203B41FA5}">
                      <a16:colId xmlns:a16="http://schemas.microsoft.com/office/drawing/2014/main" val="4208223411"/>
                    </a:ext>
                  </a:extLst>
                </a:gridCol>
                <a:gridCol w="541996">
                  <a:extLst>
                    <a:ext uri="{9D8B030D-6E8A-4147-A177-3AD203B41FA5}">
                      <a16:colId xmlns:a16="http://schemas.microsoft.com/office/drawing/2014/main" val="57169838"/>
                    </a:ext>
                  </a:extLst>
                </a:gridCol>
                <a:gridCol w="541996">
                  <a:extLst>
                    <a:ext uri="{9D8B030D-6E8A-4147-A177-3AD203B41FA5}">
                      <a16:colId xmlns:a16="http://schemas.microsoft.com/office/drawing/2014/main" val="101212751"/>
                    </a:ext>
                  </a:extLst>
                </a:gridCol>
                <a:gridCol w="541996">
                  <a:extLst>
                    <a:ext uri="{9D8B030D-6E8A-4147-A177-3AD203B41FA5}">
                      <a16:colId xmlns:a16="http://schemas.microsoft.com/office/drawing/2014/main" val="2299447371"/>
                    </a:ext>
                  </a:extLst>
                </a:gridCol>
                <a:gridCol w="541996">
                  <a:extLst>
                    <a:ext uri="{9D8B030D-6E8A-4147-A177-3AD203B41FA5}">
                      <a16:colId xmlns:a16="http://schemas.microsoft.com/office/drawing/2014/main" val="2901701410"/>
                    </a:ext>
                  </a:extLst>
                </a:gridCol>
                <a:gridCol w="541996">
                  <a:extLst>
                    <a:ext uri="{9D8B030D-6E8A-4147-A177-3AD203B41FA5}">
                      <a16:colId xmlns:a16="http://schemas.microsoft.com/office/drawing/2014/main" val="2175626083"/>
                    </a:ext>
                  </a:extLst>
                </a:gridCol>
                <a:gridCol w="541996">
                  <a:extLst>
                    <a:ext uri="{9D8B030D-6E8A-4147-A177-3AD203B41FA5}">
                      <a16:colId xmlns:a16="http://schemas.microsoft.com/office/drawing/2014/main" val="438334824"/>
                    </a:ext>
                  </a:extLst>
                </a:gridCol>
                <a:gridCol w="541996">
                  <a:extLst>
                    <a:ext uri="{9D8B030D-6E8A-4147-A177-3AD203B41FA5}">
                      <a16:colId xmlns:a16="http://schemas.microsoft.com/office/drawing/2014/main" val="1546133272"/>
                    </a:ext>
                  </a:extLst>
                </a:gridCol>
                <a:gridCol w="541996">
                  <a:extLst>
                    <a:ext uri="{9D8B030D-6E8A-4147-A177-3AD203B41FA5}">
                      <a16:colId xmlns:a16="http://schemas.microsoft.com/office/drawing/2014/main" val="1418123665"/>
                    </a:ext>
                  </a:extLst>
                </a:gridCol>
                <a:gridCol w="504000">
                  <a:extLst>
                    <a:ext uri="{9D8B030D-6E8A-4147-A177-3AD203B41FA5}">
                      <a16:colId xmlns:a16="http://schemas.microsoft.com/office/drawing/2014/main" val="3367909252"/>
                    </a:ext>
                  </a:extLst>
                </a:gridCol>
                <a:gridCol w="504000">
                  <a:extLst>
                    <a:ext uri="{9D8B030D-6E8A-4147-A177-3AD203B41FA5}">
                      <a16:colId xmlns:a16="http://schemas.microsoft.com/office/drawing/2014/main" val="1940067964"/>
                    </a:ext>
                  </a:extLst>
                </a:gridCol>
              </a:tblGrid>
              <a:tr h="432000">
                <a:tc>
                  <a:txBody>
                    <a:bodyPr/>
                    <a:lstStyle/>
                    <a:p>
                      <a:pPr algn="ctr"/>
                      <a:endParaRPr lang="en-IN" sz="2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1</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2</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3</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4</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5</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6</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7</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8</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9</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10</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11</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8821610"/>
                  </a:ext>
                </a:extLst>
              </a:tr>
              <a:tr h="432000">
                <a:tc>
                  <a:txBody>
                    <a:bodyPr/>
                    <a:lstStyle/>
                    <a:p>
                      <a:pPr algn="ctr"/>
                      <a:r>
                        <a:rPr lang="en-IN" sz="2400" dirty="0" smtClean="0"/>
                        <a:t>Text</a:t>
                      </a:r>
                      <a:endParaRPr lang="en-IN" sz="240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b</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b</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b</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c</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b</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2000780"/>
                  </a:ext>
                </a:extLst>
              </a:tr>
            </a:tbl>
          </a:graphicData>
        </a:graphic>
      </p:graphicFrame>
      <p:graphicFrame>
        <p:nvGraphicFramePr>
          <p:cNvPr id="6" name="Table 5"/>
          <p:cNvGraphicFramePr>
            <a:graphicFrameLocks noGrp="1"/>
          </p:cNvGraphicFramePr>
          <p:nvPr>
            <p:extLst/>
          </p:nvPr>
        </p:nvGraphicFramePr>
        <p:xfrm>
          <a:off x="1231614" y="4451866"/>
          <a:ext cx="4464495" cy="914400"/>
        </p:xfrm>
        <a:graphic>
          <a:graphicData uri="http://schemas.openxmlformats.org/drawingml/2006/table">
            <a:tbl>
              <a:tblPr firstRow="1" bandRow="1">
                <a:tableStyleId>{5940675A-B579-460E-94D1-54222C63F5DA}</a:tableStyleId>
              </a:tblPr>
              <a:tblGrid>
                <a:gridCol w="1099280">
                  <a:extLst>
                    <a:ext uri="{9D8B030D-6E8A-4147-A177-3AD203B41FA5}">
                      <a16:colId xmlns:a16="http://schemas.microsoft.com/office/drawing/2014/main" val="2544549060"/>
                    </a:ext>
                  </a:extLst>
                </a:gridCol>
                <a:gridCol w="480745">
                  <a:extLst>
                    <a:ext uri="{9D8B030D-6E8A-4147-A177-3AD203B41FA5}">
                      <a16:colId xmlns:a16="http://schemas.microsoft.com/office/drawing/2014/main" val="4208223411"/>
                    </a:ext>
                  </a:extLst>
                </a:gridCol>
                <a:gridCol w="480745">
                  <a:extLst>
                    <a:ext uri="{9D8B030D-6E8A-4147-A177-3AD203B41FA5}">
                      <a16:colId xmlns:a16="http://schemas.microsoft.com/office/drawing/2014/main" val="57169838"/>
                    </a:ext>
                  </a:extLst>
                </a:gridCol>
                <a:gridCol w="480745">
                  <a:extLst>
                    <a:ext uri="{9D8B030D-6E8A-4147-A177-3AD203B41FA5}">
                      <a16:colId xmlns:a16="http://schemas.microsoft.com/office/drawing/2014/main" val="101212751"/>
                    </a:ext>
                  </a:extLst>
                </a:gridCol>
                <a:gridCol w="480745">
                  <a:extLst>
                    <a:ext uri="{9D8B030D-6E8A-4147-A177-3AD203B41FA5}">
                      <a16:colId xmlns:a16="http://schemas.microsoft.com/office/drawing/2014/main" val="2299447371"/>
                    </a:ext>
                  </a:extLst>
                </a:gridCol>
                <a:gridCol w="480745">
                  <a:extLst>
                    <a:ext uri="{9D8B030D-6E8A-4147-A177-3AD203B41FA5}">
                      <a16:colId xmlns:a16="http://schemas.microsoft.com/office/drawing/2014/main" val="2901701410"/>
                    </a:ext>
                  </a:extLst>
                </a:gridCol>
                <a:gridCol w="480745">
                  <a:extLst>
                    <a:ext uri="{9D8B030D-6E8A-4147-A177-3AD203B41FA5}">
                      <a16:colId xmlns:a16="http://schemas.microsoft.com/office/drawing/2014/main" val="2175626083"/>
                    </a:ext>
                  </a:extLst>
                </a:gridCol>
                <a:gridCol w="480745">
                  <a:extLst>
                    <a:ext uri="{9D8B030D-6E8A-4147-A177-3AD203B41FA5}">
                      <a16:colId xmlns:a16="http://schemas.microsoft.com/office/drawing/2014/main" val="438334824"/>
                    </a:ext>
                  </a:extLst>
                </a:gridCol>
              </a:tblGrid>
              <a:tr h="370840">
                <a:tc>
                  <a:txBody>
                    <a:bodyPr/>
                    <a:lstStyle/>
                    <a:p>
                      <a:pPr algn="ctr"/>
                      <a:endParaRPr lang="en-IN" sz="2400" dirty="0"/>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000" dirty="0" smtClean="0"/>
                        <a:t>1</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2</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3</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4</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5</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6</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7</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8821610"/>
                  </a:ext>
                </a:extLst>
              </a:tr>
              <a:tr h="370840">
                <a:tc>
                  <a:txBody>
                    <a:bodyPr/>
                    <a:lstStyle/>
                    <a:p>
                      <a:pPr algn="ctr"/>
                      <a:r>
                        <a:rPr lang="en-IN" sz="2400" dirty="0" smtClean="0"/>
                        <a:t>Pattern</a:t>
                      </a:r>
                      <a:endParaRPr lang="en-IN" sz="24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b</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b</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c</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2000780"/>
                  </a:ext>
                </a:extLst>
              </a:tr>
            </a:tbl>
          </a:graphicData>
        </a:graphic>
      </p:graphicFrame>
      <mc:AlternateContent xmlns:mc="http://schemas.openxmlformats.org/markup-compatibility/2006" xmlns:a14="http://schemas.microsoft.com/office/drawing/2010/main">
        <mc:Choice Requires="a14">
          <p:sp>
            <p:nvSpPr>
              <p:cNvPr id="38" name="Rectangle 37"/>
              <p:cNvSpPr/>
              <p:nvPr/>
            </p:nvSpPr>
            <p:spPr>
              <a:xfrm>
                <a:off x="6186415" y="770709"/>
                <a:ext cx="2454665" cy="4598125"/>
              </a:xfrm>
              <a:prstGeom prst="rect">
                <a:avLst/>
              </a:prstGeom>
              <a:solidFill>
                <a:schemeClr val="bg2">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i="1" dirty="0" smtClean="0">
                  <a:solidFill>
                    <a:srgbClr val="AD1457"/>
                  </a:solidFill>
                  <a:latin typeface="Cambria Math" panose="02040503050406030204" pitchFamily="18" charset="0"/>
                </a:endParaRPr>
              </a:p>
              <a:p>
                <a:pPr algn="ctr"/>
                <a:endParaRPr lang="en-US" sz="2000" i="1" dirty="0" smtClean="0">
                  <a:solidFill>
                    <a:srgbClr val="AD1457"/>
                  </a:solidFill>
                  <a:latin typeface="Cambria Math" panose="02040503050406030204" pitchFamily="18" charset="0"/>
                </a:endParaRPr>
              </a:p>
              <a:p>
                <a:pPr algn="ctr"/>
                <a:endParaRPr lang="en-US" sz="2000" i="1" dirty="0" smtClean="0">
                  <a:solidFill>
                    <a:srgbClr val="AD1457"/>
                  </a:solidFill>
                  <a:latin typeface="Cambria Math" panose="02040503050406030204" pitchFamily="18" charset="0"/>
                </a:endParaRPr>
              </a:p>
              <a:p>
                <a:pPr algn="ctr"/>
                <a:endParaRPr lang="en-US" sz="2000" i="1" dirty="0" smtClean="0">
                  <a:solidFill>
                    <a:srgbClr val="AD1457"/>
                  </a:solidFill>
                  <a:latin typeface="Cambria Math" panose="02040503050406030204" pitchFamily="18" charset="0"/>
                </a:endParaRPr>
              </a:p>
              <a:p>
                <a:pPr algn="ctr">
                  <a:spcBef>
                    <a:spcPts val="300"/>
                  </a:spcBef>
                  <a:spcAft>
                    <a:spcPts val="300"/>
                  </a:spcAft>
                </a:pPr>
                <a14:m>
                  <m:oMathPara xmlns:m="http://schemas.openxmlformats.org/officeDocument/2006/math">
                    <m:oMathParaPr>
                      <m:jc m:val="centerGroup"/>
                    </m:oMathParaPr>
                    <m:oMath xmlns:m="http://schemas.openxmlformats.org/officeDocument/2006/math">
                      <m:r>
                        <a:rPr lang="en-US" sz="2000" i="1" dirty="0">
                          <a:solidFill>
                            <a:srgbClr val="AD1457"/>
                          </a:solidFill>
                          <a:latin typeface="Cambria Math" panose="02040503050406030204" pitchFamily="18" charset="0"/>
                        </a:rPr>
                        <m:t>𝑞</m:t>
                      </m:r>
                      <m:r>
                        <a:rPr lang="en-US" sz="2000" i="1" dirty="0">
                          <a:solidFill>
                            <a:srgbClr val="AD1457"/>
                          </a:solidFill>
                          <a:latin typeface="Cambria Math" panose="02040503050406030204" pitchFamily="18" charset="0"/>
                        </a:rPr>
                        <m:t>=</m:t>
                      </m:r>
                      <m:r>
                        <a:rPr lang="en-US" sz="2000" i="1" dirty="0">
                          <a:solidFill>
                            <a:srgbClr val="AD1457"/>
                          </a:solidFill>
                          <a:latin typeface="Cambria Math" panose="02040503050406030204" pitchFamily="18" charset="0"/>
                          <a:ea typeface="Cambria Math" panose="02040503050406030204" pitchFamily="18" charset="0"/>
                          <a:cs typeface="CourierNewPS-ItalicMT"/>
                        </a:rPr>
                        <m:t>𝛿</m:t>
                      </m:r>
                      <m:r>
                        <a:rPr lang="en-US" sz="2000" i="1" dirty="0">
                          <a:solidFill>
                            <a:srgbClr val="AD1457"/>
                          </a:solidFill>
                          <a:latin typeface="Cambria Math" panose="02040503050406030204" pitchFamily="18" charset="0"/>
                          <a:ea typeface="Cambria Math" panose="02040503050406030204" pitchFamily="18" charset="0"/>
                          <a:cs typeface="CourierNewPS-ItalicMT"/>
                        </a:rPr>
                        <m:t>(0,</m:t>
                      </m:r>
                      <m:r>
                        <a:rPr lang="en-US" sz="2000" i="1" dirty="0">
                          <a:solidFill>
                            <a:srgbClr val="AD1457"/>
                          </a:solidFill>
                          <a:latin typeface="Cambria Math" panose="02040503050406030204" pitchFamily="18" charset="0"/>
                          <a:ea typeface="Cambria Math" panose="02040503050406030204" pitchFamily="18" charset="0"/>
                          <a:cs typeface="CourierNewPS-ItalicMT"/>
                        </a:rPr>
                        <m:t>𝑎</m:t>
                      </m:r>
                      <m:r>
                        <a:rPr lang="en-US" sz="2000" i="1" dirty="0">
                          <a:solidFill>
                            <a:srgbClr val="AD1457"/>
                          </a:solidFill>
                          <a:latin typeface="Cambria Math" panose="02040503050406030204" pitchFamily="18" charset="0"/>
                          <a:ea typeface="Cambria Math" panose="02040503050406030204" pitchFamily="18" charset="0"/>
                          <a:cs typeface="CourierNewPS-ItalicMT"/>
                        </a:rPr>
                        <m:t>)=1  </m:t>
                      </m:r>
                    </m:oMath>
                  </m:oMathPara>
                </a14:m>
                <a:endParaRPr lang="en-US" sz="2000" dirty="0" smtClean="0">
                  <a:solidFill>
                    <a:srgbClr val="AD1457"/>
                  </a:solidFill>
                </a:endParaRPr>
              </a:p>
              <a:p>
                <a:pPr algn="ctr">
                  <a:spcBef>
                    <a:spcPts val="300"/>
                  </a:spcBef>
                  <a:spcAft>
                    <a:spcPts val="300"/>
                  </a:spcAft>
                </a:pPr>
                <a14:m>
                  <m:oMathPara xmlns:m="http://schemas.openxmlformats.org/officeDocument/2006/math">
                    <m:oMathParaPr>
                      <m:jc m:val="centerGroup"/>
                    </m:oMathParaPr>
                    <m:oMath xmlns:m="http://schemas.openxmlformats.org/officeDocument/2006/math">
                      <m:r>
                        <a:rPr lang="en-US" sz="2000" i="1" dirty="0">
                          <a:solidFill>
                            <a:srgbClr val="AD1457"/>
                          </a:solidFill>
                          <a:latin typeface="Cambria Math" panose="02040503050406030204" pitchFamily="18" charset="0"/>
                        </a:rPr>
                        <m:t>𝑞</m:t>
                      </m:r>
                      <m:r>
                        <a:rPr lang="en-US" sz="2000" i="1" dirty="0">
                          <a:solidFill>
                            <a:srgbClr val="AD1457"/>
                          </a:solidFill>
                          <a:latin typeface="Cambria Math" panose="02040503050406030204" pitchFamily="18" charset="0"/>
                        </a:rPr>
                        <m:t>=</m:t>
                      </m:r>
                      <m:r>
                        <a:rPr lang="en-US" sz="2000" i="1" dirty="0">
                          <a:solidFill>
                            <a:srgbClr val="AD1457"/>
                          </a:solidFill>
                          <a:latin typeface="Cambria Math" panose="02040503050406030204" pitchFamily="18" charset="0"/>
                          <a:ea typeface="Cambria Math" panose="02040503050406030204" pitchFamily="18" charset="0"/>
                          <a:cs typeface="CourierNewPS-ItalicMT"/>
                        </a:rPr>
                        <m:t>𝛿</m:t>
                      </m:r>
                      <m:r>
                        <a:rPr lang="en-US" sz="2000" i="1" dirty="0">
                          <a:solidFill>
                            <a:srgbClr val="AD1457"/>
                          </a:solidFill>
                          <a:latin typeface="Cambria Math" panose="02040503050406030204" pitchFamily="18" charset="0"/>
                          <a:ea typeface="Cambria Math" panose="02040503050406030204" pitchFamily="18" charset="0"/>
                          <a:cs typeface="CourierNewPS-ItalicMT"/>
                        </a:rPr>
                        <m:t>(1,</m:t>
                      </m:r>
                      <m:r>
                        <a:rPr lang="en-US" sz="2000" b="0" i="1" dirty="0" smtClean="0">
                          <a:solidFill>
                            <a:srgbClr val="AD1457"/>
                          </a:solidFill>
                          <a:latin typeface="Cambria Math" panose="02040503050406030204" pitchFamily="18" charset="0"/>
                          <a:ea typeface="Cambria Math" panose="02040503050406030204" pitchFamily="18" charset="0"/>
                          <a:cs typeface="CourierNewPS-ItalicMT"/>
                        </a:rPr>
                        <m:t>𝑏</m:t>
                      </m:r>
                      <m:r>
                        <a:rPr lang="en-US" sz="2000" i="1" dirty="0">
                          <a:solidFill>
                            <a:srgbClr val="AD1457"/>
                          </a:solidFill>
                          <a:latin typeface="Cambria Math" panose="02040503050406030204" pitchFamily="18" charset="0"/>
                          <a:ea typeface="Cambria Math" panose="02040503050406030204" pitchFamily="18" charset="0"/>
                          <a:cs typeface="CourierNewPS-ItalicMT"/>
                        </a:rPr>
                        <m:t>)=</m:t>
                      </m:r>
                      <m:r>
                        <a:rPr lang="en-US" sz="2000" b="0" i="1" dirty="0" smtClean="0">
                          <a:solidFill>
                            <a:srgbClr val="AD1457"/>
                          </a:solidFill>
                          <a:latin typeface="Cambria Math" panose="02040503050406030204" pitchFamily="18" charset="0"/>
                          <a:ea typeface="Cambria Math" panose="02040503050406030204" pitchFamily="18" charset="0"/>
                          <a:cs typeface="CourierNewPS-ItalicMT"/>
                        </a:rPr>
                        <m:t>2</m:t>
                      </m:r>
                      <m:r>
                        <a:rPr lang="en-US" sz="2000" i="1" dirty="0">
                          <a:solidFill>
                            <a:srgbClr val="AD1457"/>
                          </a:solidFill>
                          <a:latin typeface="Cambria Math" panose="02040503050406030204" pitchFamily="18" charset="0"/>
                          <a:ea typeface="Cambria Math" panose="02040503050406030204" pitchFamily="18" charset="0"/>
                          <a:cs typeface="CourierNewPS-ItalicMT"/>
                        </a:rPr>
                        <m:t>  </m:t>
                      </m:r>
                    </m:oMath>
                  </m:oMathPara>
                </a14:m>
                <a:endParaRPr lang="en-US" sz="2000" dirty="0">
                  <a:solidFill>
                    <a:srgbClr val="AD1457"/>
                  </a:solidFill>
                </a:endParaRPr>
              </a:p>
              <a:p>
                <a:pPr algn="ctr">
                  <a:spcBef>
                    <a:spcPts val="300"/>
                  </a:spcBef>
                  <a:spcAft>
                    <a:spcPts val="300"/>
                  </a:spcAft>
                </a:pPr>
                <a14:m>
                  <m:oMathPara xmlns:m="http://schemas.openxmlformats.org/officeDocument/2006/math">
                    <m:oMathParaPr>
                      <m:jc m:val="centerGroup"/>
                    </m:oMathParaPr>
                    <m:oMath xmlns:m="http://schemas.openxmlformats.org/officeDocument/2006/math">
                      <m:r>
                        <a:rPr lang="en-US" sz="2000" i="1" dirty="0">
                          <a:solidFill>
                            <a:srgbClr val="AD1457"/>
                          </a:solidFill>
                          <a:latin typeface="Cambria Math" panose="02040503050406030204" pitchFamily="18" charset="0"/>
                        </a:rPr>
                        <m:t>𝑞</m:t>
                      </m:r>
                      <m:r>
                        <a:rPr lang="en-US" sz="2000" i="1" dirty="0">
                          <a:solidFill>
                            <a:srgbClr val="AD1457"/>
                          </a:solidFill>
                          <a:latin typeface="Cambria Math" panose="02040503050406030204" pitchFamily="18" charset="0"/>
                        </a:rPr>
                        <m:t>=</m:t>
                      </m:r>
                      <m:r>
                        <a:rPr lang="en-US" sz="2000" i="1" dirty="0">
                          <a:solidFill>
                            <a:srgbClr val="AD1457"/>
                          </a:solidFill>
                          <a:latin typeface="Cambria Math" panose="02040503050406030204" pitchFamily="18" charset="0"/>
                          <a:ea typeface="Cambria Math" panose="02040503050406030204" pitchFamily="18" charset="0"/>
                          <a:cs typeface="CourierNewPS-ItalicMT"/>
                        </a:rPr>
                        <m:t>𝛿</m:t>
                      </m:r>
                      <m:r>
                        <a:rPr lang="en-US" sz="2000" i="1" dirty="0">
                          <a:solidFill>
                            <a:srgbClr val="AD1457"/>
                          </a:solidFill>
                          <a:latin typeface="Cambria Math" panose="02040503050406030204" pitchFamily="18" charset="0"/>
                          <a:ea typeface="Cambria Math" panose="02040503050406030204" pitchFamily="18" charset="0"/>
                          <a:cs typeface="CourierNewPS-ItalicMT"/>
                        </a:rPr>
                        <m:t>(2,</m:t>
                      </m:r>
                      <m:r>
                        <a:rPr lang="en-US" sz="2000" i="1" dirty="0">
                          <a:solidFill>
                            <a:srgbClr val="AD1457"/>
                          </a:solidFill>
                          <a:latin typeface="Cambria Math" panose="02040503050406030204" pitchFamily="18" charset="0"/>
                          <a:ea typeface="Cambria Math" panose="02040503050406030204" pitchFamily="18" charset="0"/>
                          <a:cs typeface="CourierNewPS-ItalicMT"/>
                        </a:rPr>
                        <m:t>𝑎</m:t>
                      </m:r>
                      <m:r>
                        <a:rPr lang="en-US" sz="2000" i="1" dirty="0">
                          <a:solidFill>
                            <a:srgbClr val="AD1457"/>
                          </a:solidFill>
                          <a:latin typeface="Cambria Math" panose="02040503050406030204" pitchFamily="18" charset="0"/>
                          <a:ea typeface="Cambria Math" panose="02040503050406030204" pitchFamily="18" charset="0"/>
                          <a:cs typeface="CourierNewPS-ItalicMT"/>
                        </a:rPr>
                        <m:t>)=3  </m:t>
                      </m:r>
                    </m:oMath>
                  </m:oMathPara>
                </a14:m>
                <a:endParaRPr lang="en-US" sz="2000" dirty="0">
                  <a:solidFill>
                    <a:srgbClr val="AD1457"/>
                  </a:solidFill>
                </a:endParaRPr>
              </a:p>
              <a:p>
                <a:pPr algn="ctr">
                  <a:spcBef>
                    <a:spcPts val="300"/>
                  </a:spcBef>
                  <a:spcAft>
                    <a:spcPts val="300"/>
                  </a:spcAft>
                </a:pPr>
                <a14:m>
                  <m:oMathPara xmlns:m="http://schemas.openxmlformats.org/officeDocument/2006/math">
                    <m:oMathParaPr>
                      <m:jc m:val="centerGroup"/>
                    </m:oMathParaPr>
                    <m:oMath xmlns:m="http://schemas.openxmlformats.org/officeDocument/2006/math">
                      <m:r>
                        <a:rPr lang="en-US" sz="2000" i="1" dirty="0">
                          <a:solidFill>
                            <a:srgbClr val="AD1457"/>
                          </a:solidFill>
                          <a:latin typeface="Cambria Math" panose="02040503050406030204" pitchFamily="18" charset="0"/>
                        </a:rPr>
                        <m:t>𝑞</m:t>
                      </m:r>
                      <m:r>
                        <a:rPr lang="en-US" sz="2000" i="1" dirty="0">
                          <a:solidFill>
                            <a:srgbClr val="AD1457"/>
                          </a:solidFill>
                          <a:latin typeface="Cambria Math" panose="02040503050406030204" pitchFamily="18" charset="0"/>
                        </a:rPr>
                        <m:t>=</m:t>
                      </m:r>
                      <m:r>
                        <a:rPr lang="en-US" sz="2000" i="1" dirty="0">
                          <a:solidFill>
                            <a:srgbClr val="AD1457"/>
                          </a:solidFill>
                          <a:latin typeface="Cambria Math" panose="02040503050406030204" pitchFamily="18" charset="0"/>
                          <a:ea typeface="Cambria Math" panose="02040503050406030204" pitchFamily="18" charset="0"/>
                          <a:cs typeface="CourierNewPS-ItalicMT"/>
                        </a:rPr>
                        <m:t>𝛿</m:t>
                      </m:r>
                      <m:r>
                        <a:rPr lang="en-US" sz="2000" i="1" dirty="0">
                          <a:solidFill>
                            <a:srgbClr val="AD1457"/>
                          </a:solidFill>
                          <a:latin typeface="Cambria Math" panose="02040503050406030204" pitchFamily="18" charset="0"/>
                          <a:ea typeface="Cambria Math" panose="02040503050406030204" pitchFamily="18" charset="0"/>
                          <a:cs typeface="CourierNewPS-ItalicMT"/>
                        </a:rPr>
                        <m:t>(3,</m:t>
                      </m:r>
                      <m:r>
                        <a:rPr lang="en-US" sz="2000" b="0" i="1" dirty="0" smtClean="0">
                          <a:solidFill>
                            <a:srgbClr val="AD1457"/>
                          </a:solidFill>
                          <a:latin typeface="Cambria Math" panose="02040503050406030204" pitchFamily="18" charset="0"/>
                          <a:ea typeface="Cambria Math" panose="02040503050406030204" pitchFamily="18" charset="0"/>
                          <a:cs typeface="CourierNewPS-ItalicMT"/>
                        </a:rPr>
                        <m:t>𝑏</m:t>
                      </m:r>
                      <m:r>
                        <a:rPr lang="en-US" sz="2000" i="1" dirty="0">
                          <a:solidFill>
                            <a:srgbClr val="AD1457"/>
                          </a:solidFill>
                          <a:latin typeface="Cambria Math" panose="02040503050406030204" pitchFamily="18" charset="0"/>
                          <a:ea typeface="Cambria Math" panose="02040503050406030204" pitchFamily="18" charset="0"/>
                          <a:cs typeface="CourierNewPS-ItalicMT"/>
                        </a:rPr>
                        <m:t>)=</m:t>
                      </m:r>
                      <m:r>
                        <a:rPr lang="en-US" sz="2000" b="0" i="1" dirty="0" smtClean="0">
                          <a:solidFill>
                            <a:srgbClr val="AD1457"/>
                          </a:solidFill>
                          <a:latin typeface="Cambria Math" panose="02040503050406030204" pitchFamily="18" charset="0"/>
                          <a:ea typeface="Cambria Math" panose="02040503050406030204" pitchFamily="18" charset="0"/>
                          <a:cs typeface="CourierNewPS-ItalicMT"/>
                        </a:rPr>
                        <m:t>4</m:t>
                      </m:r>
                      <m:r>
                        <a:rPr lang="en-US" sz="2000" i="1" dirty="0">
                          <a:solidFill>
                            <a:srgbClr val="AD1457"/>
                          </a:solidFill>
                          <a:latin typeface="Cambria Math" panose="02040503050406030204" pitchFamily="18" charset="0"/>
                          <a:ea typeface="Cambria Math" panose="02040503050406030204" pitchFamily="18" charset="0"/>
                          <a:cs typeface="CourierNewPS-ItalicMT"/>
                        </a:rPr>
                        <m:t>  </m:t>
                      </m:r>
                    </m:oMath>
                  </m:oMathPara>
                </a14:m>
                <a:endParaRPr lang="en-US" sz="2000" dirty="0">
                  <a:solidFill>
                    <a:srgbClr val="AD1457"/>
                  </a:solidFill>
                </a:endParaRPr>
              </a:p>
              <a:p>
                <a:pPr algn="ctr">
                  <a:spcBef>
                    <a:spcPts val="300"/>
                  </a:spcBef>
                  <a:spcAft>
                    <a:spcPts val="300"/>
                  </a:spcAft>
                </a:pPr>
                <a14:m>
                  <m:oMathPara xmlns:m="http://schemas.openxmlformats.org/officeDocument/2006/math">
                    <m:oMathParaPr>
                      <m:jc m:val="centerGroup"/>
                    </m:oMathParaPr>
                    <m:oMath xmlns:m="http://schemas.openxmlformats.org/officeDocument/2006/math">
                      <m:r>
                        <a:rPr lang="en-US" sz="2000" i="1" dirty="0">
                          <a:solidFill>
                            <a:srgbClr val="AD1457"/>
                          </a:solidFill>
                          <a:latin typeface="Cambria Math" panose="02040503050406030204" pitchFamily="18" charset="0"/>
                        </a:rPr>
                        <m:t>𝑞</m:t>
                      </m:r>
                      <m:r>
                        <a:rPr lang="en-US" sz="2000" i="1" dirty="0">
                          <a:solidFill>
                            <a:srgbClr val="AD1457"/>
                          </a:solidFill>
                          <a:latin typeface="Cambria Math" panose="02040503050406030204" pitchFamily="18" charset="0"/>
                        </a:rPr>
                        <m:t>=</m:t>
                      </m:r>
                      <m:r>
                        <a:rPr lang="en-US" sz="2000" i="1" dirty="0">
                          <a:solidFill>
                            <a:srgbClr val="AD1457"/>
                          </a:solidFill>
                          <a:latin typeface="Cambria Math" panose="02040503050406030204" pitchFamily="18" charset="0"/>
                          <a:ea typeface="Cambria Math" panose="02040503050406030204" pitchFamily="18" charset="0"/>
                          <a:cs typeface="CourierNewPS-ItalicMT"/>
                        </a:rPr>
                        <m:t>𝛿</m:t>
                      </m:r>
                      <m:r>
                        <a:rPr lang="en-US" sz="2000" i="1" dirty="0">
                          <a:solidFill>
                            <a:srgbClr val="AD1457"/>
                          </a:solidFill>
                          <a:latin typeface="Cambria Math" panose="02040503050406030204" pitchFamily="18" charset="0"/>
                          <a:ea typeface="Cambria Math" panose="02040503050406030204" pitchFamily="18" charset="0"/>
                          <a:cs typeface="CourierNewPS-ItalicMT"/>
                        </a:rPr>
                        <m:t>(4,</m:t>
                      </m:r>
                      <m:r>
                        <a:rPr lang="en-US" sz="2000" i="1" dirty="0">
                          <a:solidFill>
                            <a:srgbClr val="AD1457"/>
                          </a:solidFill>
                          <a:latin typeface="Cambria Math" panose="02040503050406030204" pitchFamily="18" charset="0"/>
                          <a:ea typeface="Cambria Math" panose="02040503050406030204" pitchFamily="18" charset="0"/>
                          <a:cs typeface="CourierNewPS-ItalicMT"/>
                        </a:rPr>
                        <m:t>𝑎</m:t>
                      </m:r>
                      <m:r>
                        <a:rPr lang="en-US" sz="2000" i="1" dirty="0">
                          <a:solidFill>
                            <a:srgbClr val="AD1457"/>
                          </a:solidFill>
                          <a:latin typeface="Cambria Math" panose="02040503050406030204" pitchFamily="18" charset="0"/>
                          <a:ea typeface="Cambria Math" panose="02040503050406030204" pitchFamily="18" charset="0"/>
                          <a:cs typeface="CourierNewPS-ItalicMT"/>
                        </a:rPr>
                        <m:t>)=5  </m:t>
                      </m:r>
                    </m:oMath>
                  </m:oMathPara>
                </a14:m>
                <a:endParaRPr lang="en-US" sz="2000" dirty="0">
                  <a:solidFill>
                    <a:srgbClr val="AD1457"/>
                  </a:solidFill>
                </a:endParaRPr>
              </a:p>
              <a:p>
                <a:pPr algn="ctr">
                  <a:spcBef>
                    <a:spcPts val="300"/>
                  </a:spcBef>
                  <a:spcAft>
                    <a:spcPts val="300"/>
                  </a:spcAft>
                </a:pPr>
                <a14:m>
                  <m:oMathPara xmlns:m="http://schemas.openxmlformats.org/officeDocument/2006/math">
                    <m:oMathParaPr>
                      <m:jc m:val="centerGroup"/>
                    </m:oMathParaPr>
                    <m:oMath xmlns:m="http://schemas.openxmlformats.org/officeDocument/2006/math">
                      <m:r>
                        <a:rPr lang="en-US" sz="2000" i="1" dirty="0">
                          <a:solidFill>
                            <a:srgbClr val="AD1457"/>
                          </a:solidFill>
                          <a:latin typeface="Cambria Math" panose="02040503050406030204" pitchFamily="18" charset="0"/>
                        </a:rPr>
                        <m:t>𝑞</m:t>
                      </m:r>
                      <m:r>
                        <a:rPr lang="en-US" sz="2000" i="1" dirty="0">
                          <a:solidFill>
                            <a:srgbClr val="AD1457"/>
                          </a:solidFill>
                          <a:latin typeface="Cambria Math" panose="02040503050406030204" pitchFamily="18" charset="0"/>
                        </a:rPr>
                        <m:t>=</m:t>
                      </m:r>
                      <m:r>
                        <a:rPr lang="en-US" sz="2000" i="1" dirty="0">
                          <a:solidFill>
                            <a:srgbClr val="AD1457"/>
                          </a:solidFill>
                          <a:latin typeface="Cambria Math" panose="02040503050406030204" pitchFamily="18" charset="0"/>
                          <a:ea typeface="Cambria Math" panose="02040503050406030204" pitchFamily="18" charset="0"/>
                          <a:cs typeface="CourierNewPS-ItalicMT"/>
                        </a:rPr>
                        <m:t>𝛿</m:t>
                      </m:r>
                      <m:r>
                        <a:rPr lang="en-US" sz="2000" i="1" dirty="0">
                          <a:solidFill>
                            <a:srgbClr val="AD1457"/>
                          </a:solidFill>
                          <a:latin typeface="Cambria Math" panose="02040503050406030204" pitchFamily="18" charset="0"/>
                          <a:ea typeface="Cambria Math" panose="02040503050406030204" pitchFamily="18" charset="0"/>
                          <a:cs typeface="CourierNewPS-ItalicMT"/>
                        </a:rPr>
                        <m:t>(5,</m:t>
                      </m:r>
                      <m:r>
                        <a:rPr lang="en-US" sz="2000" b="0" i="1" dirty="0" smtClean="0">
                          <a:solidFill>
                            <a:srgbClr val="AD1457"/>
                          </a:solidFill>
                          <a:latin typeface="Cambria Math" panose="02040503050406030204" pitchFamily="18" charset="0"/>
                          <a:ea typeface="Cambria Math" panose="02040503050406030204" pitchFamily="18" charset="0"/>
                          <a:cs typeface="CourierNewPS-ItalicMT"/>
                        </a:rPr>
                        <m:t>𝑏</m:t>
                      </m:r>
                      <m:r>
                        <a:rPr lang="en-US" sz="2000" i="1" dirty="0">
                          <a:solidFill>
                            <a:srgbClr val="AD1457"/>
                          </a:solidFill>
                          <a:latin typeface="Cambria Math" panose="02040503050406030204" pitchFamily="18" charset="0"/>
                          <a:ea typeface="Cambria Math" panose="02040503050406030204" pitchFamily="18" charset="0"/>
                          <a:cs typeface="CourierNewPS-ItalicMT"/>
                        </a:rPr>
                        <m:t>)=</m:t>
                      </m:r>
                      <m:r>
                        <a:rPr lang="en-US" sz="2000" b="0" i="1" dirty="0" smtClean="0">
                          <a:solidFill>
                            <a:srgbClr val="AD1457"/>
                          </a:solidFill>
                          <a:latin typeface="Cambria Math" panose="02040503050406030204" pitchFamily="18" charset="0"/>
                          <a:ea typeface="Cambria Math" panose="02040503050406030204" pitchFamily="18" charset="0"/>
                          <a:cs typeface="CourierNewPS-ItalicMT"/>
                        </a:rPr>
                        <m:t>4</m:t>
                      </m:r>
                      <m:r>
                        <a:rPr lang="en-US" sz="2000" i="1" dirty="0">
                          <a:solidFill>
                            <a:srgbClr val="AD1457"/>
                          </a:solidFill>
                          <a:latin typeface="Cambria Math" panose="02040503050406030204" pitchFamily="18" charset="0"/>
                          <a:ea typeface="Cambria Math" panose="02040503050406030204" pitchFamily="18" charset="0"/>
                          <a:cs typeface="CourierNewPS-ItalicMT"/>
                        </a:rPr>
                        <m:t>  </m:t>
                      </m:r>
                    </m:oMath>
                  </m:oMathPara>
                </a14:m>
                <a:endParaRPr lang="en-US" sz="2000" dirty="0">
                  <a:solidFill>
                    <a:srgbClr val="AD1457"/>
                  </a:solidFill>
                </a:endParaRPr>
              </a:p>
              <a:p>
                <a:pPr algn="ctr">
                  <a:spcBef>
                    <a:spcPts val="300"/>
                  </a:spcBef>
                  <a:spcAft>
                    <a:spcPts val="300"/>
                  </a:spcAft>
                </a:pPr>
                <a14:m>
                  <m:oMathPara xmlns:m="http://schemas.openxmlformats.org/officeDocument/2006/math">
                    <m:oMathParaPr>
                      <m:jc m:val="centerGroup"/>
                    </m:oMathParaPr>
                    <m:oMath xmlns:m="http://schemas.openxmlformats.org/officeDocument/2006/math">
                      <m:r>
                        <a:rPr lang="en-US" sz="2000" i="1" dirty="0">
                          <a:solidFill>
                            <a:srgbClr val="AD1457"/>
                          </a:solidFill>
                          <a:latin typeface="Cambria Math" panose="02040503050406030204" pitchFamily="18" charset="0"/>
                        </a:rPr>
                        <m:t>𝑞</m:t>
                      </m:r>
                      <m:r>
                        <a:rPr lang="en-US" sz="2000" i="1" dirty="0">
                          <a:solidFill>
                            <a:srgbClr val="AD1457"/>
                          </a:solidFill>
                          <a:latin typeface="Cambria Math" panose="02040503050406030204" pitchFamily="18" charset="0"/>
                        </a:rPr>
                        <m:t>=</m:t>
                      </m:r>
                      <m:r>
                        <a:rPr lang="en-US" sz="2000" i="1" dirty="0">
                          <a:solidFill>
                            <a:srgbClr val="AD1457"/>
                          </a:solidFill>
                          <a:latin typeface="Cambria Math" panose="02040503050406030204" pitchFamily="18" charset="0"/>
                          <a:ea typeface="Cambria Math" panose="02040503050406030204" pitchFamily="18" charset="0"/>
                          <a:cs typeface="CourierNewPS-ItalicMT"/>
                        </a:rPr>
                        <m:t>𝛿</m:t>
                      </m:r>
                      <m:r>
                        <a:rPr lang="en-US" sz="2000" i="1" dirty="0">
                          <a:solidFill>
                            <a:srgbClr val="AD1457"/>
                          </a:solidFill>
                          <a:latin typeface="Cambria Math" panose="02040503050406030204" pitchFamily="18" charset="0"/>
                          <a:ea typeface="Cambria Math" panose="02040503050406030204" pitchFamily="18" charset="0"/>
                          <a:cs typeface="CourierNewPS-ItalicMT"/>
                        </a:rPr>
                        <m:t>(4,</m:t>
                      </m:r>
                      <m:r>
                        <a:rPr lang="en-US" sz="2000" i="1" dirty="0">
                          <a:solidFill>
                            <a:srgbClr val="AD1457"/>
                          </a:solidFill>
                          <a:latin typeface="Cambria Math" panose="02040503050406030204" pitchFamily="18" charset="0"/>
                          <a:ea typeface="Cambria Math" panose="02040503050406030204" pitchFamily="18" charset="0"/>
                          <a:cs typeface="CourierNewPS-ItalicMT"/>
                        </a:rPr>
                        <m:t>𝑎</m:t>
                      </m:r>
                      <m:r>
                        <a:rPr lang="en-US" sz="2000" i="1" dirty="0">
                          <a:solidFill>
                            <a:srgbClr val="AD1457"/>
                          </a:solidFill>
                          <a:latin typeface="Cambria Math" panose="02040503050406030204" pitchFamily="18" charset="0"/>
                          <a:ea typeface="Cambria Math" panose="02040503050406030204" pitchFamily="18" charset="0"/>
                          <a:cs typeface="CourierNewPS-ItalicMT"/>
                        </a:rPr>
                        <m:t>)=5  </m:t>
                      </m:r>
                    </m:oMath>
                  </m:oMathPara>
                </a14:m>
                <a:endParaRPr lang="en-US" sz="2000" dirty="0">
                  <a:solidFill>
                    <a:srgbClr val="AD1457"/>
                  </a:solidFill>
                </a:endParaRPr>
              </a:p>
              <a:p>
                <a:pPr algn="ctr">
                  <a:spcBef>
                    <a:spcPts val="300"/>
                  </a:spcBef>
                  <a:spcAft>
                    <a:spcPts val="300"/>
                  </a:spcAft>
                </a:pPr>
                <a14:m>
                  <m:oMathPara xmlns:m="http://schemas.openxmlformats.org/officeDocument/2006/math">
                    <m:oMathParaPr>
                      <m:jc m:val="centerGroup"/>
                    </m:oMathParaPr>
                    <m:oMath xmlns:m="http://schemas.openxmlformats.org/officeDocument/2006/math">
                      <m:r>
                        <a:rPr lang="en-US" sz="2000" i="1" dirty="0">
                          <a:solidFill>
                            <a:srgbClr val="AD1457"/>
                          </a:solidFill>
                          <a:latin typeface="Cambria Math" panose="02040503050406030204" pitchFamily="18" charset="0"/>
                        </a:rPr>
                        <m:t>𝑞</m:t>
                      </m:r>
                      <m:r>
                        <a:rPr lang="en-US" sz="2000" i="1" dirty="0">
                          <a:solidFill>
                            <a:srgbClr val="AD1457"/>
                          </a:solidFill>
                          <a:latin typeface="Cambria Math" panose="02040503050406030204" pitchFamily="18" charset="0"/>
                        </a:rPr>
                        <m:t>=</m:t>
                      </m:r>
                      <m:r>
                        <a:rPr lang="en-US" sz="2000" i="1" dirty="0">
                          <a:solidFill>
                            <a:srgbClr val="AD1457"/>
                          </a:solidFill>
                          <a:latin typeface="Cambria Math" panose="02040503050406030204" pitchFamily="18" charset="0"/>
                          <a:ea typeface="Cambria Math" panose="02040503050406030204" pitchFamily="18" charset="0"/>
                          <a:cs typeface="CourierNewPS-ItalicMT"/>
                        </a:rPr>
                        <m:t>𝛿</m:t>
                      </m:r>
                      <m:r>
                        <a:rPr lang="en-US" sz="2000" i="1" dirty="0">
                          <a:solidFill>
                            <a:srgbClr val="AD1457"/>
                          </a:solidFill>
                          <a:latin typeface="Cambria Math" panose="02040503050406030204" pitchFamily="18" charset="0"/>
                          <a:ea typeface="Cambria Math" panose="02040503050406030204" pitchFamily="18" charset="0"/>
                          <a:cs typeface="CourierNewPS-ItalicMT"/>
                        </a:rPr>
                        <m:t>(5,</m:t>
                      </m:r>
                      <m:r>
                        <a:rPr lang="en-US" sz="2000" b="0" i="1" dirty="0" smtClean="0">
                          <a:solidFill>
                            <a:srgbClr val="AD1457"/>
                          </a:solidFill>
                          <a:latin typeface="Cambria Math" panose="02040503050406030204" pitchFamily="18" charset="0"/>
                          <a:ea typeface="Cambria Math" panose="02040503050406030204" pitchFamily="18" charset="0"/>
                          <a:cs typeface="CourierNewPS-ItalicMT"/>
                        </a:rPr>
                        <m:t>𝑐</m:t>
                      </m:r>
                      <m:r>
                        <a:rPr lang="en-US" sz="2000" i="1" dirty="0">
                          <a:solidFill>
                            <a:srgbClr val="AD1457"/>
                          </a:solidFill>
                          <a:latin typeface="Cambria Math" panose="02040503050406030204" pitchFamily="18" charset="0"/>
                          <a:ea typeface="Cambria Math" panose="02040503050406030204" pitchFamily="18" charset="0"/>
                          <a:cs typeface="CourierNewPS-ItalicMT"/>
                        </a:rPr>
                        <m:t>)=</m:t>
                      </m:r>
                      <m:r>
                        <a:rPr lang="en-US" sz="2000" b="0" i="1" dirty="0" smtClean="0">
                          <a:solidFill>
                            <a:srgbClr val="AD1457"/>
                          </a:solidFill>
                          <a:latin typeface="Cambria Math" panose="02040503050406030204" pitchFamily="18" charset="0"/>
                          <a:ea typeface="Cambria Math" panose="02040503050406030204" pitchFamily="18" charset="0"/>
                          <a:cs typeface="CourierNewPS-ItalicMT"/>
                        </a:rPr>
                        <m:t>6</m:t>
                      </m:r>
                      <m:r>
                        <a:rPr lang="en-US" sz="2000" i="1" dirty="0">
                          <a:solidFill>
                            <a:srgbClr val="AD1457"/>
                          </a:solidFill>
                          <a:latin typeface="Cambria Math" panose="02040503050406030204" pitchFamily="18" charset="0"/>
                          <a:ea typeface="Cambria Math" panose="02040503050406030204" pitchFamily="18" charset="0"/>
                          <a:cs typeface="CourierNewPS-ItalicMT"/>
                        </a:rPr>
                        <m:t>  </m:t>
                      </m:r>
                    </m:oMath>
                  </m:oMathPara>
                </a14:m>
                <a:endParaRPr lang="en-US" sz="2000" dirty="0">
                  <a:solidFill>
                    <a:srgbClr val="AD1457"/>
                  </a:solidFill>
                </a:endParaRPr>
              </a:p>
              <a:p>
                <a:pPr algn="ctr"/>
                <a14:m>
                  <m:oMathPara xmlns:m="http://schemas.openxmlformats.org/officeDocument/2006/math">
                    <m:oMathParaPr>
                      <m:jc m:val="centerGroup"/>
                    </m:oMathParaPr>
                    <m:oMath xmlns:m="http://schemas.openxmlformats.org/officeDocument/2006/math">
                      <m:r>
                        <a:rPr lang="en-US" sz="2000" i="1" dirty="0">
                          <a:solidFill>
                            <a:srgbClr val="AD1457"/>
                          </a:solidFill>
                          <a:latin typeface="Cambria Math" panose="02040503050406030204" pitchFamily="18" charset="0"/>
                        </a:rPr>
                        <m:t>𝑞</m:t>
                      </m:r>
                      <m:r>
                        <a:rPr lang="en-US" sz="2000" i="1" dirty="0">
                          <a:solidFill>
                            <a:srgbClr val="AD1457"/>
                          </a:solidFill>
                          <a:latin typeface="Cambria Math" panose="02040503050406030204" pitchFamily="18" charset="0"/>
                        </a:rPr>
                        <m:t>=</m:t>
                      </m:r>
                      <m:r>
                        <a:rPr lang="en-US" sz="2000" i="1" dirty="0">
                          <a:solidFill>
                            <a:srgbClr val="AD1457"/>
                          </a:solidFill>
                          <a:latin typeface="Cambria Math" panose="02040503050406030204" pitchFamily="18" charset="0"/>
                          <a:ea typeface="Cambria Math" panose="02040503050406030204" pitchFamily="18" charset="0"/>
                          <a:cs typeface="CourierNewPS-ItalicMT"/>
                        </a:rPr>
                        <m:t>𝛿</m:t>
                      </m:r>
                      <m:r>
                        <a:rPr lang="en-US" sz="2000" i="1" dirty="0">
                          <a:solidFill>
                            <a:srgbClr val="AD1457"/>
                          </a:solidFill>
                          <a:latin typeface="Cambria Math" panose="02040503050406030204" pitchFamily="18" charset="0"/>
                          <a:ea typeface="Cambria Math" panose="02040503050406030204" pitchFamily="18" charset="0"/>
                          <a:cs typeface="CourierNewPS-ItalicMT"/>
                        </a:rPr>
                        <m:t>(6,</m:t>
                      </m:r>
                      <m:r>
                        <a:rPr lang="en-US" sz="2000" b="0" i="1" dirty="0" smtClean="0">
                          <a:solidFill>
                            <a:srgbClr val="AD1457"/>
                          </a:solidFill>
                          <a:latin typeface="Cambria Math" panose="02040503050406030204" pitchFamily="18" charset="0"/>
                          <a:ea typeface="Cambria Math" panose="02040503050406030204" pitchFamily="18" charset="0"/>
                          <a:cs typeface="CourierNewPS-ItalicMT"/>
                        </a:rPr>
                        <m:t>𝑎</m:t>
                      </m:r>
                      <m:r>
                        <a:rPr lang="en-US" sz="2000" i="1" dirty="0">
                          <a:solidFill>
                            <a:srgbClr val="AD1457"/>
                          </a:solidFill>
                          <a:latin typeface="Cambria Math" panose="02040503050406030204" pitchFamily="18" charset="0"/>
                          <a:ea typeface="Cambria Math" panose="02040503050406030204" pitchFamily="18" charset="0"/>
                          <a:cs typeface="CourierNewPS-ItalicMT"/>
                        </a:rPr>
                        <m:t>)=</m:t>
                      </m:r>
                      <m:r>
                        <a:rPr lang="en-US" sz="2000" b="0" i="1" dirty="0" smtClean="0">
                          <a:solidFill>
                            <a:srgbClr val="AD1457"/>
                          </a:solidFill>
                          <a:latin typeface="Cambria Math" panose="02040503050406030204" pitchFamily="18" charset="0"/>
                          <a:ea typeface="Cambria Math" panose="02040503050406030204" pitchFamily="18" charset="0"/>
                          <a:cs typeface="CourierNewPS-ItalicMT"/>
                        </a:rPr>
                        <m:t>7</m:t>
                      </m:r>
                      <m:r>
                        <a:rPr lang="en-US" sz="2000" i="1" dirty="0">
                          <a:solidFill>
                            <a:srgbClr val="AD1457"/>
                          </a:solidFill>
                          <a:latin typeface="Cambria Math" panose="02040503050406030204" pitchFamily="18" charset="0"/>
                          <a:ea typeface="Cambria Math" panose="02040503050406030204" pitchFamily="18" charset="0"/>
                          <a:cs typeface="CourierNewPS-ItalicMT"/>
                        </a:rPr>
                        <m:t>  </m:t>
                      </m:r>
                    </m:oMath>
                  </m:oMathPara>
                </a14:m>
                <a:endParaRPr lang="en-US" sz="2000" dirty="0">
                  <a:solidFill>
                    <a:srgbClr val="AD1457"/>
                  </a:solidFill>
                </a:endParaRPr>
              </a:p>
            </p:txBody>
          </p:sp>
        </mc:Choice>
        <mc:Fallback xmlns="">
          <p:sp>
            <p:nvSpPr>
              <p:cNvPr id="38" name="Rectangle 37"/>
              <p:cNvSpPr>
                <a:spLocks noRot="1" noChangeAspect="1" noMove="1" noResize="1" noEditPoints="1" noAdjustHandles="1" noChangeArrowheads="1" noChangeShapeType="1" noTextEdit="1"/>
              </p:cNvSpPr>
              <p:nvPr/>
            </p:nvSpPr>
            <p:spPr>
              <a:xfrm>
                <a:off x="6186415" y="770709"/>
                <a:ext cx="2454665" cy="4598125"/>
              </a:xfrm>
              <a:prstGeom prst="rect">
                <a:avLst/>
              </a:prstGeom>
              <a:blipFill>
                <a:blip r:embed="rId2"/>
                <a:stretch>
                  <a:fillRect/>
                </a:stretch>
              </a:blipFill>
            </p:spPr>
            <p:txBody>
              <a:bodyPr/>
              <a:lstStyle/>
              <a:p>
                <a:r>
                  <a:rPr lang="en-US">
                    <a:noFill/>
                  </a:rPr>
                  <a:t> </a:t>
                </a:r>
              </a:p>
            </p:txBody>
          </p:sp>
        </mc:Fallback>
      </mc:AlternateContent>
      <p:sp>
        <p:nvSpPr>
          <p:cNvPr id="36" name="Rectangle 35"/>
          <p:cNvSpPr/>
          <p:nvPr/>
        </p:nvSpPr>
        <p:spPr>
          <a:xfrm>
            <a:off x="3265427" y="5961888"/>
            <a:ext cx="3794760" cy="43891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61365" y="2205318"/>
            <a:ext cx="2194560" cy="365760"/>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755556" y="908876"/>
            <a:ext cx="1393633" cy="468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smtClean="0">
                <a:solidFill>
                  <a:schemeClr val="tx1"/>
                </a:solidFill>
                <a:latin typeface="Cambria Math" panose="02040503050406030204" pitchFamily="18" charset="0"/>
                <a:ea typeface="Cambria Math" panose="02040503050406030204" pitchFamily="18" charset="0"/>
              </a:rPr>
              <a:t>  </a:t>
            </a:r>
            <a:r>
              <a:rPr lang="en-IN" sz="2400" dirty="0" err="1" smtClean="0">
                <a:solidFill>
                  <a:schemeClr val="tx1"/>
                </a:solidFill>
                <a:latin typeface="Cambria Math" panose="02040503050406030204" pitchFamily="18" charset="0"/>
                <a:ea typeface="Cambria Math" panose="02040503050406030204" pitchFamily="18" charset="0"/>
              </a:rPr>
              <a:t>i</a:t>
            </a:r>
            <a:r>
              <a:rPr lang="en-IN" sz="2400" dirty="0" smtClean="0">
                <a:solidFill>
                  <a:schemeClr val="tx1"/>
                </a:solidFill>
                <a:latin typeface="Cambria Math" panose="02040503050406030204" pitchFamily="18" charset="0"/>
                <a:ea typeface="Cambria Math" panose="02040503050406030204" pitchFamily="18" charset="0"/>
              </a:rPr>
              <a:t>  =</a:t>
            </a:r>
            <a:endParaRPr lang="en-IN" sz="2400" dirty="0">
              <a:solidFill>
                <a:schemeClr val="tx1"/>
              </a:solidFill>
              <a:latin typeface="Cambria Math" panose="02040503050406030204" pitchFamily="18" charset="0"/>
              <a:ea typeface="Cambria Math" panose="02040503050406030204" pitchFamily="18" charset="0"/>
            </a:endParaRPr>
          </a:p>
        </p:txBody>
      </p:sp>
      <p:sp>
        <p:nvSpPr>
          <p:cNvPr id="8" name="Rectangle 7"/>
          <p:cNvSpPr/>
          <p:nvPr/>
        </p:nvSpPr>
        <p:spPr>
          <a:xfrm>
            <a:off x="6759612" y="1455572"/>
            <a:ext cx="1393633" cy="4680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smtClean="0">
                <a:solidFill>
                  <a:schemeClr val="tx1"/>
                </a:solidFill>
                <a:latin typeface="Cambria Math" panose="02040503050406030204" pitchFamily="18" charset="0"/>
                <a:ea typeface="Cambria Math" panose="02040503050406030204" pitchFamily="18" charset="0"/>
              </a:rPr>
              <a:t> q =</a:t>
            </a:r>
            <a:endParaRPr lang="en-IN" sz="2400" dirty="0">
              <a:solidFill>
                <a:schemeClr val="tx1"/>
              </a:solidFill>
              <a:latin typeface="Cambria Math" panose="02040503050406030204" pitchFamily="18" charset="0"/>
              <a:ea typeface="Cambria Math" panose="02040503050406030204" pitchFamily="18" charset="0"/>
            </a:endParaRPr>
          </a:p>
        </p:txBody>
      </p:sp>
      <p:sp>
        <p:nvSpPr>
          <p:cNvPr id="9" name="Rectangle 8"/>
          <p:cNvSpPr/>
          <p:nvPr/>
        </p:nvSpPr>
        <p:spPr>
          <a:xfrm>
            <a:off x="7403628" y="962902"/>
            <a:ext cx="696817" cy="36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Cambria Math" panose="02040503050406030204" pitchFamily="18" charset="0"/>
                <a:ea typeface="Cambria Math" panose="02040503050406030204" pitchFamily="18" charset="0"/>
              </a:rPr>
              <a:t>1</a:t>
            </a:r>
            <a:endParaRPr lang="en-IN" dirty="0">
              <a:solidFill>
                <a:schemeClr val="tx1"/>
              </a:solidFill>
              <a:latin typeface="Cambria Math" panose="02040503050406030204" pitchFamily="18" charset="0"/>
              <a:ea typeface="Cambria Math" panose="02040503050406030204" pitchFamily="18" charset="0"/>
            </a:endParaRPr>
          </a:p>
        </p:txBody>
      </p:sp>
      <p:sp>
        <p:nvSpPr>
          <p:cNvPr id="10" name="Rectangle 9"/>
          <p:cNvSpPr/>
          <p:nvPr/>
        </p:nvSpPr>
        <p:spPr>
          <a:xfrm>
            <a:off x="7403628" y="1509598"/>
            <a:ext cx="696817" cy="36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Cambria Math" panose="02040503050406030204" pitchFamily="18" charset="0"/>
                <a:ea typeface="Cambria Math" panose="02040503050406030204" pitchFamily="18" charset="0"/>
              </a:rPr>
              <a:t>0</a:t>
            </a:r>
            <a:endParaRPr lang="en-IN" dirty="0">
              <a:solidFill>
                <a:schemeClr val="tx1"/>
              </a:solidFill>
              <a:latin typeface="Cambria Math" panose="02040503050406030204" pitchFamily="18" charset="0"/>
              <a:ea typeface="Cambria Math" panose="02040503050406030204" pitchFamily="18" charset="0"/>
            </a:endParaRPr>
          </a:p>
        </p:txBody>
      </p:sp>
      <p:sp>
        <p:nvSpPr>
          <p:cNvPr id="12" name="Rectangle 11"/>
          <p:cNvSpPr/>
          <p:nvPr/>
        </p:nvSpPr>
        <p:spPr>
          <a:xfrm>
            <a:off x="7408472" y="1511086"/>
            <a:ext cx="696817" cy="36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Cambria Math" panose="02040503050406030204" pitchFamily="18" charset="0"/>
                <a:ea typeface="Cambria Math" panose="02040503050406030204" pitchFamily="18" charset="0"/>
              </a:rPr>
              <a:t>1</a:t>
            </a:r>
            <a:endParaRPr lang="en-IN" dirty="0">
              <a:solidFill>
                <a:schemeClr val="tx1"/>
              </a:solidFill>
              <a:latin typeface="Cambria Math" panose="02040503050406030204" pitchFamily="18" charset="0"/>
              <a:ea typeface="Cambria Math" panose="02040503050406030204" pitchFamily="18" charset="0"/>
            </a:endParaRPr>
          </a:p>
        </p:txBody>
      </p:sp>
      <p:sp>
        <p:nvSpPr>
          <p:cNvPr id="13" name="Rectangle 12"/>
          <p:cNvSpPr/>
          <p:nvPr/>
        </p:nvSpPr>
        <p:spPr>
          <a:xfrm>
            <a:off x="7403627" y="970342"/>
            <a:ext cx="696817" cy="36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Cambria Math" panose="02040503050406030204" pitchFamily="18" charset="0"/>
                <a:ea typeface="Cambria Math" panose="02040503050406030204" pitchFamily="18" charset="0"/>
              </a:rPr>
              <a:t>2</a:t>
            </a:r>
            <a:endParaRPr lang="en-IN" dirty="0">
              <a:solidFill>
                <a:schemeClr val="tx1"/>
              </a:solidFill>
              <a:latin typeface="Cambria Math" panose="02040503050406030204" pitchFamily="18" charset="0"/>
              <a:ea typeface="Cambria Math" panose="02040503050406030204" pitchFamily="18" charset="0"/>
            </a:endParaRPr>
          </a:p>
        </p:txBody>
      </p:sp>
      <p:sp>
        <p:nvSpPr>
          <p:cNvPr id="15" name="Rectangle 14"/>
          <p:cNvSpPr/>
          <p:nvPr/>
        </p:nvSpPr>
        <p:spPr>
          <a:xfrm>
            <a:off x="7403627" y="1513551"/>
            <a:ext cx="696817" cy="36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Cambria Math" panose="02040503050406030204" pitchFamily="18" charset="0"/>
                <a:ea typeface="Cambria Math" panose="02040503050406030204" pitchFamily="18" charset="0"/>
              </a:rPr>
              <a:t>2</a:t>
            </a:r>
            <a:endParaRPr lang="en-IN" dirty="0">
              <a:solidFill>
                <a:schemeClr val="tx1"/>
              </a:solidFill>
              <a:latin typeface="Cambria Math" panose="02040503050406030204" pitchFamily="18" charset="0"/>
              <a:ea typeface="Cambria Math" panose="02040503050406030204" pitchFamily="18" charset="0"/>
            </a:endParaRPr>
          </a:p>
        </p:txBody>
      </p:sp>
      <p:sp>
        <p:nvSpPr>
          <p:cNvPr id="16" name="Rectangle 15"/>
          <p:cNvSpPr/>
          <p:nvPr/>
        </p:nvSpPr>
        <p:spPr>
          <a:xfrm>
            <a:off x="7403626" y="962902"/>
            <a:ext cx="696817" cy="36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Cambria Math" panose="02040503050406030204" pitchFamily="18" charset="0"/>
                <a:ea typeface="Cambria Math" panose="02040503050406030204" pitchFamily="18" charset="0"/>
              </a:rPr>
              <a:t>3</a:t>
            </a:r>
            <a:endParaRPr lang="en-IN" dirty="0">
              <a:solidFill>
                <a:schemeClr val="tx1"/>
              </a:solidFill>
              <a:latin typeface="Cambria Math" panose="02040503050406030204" pitchFamily="18" charset="0"/>
              <a:ea typeface="Cambria Math" panose="02040503050406030204" pitchFamily="18" charset="0"/>
            </a:endParaRPr>
          </a:p>
        </p:txBody>
      </p:sp>
      <p:sp>
        <p:nvSpPr>
          <p:cNvPr id="18" name="Rectangle 17"/>
          <p:cNvSpPr/>
          <p:nvPr/>
        </p:nvSpPr>
        <p:spPr>
          <a:xfrm>
            <a:off x="7386177" y="1516016"/>
            <a:ext cx="696817" cy="36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Cambria Math" panose="02040503050406030204" pitchFamily="18" charset="0"/>
                <a:ea typeface="Cambria Math" panose="02040503050406030204" pitchFamily="18" charset="0"/>
              </a:rPr>
              <a:t>3</a:t>
            </a:r>
            <a:endParaRPr lang="en-IN" dirty="0">
              <a:solidFill>
                <a:schemeClr val="tx1"/>
              </a:solidFill>
              <a:latin typeface="Cambria Math" panose="02040503050406030204" pitchFamily="18" charset="0"/>
              <a:ea typeface="Cambria Math" panose="02040503050406030204" pitchFamily="18" charset="0"/>
            </a:endParaRPr>
          </a:p>
        </p:txBody>
      </p:sp>
      <p:sp>
        <p:nvSpPr>
          <p:cNvPr id="19" name="Rectangle 18"/>
          <p:cNvSpPr/>
          <p:nvPr/>
        </p:nvSpPr>
        <p:spPr>
          <a:xfrm>
            <a:off x="7397816" y="970342"/>
            <a:ext cx="696817" cy="36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Cambria Math" panose="02040503050406030204" pitchFamily="18" charset="0"/>
                <a:ea typeface="Cambria Math" panose="02040503050406030204" pitchFamily="18" charset="0"/>
              </a:rPr>
              <a:t>4</a:t>
            </a:r>
            <a:endParaRPr lang="en-IN" dirty="0">
              <a:solidFill>
                <a:schemeClr val="tx1"/>
              </a:solidFill>
              <a:latin typeface="Cambria Math" panose="02040503050406030204" pitchFamily="18" charset="0"/>
              <a:ea typeface="Cambria Math" panose="02040503050406030204" pitchFamily="18" charset="0"/>
            </a:endParaRPr>
          </a:p>
        </p:txBody>
      </p:sp>
      <p:sp>
        <p:nvSpPr>
          <p:cNvPr id="21" name="Rectangle 20"/>
          <p:cNvSpPr/>
          <p:nvPr/>
        </p:nvSpPr>
        <p:spPr>
          <a:xfrm>
            <a:off x="7394902" y="1498640"/>
            <a:ext cx="696817" cy="36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Cambria Math" panose="02040503050406030204" pitchFamily="18" charset="0"/>
                <a:ea typeface="Cambria Math" panose="02040503050406030204" pitchFamily="18" charset="0"/>
              </a:rPr>
              <a:t>4</a:t>
            </a:r>
            <a:endParaRPr lang="en-IN" dirty="0">
              <a:solidFill>
                <a:schemeClr val="tx1"/>
              </a:solidFill>
              <a:latin typeface="Cambria Math" panose="02040503050406030204" pitchFamily="18" charset="0"/>
              <a:ea typeface="Cambria Math" panose="02040503050406030204" pitchFamily="18" charset="0"/>
            </a:endParaRPr>
          </a:p>
        </p:txBody>
      </p:sp>
      <p:sp>
        <p:nvSpPr>
          <p:cNvPr id="22" name="Rectangle 21"/>
          <p:cNvSpPr/>
          <p:nvPr/>
        </p:nvSpPr>
        <p:spPr>
          <a:xfrm>
            <a:off x="7394901" y="966389"/>
            <a:ext cx="696817" cy="36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Cambria Math" panose="02040503050406030204" pitchFamily="18" charset="0"/>
                <a:ea typeface="Cambria Math" panose="02040503050406030204" pitchFamily="18" charset="0"/>
              </a:rPr>
              <a:t>5</a:t>
            </a:r>
            <a:endParaRPr lang="en-IN" dirty="0">
              <a:solidFill>
                <a:schemeClr val="tx1"/>
              </a:solidFill>
              <a:latin typeface="Cambria Math" panose="02040503050406030204" pitchFamily="18" charset="0"/>
              <a:ea typeface="Cambria Math" panose="02040503050406030204" pitchFamily="18" charset="0"/>
            </a:endParaRPr>
          </a:p>
        </p:txBody>
      </p:sp>
      <p:sp>
        <p:nvSpPr>
          <p:cNvPr id="24" name="Rectangle 23"/>
          <p:cNvSpPr/>
          <p:nvPr/>
        </p:nvSpPr>
        <p:spPr>
          <a:xfrm>
            <a:off x="7394900" y="1501132"/>
            <a:ext cx="696817" cy="36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Cambria Math" panose="02040503050406030204" pitchFamily="18" charset="0"/>
                <a:ea typeface="Cambria Math" panose="02040503050406030204" pitchFamily="18" charset="0"/>
              </a:rPr>
              <a:t>5</a:t>
            </a:r>
            <a:endParaRPr lang="en-IN" dirty="0">
              <a:solidFill>
                <a:schemeClr val="tx1"/>
              </a:solidFill>
              <a:latin typeface="Cambria Math" panose="02040503050406030204" pitchFamily="18" charset="0"/>
              <a:ea typeface="Cambria Math" panose="02040503050406030204" pitchFamily="18" charset="0"/>
            </a:endParaRPr>
          </a:p>
        </p:txBody>
      </p:sp>
      <p:sp>
        <p:nvSpPr>
          <p:cNvPr id="25" name="Rectangle 24"/>
          <p:cNvSpPr/>
          <p:nvPr/>
        </p:nvSpPr>
        <p:spPr>
          <a:xfrm>
            <a:off x="7397835" y="962731"/>
            <a:ext cx="696817" cy="36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Cambria Math" panose="02040503050406030204" pitchFamily="18" charset="0"/>
                <a:ea typeface="Cambria Math" panose="02040503050406030204" pitchFamily="18" charset="0"/>
              </a:rPr>
              <a:t>6</a:t>
            </a:r>
            <a:endParaRPr lang="en-IN" dirty="0">
              <a:solidFill>
                <a:schemeClr val="tx1"/>
              </a:solidFill>
              <a:latin typeface="Cambria Math" panose="02040503050406030204" pitchFamily="18" charset="0"/>
              <a:ea typeface="Cambria Math" panose="02040503050406030204" pitchFamily="18" charset="0"/>
            </a:endParaRPr>
          </a:p>
        </p:txBody>
      </p:sp>
      <p:sp>
        <p:nvSpPr>
          <p:cNvPr id="27" name="Rectangle 26"/>
          <p:cNvSpPr/>
          <p:nvPr/>
        </p:nvSpPr>
        <p:spPr>
          <a:xfrm>
            <a:off x="7412350" y="1505058"/>
            <a:ext cx="696817" cy="36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Cambria Math" panose="02040503050406030204" pitchFamily="18" charset="0"/>
                <a:ea typeface="Cambria Math" panose="02040503050406030204" pitchFamily="18" charset="0"/>
              </a:rPr>
              <a:t>4</a:t>
            </a:r>
            <a:endParaRPr lang="en-IN" dirty="0">
              <a:solidFill>
                <a:schemeClr val="tx1"/>
              </a:solidFill>
              <a:latin typeface="Cambria Math" panose="02040503050406030204" pitchFamily="18" charset="0"/>
              <a:ea typeface="Cambria Math" panose="02040503050406030204" pitchFamily="18" charset="0"/>
            </a:endParaRPr>
          </a:p>
        </p:txBody>
      </p:sp>
      <p:sp>
        <p:nvSpPr>
          <p:cNvPr id="28" name="Rectangle 27"/>
          <p:cNvSpPr/>
          <p:nvPr/>
        </p:nvSpPr>
        <p:spPr>
          <a:xfrm>
            <a:off x="7412350" y="982761"/>
            <a:ext cx="696817" cy="36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Cambria Math" panose="02040503050406030204" pitchFamily="18" charset="0"/>
                <a:ea typeface="Cambria Math" panose="02040503050406030204" pitchFamily="18" charset="0"/>
              </a:rPr>
              <a:t>7</a:t>
            </a:r>
            <a:endParaRPr lang="en-IN" dirty="0">
              <a:solidFill>
                <a:schemeClr val="tx1"/>
              </a:solidFill>
              <a:latin typeface="Cambria Math" panose="02040503050406030204" pitchFamily="18" charset="0"/>
              <a:ea typeface="Cambria Math" panose="02040503050406030204" pitchFamily="18" charset="0"/>
            </a:endParaRPr>
          </a:p>
        </p:txBody>
      </p:sp>
      <p:sp>
        <p:nvSpPr>
          <p:cNvPr id="29" name="Rectangle 28"/>
          <p:cNvSpPr/>
          <p:nvPr/>
        </p:nvSpPr>
        <p:spPr>
          <a:xfrm>
            <a:off x="7413922" y="1515071"/>
            <a:ext cx="696817" cy="36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Cambria Math" panose="02040503050406030204" pitchFamily="18" charset="0"/>
                <a:ea typeface="Cambria Math" panose="02040503050406030204" pitchFamily="18" charset="0"/>
              </a:rPr>
              <a:t>5</a:t>
            </a:r>
            <a:endParaRPr lang="en-IN" dirty="0">
              <a:solidFill>
                <a:schemeClr val="tx1"/>
              </a:solidFill>
              <a:latin typeface="Cambria Math" panose="02040503050406030204" pitchFamily="18" charset="0"/>
              <a:ea typeface="Cambria Math" panose="02040503050406030204" pitchFamily="18" charset="0"/>
            </a:endParaRPr>
          </a:p>
        </p:txBody>
      </p:sp>
      <p:sp>
        <p:nvSpPr>
          <p:cNvPr id="30" name="Rectangle 29"/>
          <p:cNvSpPr/>
          <p:nvPr/>
        </p:nvSpPr>
        <p:spPr>
          <a:xfrm>
            <a:off x="7454429" y="952925"/>
            <a:ext cx="696817" cy="36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Cambria Math" panose="02040503050406030204" pitchFamily="18" charset="0"/>
                <a:ea typeface="Cambria Math" panose="02040503050406030204" pitchFamily="18" charset="0"/>
              </a:rPr>
              <a:t>8</a:t>
            </a:r>
            <a:endParaRPr lang="en-IN" dirty="0">
              <a:solidFill>
                <a:schemeClr val="tx1"/>
              </a:solidFill>
              <a:latin typeface="Cambria Math" panose="02040503050406030204" pitchFamily="18" charset="0"/>
              <a:ea typeface="Cambria Math" panose="02040503050406030204" pitchFamily="18" charset="0"/>
            </a:endParaRPr>
          </a:p>
        </p:txBody>
      </p:sp>
      <p:sp>
        <p:nvSpPr>
          <p:cNvPr id="32" name="Rectangle 31"/>
          <p:cNvSpPr/>
          <p:nvPr/>
        </p:nvSpPr>
        <p:spPr>
          <a:xfrm>
            <a:off x="7389450" y="1498640"/>
            <a:ext cx="696817" cy="36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Cambria Math" panose="02040503050406030204" pitchFamily="18" charset="0"/>
                <a:ea typeface="Cambria Math" panose="02040503050406030204" pitchFamily="18" charset="0"/>
              </a:rPr>
              <a:t>6</a:t>
            </a:r>
            <a:endParaRPr lang="en-IN" dirty="0">
              <a:solidFill>
                <a:schemeClr val="tx1"/>
              </a:solidFill>
              <a:latin typeface="Cambria Math" panose="02040503050406030204" pitchFamily="18" charset="0"/>
              <a:ea typeface="Cambria Math" panose="02040503050406030204" pitchFamily="18" charset="0"/>
            </a:endParaRPr>
          </a:p>
        </p:txBody>
      </p:sp>
      <p:sp>
        <p:nvSpPr>
          <p:cNvPr id="33" name="Rectangle 32"/>
          <p:cNvSpPr/>
          <p:nvPr/>
        </p:nvSpPr>
        <p:spPr>
          <a:xfrm>
            <a:off x="7383543" y="956031"/>
            <a:ext cx="696817" cy="36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chemeClr val="tx1"/>
                </a:solidFill>
                <a:latin typeface="Cambria Math" panose="02040503050406030204" pitchFamily="18" charset="0"/>
                <a:ea typeface="Cambria Math" panose="02040503050406030204" pitchFamily="18" charset="0"/>
              </a:rPr>
              <a:t>9</a:t>
            </a:r>
            <a:endParaRPr lang="en-IN" b="1" dirty="0">
              <a:solidFill>
                <a:schemeClr val="tx1"/>
              </a:solidFill>
              <a:latin typeface="Cambria Math" panose="02040503050406030204" pitchFamily="18" charset="0"/>
              <a:ea typeface="Cambria Math" panose="02040503050406030204" pitchFamily="18" charset="0"/>
            </a:endParaRPr>
          </a:p>
        </p:txBody>
      </p:sp>
      <p:sp>
        <p:nvSpPr>
          <p:cNvPr id="35" name="Rectangle 34"/>
          <p:cNvSpPr/>
          <p:nvPr/>
        </p:nvSpPr>
        <p:spPr>
          <a:xfrm>
            <a:off x="7390257" y="1508853"/>
            <a:ext cx="696817" cy="360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chemeClr val="tx1"/>
                </a:solidFill>
                <a:latin typeface="Cambria Math" panose="02040503050406030204" pitchFamily="18" charset="0"/>
                <a:ea typeface="Cambria Math" panose="02040503050406030204" pitchFamily="18" charset="0"/>
              </a:rPr>
              <a:t>7</a:t>
            </a:r>
            <a:endParaRPr lang="en-IN" b="1" dirty="0">
              <a:solidFill>
                <a:schemeClr val="tx1"/>
              </a:solidFill>
              <a:latin typeface="Cambria Math" panose="02040503050406030204" pitchFamily="18" charset="0"/>
              <a:ea typeface="Cambria Math" panose="02040503050406030204" pitchFamily="18" charset="0"/>
            </a:endParaRPr>
          </a:p>
        </p:txBody>
      </p:sp>
      <p:sp>
        <p:nvSpPr>
          <p:cNvPr id="40" name="Rectangle 39"/>
          <p:cNvSpPr/>
          <p:nvPr/>
        </p:nvSpPr>
        <p:spPr>
          <a:xfrm>
            <a:off x="9746225" y="3446375"/>
            <a:ext cx="345574" cy="324036"/>
          </a:xfrm>
          <a:prstGeom prst="rect">
            <a:avLst/>
          </a:prstGeom>
          <a:noFill/>
          <a:ln w="28575">
            <a:solidFill>
              <a:srgbClr val="AD14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Oval 42"/>
          <p:cNvSpPr/>
          <p:nvPr/>
        </p:nvSpPr>
        <p:spPr>
          <a:xfrm>
            <a:off x="5515980" y="6010834"/>
            <a:ext cx="365760" cy="365760"/>
          </a:xfrm>
          <a:prstGeom prst="ellipse">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3520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grpId="0" nodeType="clickEffect">
                                  <p:stCondLst>
                                    <p:cond delay="0"/>
                                  </p:stCondLst>
                                  <p:childTnLst>
                                    <p:animMotion origin="layout" path="M 2.08333E-6 7.40741E-7 L 0.04466 -0.00023 " pathEditMode="relative" rAng="0" ptsTypes="AA">
                                      <p:cBhvr>
                                        <p:cTn id="11" dur="2000" fill="hold"/>
                                        <p:tgtEl>
                                          <p:spTgt spid="43"/>
                                        </p:tgtEl>
                                        <p:attrNameLst>
                                          <p:attrName>ppt_x</p:attrName>
                                          <p:attrName>ppt_y</p:attrName>
                                        </p:attrNameLst>
                                      </p:cBhvr>
                                      <p:rCtr x="2227" y="-23"/>
                                    </p:animMotion>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38">
                                            <p:txEl>
                                              <p:pRg st="11" end="11"/>
                                            </p:txEl>
                                          </p:spTgt>
                                        </p:tgtEl>
                                        <p:attrNameLst>
                                          <p:attrName>style.visibility</p:attrName>
                                        </p:attrNameLst>
                                      </p:cBhvr>
                                      <p:to>
                                        <p:strVal val="visible"/>
                                      </p:to>
                                    </p:set>
                                    <p:animEffect transition="in" filter="fade">
                                      <p:cBhvr>
                                        <p:cTn id="15" dur="500"/>
                                        <p:tgtEl>
                                          <p:spTgt spid="38">
                                            <p:txEl>
                                              <p:pRg st="11" end="11"/>
                                            </p:txEl>
                                          </p:spTgt>
                                        </p:tgtEl>
                                      </p:cBhvr>
                                    </p:animEffect>
                                  </p:childTnLst>
                                </p:cTn>
                              </p:par>
                            </p:childTnLst>
                          </p:cTn>
                        </p:par>
                        <p:par>
                          <p:cTn id="16" fill="hold">
                            <p:stCondLst>
                              <p:cond delay="2500"/>
                            </p:stCondLst>
                            <p:childTnLst>
                              <p:par>
                                <p:cTn id="17" presetID="42" presetClass="path" presetSubtype="0" accel="50000" decel="50000" fill="hold" grpId="2" nodeType="afterEffect">
                                  <p:stCondLst>
                                    <p:cond delay="0"/>
                                  </p:stCondLst>
                                  <p:childTnLst>
                                    <p:animMotion origin="layout" path="M -1.66667E-6 2.59259E-6 L 0.09297 0.06435 " pathEditMode="relative" rAng="0" ptsTypes="AA">
                                      <p:cBhvr>
                                        <p:cTn id="18" dur="2000" fill="hold"/>
                                        <p:tgtEl>
                                          <p:spTgt spid="40"/>
                                        </p:tgtEl>
                                        <p:attrNameLst>
                                          <p:attrName>ppt_x</p:attrName>
                                          <p:attrName>ppt_y</p:attrName>
                                        </p:attrNameLst>
                                      </p:cBhvr>
                                      <p:rCtr x="4753" y="3125"/>
                                    </p:animMotion>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grpId="1" nodeType="clickEffect">
                                  <p:stCondLst>
                                    <p:cond delay="0"/>
                                  </p:stCondLst>
                                  <p:childTnLst>
                                    <p:animMotion origin="layout" path="M 0.04466 -0.00023 L 0.08971 -0.00208 " pathEditMode="relative" rAng="0" ptsTypes="AA">
                                      <p:cBhvr>
                                        <p:cTn id="32" dur="2000" fill="hold"/>
                                        <p:tgtEl>
                                          <p:spTgt spid="43"/>
                                        </p:tgtEl>
                                        <p:attrNameLst>
                                          <p:attrName>ppt_x</p:attrName>
                                          <p:attrName>ppt_y</p:attrName>
                                        </p:attrNameLst>
                                      </p:cBhvr>
                                      <p:rCtr x="2305" y="-93"/>
                                    </p:animMotion>
                                  </p:childTnLst>
                                </p:cTn>
                              </p:par>
                            </p:childTnLst>
                          </p:cTn>
                        </p:par>
                        <p:par>
                          <p:cTn id="33" fill="hold">
                            <p:stCondLst>
                              <p:cond delay="2000"/>
                            </p:stCondLst>
                            <p:childTnLst>
                              <p:par>
                                <p:cTn id="34" presetID="10" presetClass="entr" presetSubtype="0" fill="hold" nodeType="afterEffect">
                                  <p:stCondLst>
                                    <p:cond delay="0"/>
                                  </p:stCondLst>
                                  <p:childTnLst>
                                    <p:set>
                                      <p:cBhvr>
                                        <p:cTn id="35" dur="1" fill="hold">
                                          <p:stCondLst>
                                            <p:cond delay="0"/>
                                          </p:stCondLst>
                                        </p:cTn>
                                        <p:tgtEl>
                                          <p:spTgt spid="38">
                                            <p:txEl>
                                              <p:pRg st="12" end="12"/>
                                            </p:txEl>
                                          </p:spTgt>
                                        </p:tgtEl>
                                        <p:attrNameLst>
                                          <p:attrName>style.visibility</p:attrName>
                                        </p:attrNameLst>
                                      </p:cBhvr>
                                      <p:to>
                                        <p:strVal val="visible"/>
                                      </p:to>
                                    </p:set>
                                    <p:animEffect transition="in" filter="fade">
                                      <p:cBhvr>
                                        <p:cTn id="36" dur="500"/>
                                        <p:tgtEl>
                                          <p:spTgt spid="38">
                                            <p:txEl>
                                              <p:pRg st="12" end="12"/>
                                            </p:txEl>
                                          </p:spTgt>
                                        </p:tgtEl>
                                      </p:cBhvr>
                                    </p:animEffect>
                                  </p:childTnLst>
                                </p:cTn>
                              </p:par>
                            </p:childTnLst>
                          </p:cTn>
                        </p:par>
                        <p:par>
                          <p:cTn id="37" fill="hold">
                            <p:stCondLst>
                              <p:cond delay="2500"/>
                            </p:stCondLst>
                            <p:childTnLst>
                              <p:par>
                                <p:cTn id="38" presetID="42" presetClass="path" presetSubtype="0" accel="50000" decel="50000" fill="hold" grpId="0" nodeType="afterEffect">
                                  <p:stCondLst>
                                    <p:cond delay="0"/>
                                  </p:stCondLst>
                                  <p:childTnLst>
                                    <p:animMotion origin="layout" path="M 0.09297 0.06435 L -0.00026 0.12523 " pathEditMode="relative" rAng="0" ptsTypes="AA">
                                      <p:cBhvr>
                                        <p:cTn id="39" dur="2000" fill="hold"/>
                                        <p:tgtEl>
                                          <p:spTgt spid="40"/>
                                        </p:tgtEl>
                                        <p:attrNameLst>
                                          <p:attrName>ppt_x</p:attrName>
                                          <p:attrName>ppt_y</p:attrName>
                                        </p:attrNameLst>
                                      </p:cBhvr>
                                      <p:rCtr x="-4661" y="3032"/>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childTnLst>
                                </p:cTn>
                              </p:par>
                            </p:childTnLst>
                          </p:cTn>
                        </p:par>
                        <p:par>
                          <p:cTn id="45" fill="hold">
                            <p:stCondLst>
                              <p:cond delay="500"/>
                            </p:stCondLst>
                            <p:childTnLst>
                              <p:par>
                                <p:cTn id="46" presetID="1" presetClass="exit" presetSubtype="0" fill="hold" grpId="2" nodeType="afterEffect">
                                  <p:stCondLst>
                                    <p:cond delay="0"/>
                                  </p:stCondLst>
                                  <p:childTnLst>
                                    <p:set>
                                      <p:cBhvr>
                                        <p:cTn id="47" dur="1" fill="hold">
                                          <p:stCondLst>
                                            <p:cond delay="0"/>
                                          </p:stCondLst>
                                        </p:cTn>
                                        <p:tgtEl>
                                          <p:spTgt spid="43"/>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40"/>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42" presetClass="path" presetSubtype="0" accel="50000" decel="50000" fill="hold" grpId="0" nodeType="clickEffect">
                                  <p:stCondLst>
                                    <p:cond delay="0"/>
                                  </p:stCondLst>
                                  <p:childTnLst>
                                    <p:animMotion origin="layout" path="M 4.79167E-6 1.85185E-6 L 0.01367 0.12639 " pathEditMode="relative" rAng="0" ptsTypes="AA">
                                      <p:cBhvr>
                                        <p:cTn id="53" dur="2000" fill="hold"/>
                                        <p:tgtEl>
                                          <p:spTgt spid="37"/>
                                        </p:tgtEl>
                                        <p:attrNameLst>
                                          <p:attrName>ppt_x</p:attrName>
                                          <p:attrName>ppt_y</p:attrName>
                                        </p:attrNameLst>
                                      </p:cBhvr>
                                      <p:rCtr x="677" y="6319"/>
                                    </p:animMotion>
                                  </p:childTnLst>
                                </p:cTn>
                              </p:par>
                            </p:childTnLst>
                          </p:cTn>
                        </p:par>
                        <p:par>
                          <p:cTn id="54" fill="hold">
                            <p:stCondLst>
                              <p:cond delay="2000"/>
                            </p:stCondLst>
                            <p:childTnLst>
                              <p:par>
                                <p:cTn id="55" presetID="22" presetClass="entr" presetSubtype="8" fill="hold" grpId="0" nodeType="after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wipe(left)">
                                      <p:cBhvr>
                                        <p:cTn id="57"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0" grpId="0" animBg="1"/>
      <p:bldP spid="32" grpId="0" animBg="1"/>
      <p:bldP spid="33" grpId="0" animBg="1"/>
      <p:bldP spid="35" grpId="0" animBg="1"/>
      <p:bldP spid="40" grpId="0" animBg="1"/>
      <p:bldP spid="40" grpId="1" animBg="1"/>
      <p:bldP spid="40" grpId="2" animBg="1"/>
      <p:bldP spid="43" grpId="0" animBg="1"/>
      <p:bldP spid="43" grpId="1" animBg="1"/>
      <p:bldP spid="43" grpId="2"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Suffix &amp; Prefix of a String </a:t>
            </a:r>
          </a:p>
        </p:txBody>
      </p:sp>
      <p:sp>
        <p:nvSpPr>
          <p:cNvPr id="3" name="Content Placeholder 2"/>
          <p:cNvSpPr>
            <a:spLocks noGrp="1"/>
          </p:cNvSpPr>
          <p:nvPr>
            <p:ph idx="1"/>
          </p:nvPr>
        </p:nvSpPr>
        <p:spPr/>
        <p:txBody>
          <a:bodyPr/>
          <a:lstStyle/>
          <a:p>
            <a:endParaRPr lang="en-US" dirty="0"/>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849406" y="1630941"/>
              <a:ext cx="4237484" cy="3275965"/>
            </p:xfrm>
            <a:graphic>
              <a:graphicData uri="http://schemas.openxmlformats.org/drawingml/2006/table">
                <a:tbl>
                  <a:tblPr firstRow="1" bandRow="1">
                    <a:tableStyleId>{5C22544A-7EE6-4342-B048-85BDC9FD1C3A}</a:tableStyleId>
                  </a:tblPr>
                  <a:tblGrid>
                    <a:gridCol w="2005236">
                      <a:extLst>
                        <a:ext uri="{9D8B030D-6E8A-4147-A177-3AD203B41FA5}">
                          <a16:colId xmlns:a16="http://schemas.microsoft.com/office/drawing/2014/main" val="3738005212"/>
                        </a:ext>
                      </a:extLst>
                    </a:gridCol>
                    <a:gridCol w="2232248">
                      <a:extLst>
                        <a:ext uri="{9D8B030D-6E8A-4147-A177-3AD203B41FA5}">
                          <a16:colId xmlns:a16="http://schemas.microsoft.com/office/drawing/2014/main" val="88814739"/>
                        </a:ext>
                      </a:extLst>
                    </a:gridCol>
                  </a:tblGrid>
                  <a:tr h="493204">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2400" dirty="0" smtClean="0">
                              <a:solidFill>
                                <a:srgbClr val="C00000"/>
                              </a:solidFill>
                            </a:rPr>
                            <a:t>Suffix of a string</a:t>
                          </a:r>
                          <a:endParaRPr lang="en-IN" sz="2400"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97530118"/>
                      </a:ext>
                    </a:extLst>
                  </a:tr>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i="1" dirty="0" smtClean="0">
                                    <a:solidFill>
                                      <a:srgbClr val="C00000"/>
                                    </a:solidFill>
                                    <a:latin typeface="Cambria Math" panose="02040503050406030204" pitchFamily="18" charset="0"/>
                                  </a:rPr>
                                  <m:t>𝑃</m:t>
                                </m:r>
                                <m:r>
                                  <a:rPr lang="en-US" sz="2400" i="1" dirty="0" smtClean="0">
                                    <a:solidFill>
                                      <a:srgbClr val="C00000"/>
                                    </a:solidFill>
                                    <a:latin typeface="Cambria Math" panose="02040503050406030204" pitchFamily="18" charset="0"/>
                                  </a:rPr>
                                  <m:t> =</m:t>
                                </m:r>
                                <m:r>
                                  <a:rPr lang="en-US" sz="2400" b="0" i="1" dirty="0" smtClean="0">
                                    <a:solidFill>
                                      <a:srgbClr val="C00000"/>
                                    </a:solidFill>
                                    <a:latin typeface="Cambria Math" panose="02040503050406030204" pitchFamily="18" charset="0"/>
                                  </a:rPr>
                                  <m:t>𝑠𝑡𝑟𝑖𝑛𝑔</m:t>
                                </m:r>
                              </m:oMath>
                            </m:oMathPara>
                          </a14:m>
                          <a:endParaRPr lang="en-IN" sz="2400"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2400" b="1"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6651670"/>
                      </a:ext>
                    </a:extLst>
                  </a:tr>
                  <a:tr h="478505">
                    <a:tc>
                      <a:txBody>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𝑔</m:t>
                                </m:r>
                              </m:oMath>
                            </m:oMathPara>
                          </a14:m>
                          <a:endParaRPr lang="en-US"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𝑷</m:t>
                                    </m:r>
                                  </m:e>
                                  <m:sub>
                                    <m:r>
                                      <a:rPr lang="en-US" sz="2400" b="1" i="1" dirty="0" smtClean="0">
                                        <a:latin typeface="Cambria Math" panose="02040503050406030204" pitchFamily="18" charset="0"/>
                                      </a:rPr>
                                      <m:t>𝟏</m:t>
                                    </m:r>
                                  </m:sub>
                                </m:sSub>
                                <m:r>
                                  <a:rPr lang="en-US" sz="2400" b="1" i="1" dirty="0" smtClean="0">
                                    <a:latin typeface="Cambria Math" panose="02040503050406030204" pitchFamily="18" charset="0"/>
                                  </a:rPr>
                                  <m:t>⊐</m:t>
                                </m:r>
                                <m:r>
                                  <a:rPr lang="en-US" sz="2400" b="1" i="1" dirty="0" smtClean="0">
                                    <a:latin typeface="Cambria Math" panose="02040503050406030204" pitchFamily="18" charset="0"/>
                                  </a:rPr>
                                  <m:t>𝑷</m:t>
                                </m:r>
                                <m:r>
                                  <a:rPr lang="en-US" sz="2400" b="1" i="1" dirty="0" smtClean="0">
                                    <a:latin typeface="Cambria Math" panose="02040503050406030204" pitchFamily="18" charset="0"/>
                                  </a:rPr>
                                  <m:t> </m:t>
                                </m:r>
                              </m:oMath>
                            </m:oMathPara>
                          </a14:m>
                          <a:endParaRPr lang="en-US" sz="2400" b="1"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9496256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b="0" i="1" smtClean="0">
                                    <a:latin typeface="Cambria Math" panose="02040503050406030204" pitchFamily="18" charset="0"/>
                                  </a:rPr>
                                  <m:t>𝑛𝑔</m:t>
                                </m:r>
                              </m:oMath>
                            </m:oMathPara>
                          </a14:m>
                          <a:endParaRPr lang="en-US"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𝑷</m:t>
                                    </m:r>
                                  </m:e>
                                  <m:sub>
                                    <m:r>
                                      <a:rPr lang="en-US" sz="2400" b="1" i="1" dirty="0" smtClean="0">
                                        <a:latin typeface="Cambria Math" panose="02040503050406030204" pitchFamily="18" charset="0"/>
                                      </a:rPr>
                                      <m:t>𝟐</m:t>
                                    </m:r>
                                  </m:sub>
                                </m:sSub>
                                <m:r>
                                  <a:rPr lang="en-US" sz="2400" b="1" i="1" dirty="0" smtClean="0">
                                    <a:latin typeface="Cambria Math" panose="02040503050406030204" pitchFamily="18" charset="0"/>
                                  </a:rPr>
                                  <m:t>⊐</m:t>
                                </m:r>
                                <m:r>
                                  <a:rPr lang="en-US" sz="2400" b="1" i="1" dirty="0" smtClean="0">
                                    <a:latin typeface="Cambria Math" panose="02040503050406030204" pitchFamily="18" charset="0"/>
                                  </a:rPr>
                                  <m:t>𝑷</m:t>
                                </m:r>
                                <m:r>
                                  <a:rPr lang="en-US" sz="2400" b="1" i="1" dirty="0" smtClean="0">
                                    <a:latin typeface="Cambria Math" panose="02040503050406030204" pitchFamily="18" charset="0"/>
                                  </a:rPr>
                                  <m:t> </m:t>
                                </m:r>
                              </m:oMath>
                            </m:oMathPara>
                          </a14:m>
                          <a:endParaRPr lang="en-US" sz="2400" b="1"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5243666"/>
                      </a:ext>
                    </a:extLst>
                  </a:tr>
                  <a:tr h="475456">
                    <a:tc>
                      <a:txBody>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r>
                                  <a:rPr lang="en-US" sz="2400" b="0" i="1" smtClean="0">
                                    <a:latin typeface="Cambria Math" panose="02040503050406030204" pitchFamily="18" charset="0"/>
                                  </a:rPr>
                                  <m:t>𝑖𝑛𝑔</m:t>
                                </m:r>
                              </m:oMath>
                            </m:oMathPara>
                          </a14:m>
                          <a:endParaRPr lang="en-US"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𝑷</m:t>
                                    </m:r>
                                  </m:e>
                                  <m:sub>
                                    <m:r>
                                      <a:rPr lang="en-US" sz="2400" b="1" i="1" dirty="0" smtClean="0">
                                        <a:latin typeface="Cambria Math" panose="02040503050406030204" pitchFamily="18" charset="0"/>
                                      </a:rPr>
                                      <m:t>𝟑</m:t>
                                    </m:r>
                                  </m:sub>
                                </m:sSub>
                                <m:r>
                                  <a:rPr lang="en-US" sz="2400" b="1" i="1" dirty="0" smtClean="0">
                                    <a:latin typeface="Cambria Math" panose="02040503050406030204" pitchFamily="18" charset="0"/>
                                  </a:rPr>
                                  <m:t>⊐</m:t>
                                </m:r>
                                <m:r>
                                  <a:rPr lang="en-US" sz="2400" b="1" i="1" dirty="0" smtClean="0">
                                    <a:latin typeface="Cambria Math" panose="02040503050406030204" pitchFamily="18" charset="0"/>
                                  </a:rPr>
                                  <m:t>𝑷</m:t>
                                </m:r>
                                <m:r>
                                  <a:rPr lang="en-US" sz="2400" b="1" i="1" dirty="0" smtClean="0">
                                    <a:latin typeface="Cambria Math" panose="02040503050406030204" pitchFamily="18" charset="0"/>
                                  </a:rPr>
                                  <m:t> </m:t>
                                </m:r>
                              </m:oMath>
                            </m:oMathPara>
                          </a14:m>
                          <a:endParaRPr lang="en-US" sz="2400" b="1"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800403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r>
                                  <a:rPr lang="en-US" sz="2400" b="0" i="1" smtClean="0">
                                    <a:latin typeface="Cambria Math" panose="02040503050406030204" pitchFamily="18" charset="0"/>
                                  </a:rPr>
                                  <m:t>𝑟𝑖𝑛𝑔</m:t>
                                </m:r>
                              </m:oMath>
                            </m:oMathPara>
                          </a14:m>
                          <a:endParaRPr lang="en-US"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𝑷</m:t>
                                    </m:r>
                                  </m:e>
                                  <m:sub>
                                    <m:r>
                                      <a:rPr lang="en-US" sz="2400" b="1" i="1" dirty="0" smtClean="0">
                                        <a:latin typeface="Cambria Math" panose="02040503050406030204" pitchFamily="18" charset="0"/>
                                      </a:rPr>
                                      <m:t>𝟒</m:t>
                                    </m:r>
                                  </m:sub>
                                </m:sSub>
                                <m:r>
                                  <a:rPr lang="en-US" sz="2400" b="1" i="1" dirty="0" smtClean="0">
                                    <a:latin typeface="Cambria Math" panose="02040503050406030204" pitchFamily="18" charset="0"/>
                                  </a:rPr>
                                  <m:t>⊐</m:t>
                                </m:r>
                                <m:r>
                                  <a:rPr lang="en-US" sz="2400" b="1" i="1" dirty="0" smtClean="0">
                                    <a:latin typeface="Cambria Math" panose="02040503050406030204" pitchFamily="18" charset="0"/>
                                  </a:rPr>
                                  <m:t>𝑷</m:t>
                                </m:r>
                                <m:r>
                                  <a:rPr lang="en-US" sz="2400" b="1" i="1" dirty="0" smtClean="0">
                                    <a:latin typeface="Cambria Math" panose="02040503050406030204" pitchFamily="18" charset="0"/>
                                  </a:rPr>
                                  <m:t> </m:t>
                                </m:r>
                              </m:oMath>
                            </m:oMathPara>
                          </a14:m>
                          <a:endParaRPr lang="en-US" sz="2400" b="1"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000356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5</m:t>
                                    </m:r>
                                  </m:sub>
                                </m:sSub>
                                <m:r>
                                  <a:rPr lang="en-US" sz="2400" b="0" i="1" smtClean="0">
                                    <a:latin typeface="Cambria Math" panose="02040503050406030204" pitchFamily="18" charset="0"/>
                                  </a:rPr>
                                  <m:t>=</m:t>
                                </m:r>
                                <m:r>
                                  <a:rPr lang="en-US" sz="2400" b="0" i="1" smtClean="0">
                                    <a:latin typeface="Cambria Math" panose="02040503050406030204" pitchFamily="18" charset="0"/>
                                  </a:rPr>
                                  <m:t>𝑡𝑟𝑖𝑛𝑔</m:t>
                                </m:r>
                              </m:oMath>
                            </m:oMathPara>
                          </a14:m>
                          <a:endParaRPr lang="en-US"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𝑷</m:t>
                                    </m:r>
                                  </m:e>
                                  <m:sub>
                                    <m:r>
                                      <a:rPr lang="en-US" sz="2400" b="1" i="1" dirty="0" smtClean="0">
                                        <a:latin typeface="Cambria Math" panose="02040503050406030204" pitchFamily="18" charset="0"/>
                                      </a:rPr>
                                      <m:t>𝟓</m:t>
                                    </m:r>
                                  </m:sub>
                                </m:sSub>
                                <m:r>
                                  <a:rPr lang="en-US" sz="2400" b="1" i="1" dirty="0" smtClean="0">
                                    <a:latin typeface="Cambria Math" panose="02040503050406030204" pitchFamily="18" charset="0"/>
                                  </a:rPr>
                                  <m:t>⊐</m:t>
                                </m:r>
                                <m:r>
                                  <a:rPr lang="en-US" sz="2400" b="1" i="1" dirty="0" smtClean="0">
                                    <a:latin typeface="Cambria Math" panose="02040503050406030204" pitchFamily="18" charset="0"/>
                                  </a:rPr>
                                  <m:t>𝑷</m:t>
                                </m:r>
                                <m:r>
                                  <a:rPr lang="en-US" sz="2400" b="1" i="1" dirty="0" smtClean="0">
                                    <a:latin typeface="Cambria Math" panose="02040503050406030204" pitchFamily="18" charset="0"/>
                                  </a:rPr>
                                  <m:t> </m:t>
                                </m:r>
                              </m:oMath>
                            </m:oMathPara>
                          </a14:m>
                          <a:endParaRPr lang="en-US" sz="2400" b="1"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7018246"/>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4115992182"/>
                  </p:ext>
                </p:extLst>
              </p:nvPr>
            </p:nvGraphicFramePr>
            <p:xfrm>
              <a:off x="849406" y="1630941"/>
              <a:ext cx="4237484" cy="3275965"/>
            </p:xfrm>
            <a:graphic>
              <a:graphicData uri="http://schemas.openxmlformats.org/drawingml/2006/table">
                <a:tbl>
                  <a:tblPr firstRow="1" bandRow="1">
                    <a:tableStyleId>{5C22544A-7EE6-4342-B048-85BDC9FD1C3A}</a:tableStyleId>
                  </a:tblPr>
                  <a:tblGrid>
                    <a:gridCol w="2005236">
                      <a:extLst>
                        <a:ext uri="{9D8B030D-6E8A-4147-A177-3AD203B41FA5}">
                          <a16:colId xmlns:a16="http://schemas.microsoft.com/office/drawing/2014/main" val="3738005212"/>
                        </a:ext>
                      </a:extLst>
                    </a:gridCol>
                    <a:gridCol w="2232248">
                      <a:extLst>
                        <a:ext uri="{9D8B030D-6E8A-4147-A177-3AD203B41FA5}">
                          <a16:colId xmlns:a16="http://schemas.microsoft.com/office/drawing/2014/main" val="88814739"/>
                        </a:ext>
                      </a:extLst>
                    </a:gridCol>
                  </a:tblGrid>
                  <a:tr h="493204">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2400" dirty="0" smtClean="0">
                              <a:solidFill>
                                <a:srgbClr val="C00000"/>
                              </a:solidFill>
                            </a:rPr>
                            <a:t>Suffix of a string</a:t>
                          </a:r>
                          <a:endParaRPr lang="en-IN" sz="2400"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97530118"/>
                      </a:ext>
                    </a:extLst>
                  </a:tr>
                  <a:tr h="457200">
                    <a:tc gridSpan="2">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2"/>
                          <a:stretch>
                            <a:fillRect l="-144" t="-116000" r="-287" b="-528000"/>
                          </a:stretch>
                        </a:blipFill>
                      </a:tcPr>
                    </a:tc>
                    <a:tc hMerge="1">
                      <a:txBody>
                        <a:bodyPr/>
                        <a:lstStyle/>
                        <a:p>
                          <a:endParaRPr lang="en-US" sz="2400" b="1"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6651670"/>
                      </a:ext>
                    </a:extLst>
                  </a:tr>
                  <a:tr h="478505">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2"/>
                          <a:stretch>
                            <a:fillRect l="-304" t="-205063" r="-112158" b="-401266"/>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2"/>
                          <a:stretch>
                            <a:fillRect l="-89918" t="-205063" r="-545" b="-401266"/>
                          </a:stretch>
                        </a:blipFill>
                      </a:tcPr>
                    </a:tc>
                    <a:extLst>
                      <a:ext uri="{0D108BD9-81ED-4DB2-BD59-A6C34878D82A}">
                        <a16:rowId xmlns:a16="http://schemas.microsoft.com/office/drawing/2014/main" val="1394962560"/>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2"/>
                          <a:stretch>
                            <a:fillRect l="-304" t="-321333" r="-112158" b="-322667"/>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2"/>
                          <a:stretch>
                            <a:fillRect l="-89918" t="-321333" r="-545" b="-322667"/>
                          </a:stretch>
                        </a:blipFill>
                      </a:tcPr>
                    </a:tc>
                    <a:extLst>
                      <a:ext uri="{0D108BD9-81ED-4DB2-BD59-A6C34878D82A}">
                        <a16:rowId xmlns:a16="http://schemas.microsoft.com/office/drawing/2014/main" val="2135243666"/>
                      </a:ext>
                    </a:extLst>
                  </a:tr>
                  <a:tr h="475456">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2"/>
                          <a:stretch>
                            <a:fillRect l="-304" t="-405128" r="-112158" b="-210256"/>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2"/>
                          <a:stretch>
                            <a:fillRect l="-89918" t="-405128" r="-545" b="-210256"/>
                          </a:stretch>
                        </a:blipFill>
                      </a:tcPr>
                    </a:tc>
                    <a:extLst>
                      <a:ext uri="{0D108BD9-81ED-4DB2-BD59-A6C34878D82A}">
                        <a16:rowId xmlns:a16="http://schemas.microsoft.com/office/drawing/2014/main" val="3478004032"/>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2"/>
                          <a:stretch>
                            <a:fillRect l="-304" t="-525333" r="-112158" b="-118667"/>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2"/>
                          <a:stretch>
                            <a:fillRect l="-89918" t="-525333" r="-545" b="-118667"/>
                          </a:stretch>
                        </a:blipFill>
                      </a:tcPr>
                    </a:tc>
                    <a:extLst>
                      <a:ext uri="{0D108BD9-81ED-4DB2-BD59-A6C34878D82A}">
                        <a16:rowId xmlns:a16="http://schemas.microsoft.com/office/drawing/2014/main" val="1790003567"/>
                      </a:ext>
                    </a:extLst>
                  </a:tr>
                  <a:tr h="457200">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2"/>
                          <a:stretch>
                            <a:fillRect l="-304" t="-625333" r="-112158" b="-18667"/>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2"/>
                          <a:stretch>
                            <a:fillRect l="-89918" t="-625333" r="-545" b="-18667"/>
                          </a:stretch>
                        </a:blipFill>
                      </a:tcPr>
                    </a:tc>
                    <a:extLst>
                      <a:ext uri="{0D108BD9-81ED-4DB2-BD59-A6C34878D82A}">
                        <a16:rowId xmlns:a16="http://schemas.microsoft.com/office/drawing/2014/main" val="216701824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nvPr>
            </p:nvGraphicFramePr>
            <p:xfrm>
              <a:off x="6621068" y="1630941"/>
              <a:ext cx="4233672" cy="3273553"/>
            </p:xfrm>
            <a:graphic>
              <a:graphicData uri="http://schemas.openxmlformats.org/drawingml/2006/table">
                <a:tbl>
                  <a:tblPr firstRow="1" bandRow="1">
                    <a:tableStyleId>{5C22544A-7EE6-4342-B048-85BDC9FD1C3A}</a:tableStyleId>
                  </a:tblPr>
                  <a:tblGrid>
                    <a:gridCol w="2405043">
                      <a:extLst>
                        <a:ext uri="{9D8B030D-6E8A-4147-A177-3AD203B41FA5}">
                          <a16:colId xmlns:a16="http://schemas.microsoft.com/office/drawing/2014/main" val="3738005212"/>
                        </a:ext>
                      </a:extLst>
                    </a:gridCol>
                    <a:gridCol w="1828629">
                      <a:extLst>
                        <a:ext uri="{9D8B030D-6E8A-4147-A177-3AD203B41FA5}">
                          <a16:colId xmlns:a16="http://schemas.microsoft.com/office/drawing/2014/main" val="88814739"/>
                        </a:ext>
                      </a:extLst>
                    </a:gridCol>
                  </a:tblGrid>
                  <a:tr h="464998">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2400" dirty="0" smtClean="0">
                              <a:solidFill>
                                <a:srgbClr val="C00000"/>
                              </a:solidFill>
                            </a:rPr>
                            <a:t>Prefix of a string</a:t>
                          </a:r>
                          <a:endParaRPr lang="en-IN" sz="2400"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97530118"/>
                      </a:ext>
                    </a:extLst>
                  </a:tr>
                  <a:tr h="464998">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400" i="1" dirty="0" smtClean="0">
                                  <a:solidFill>
                                    <a:srgbClr val="C00000"/>
                                  </a:solidFill>
                                  <a:latin typeface="Cambria Math" panose="02040503050406030204" pitchFamily="18" charset="0"/>
                                </a:rPr>
                                <m:t>𝑃</m:t>
                              </m:r>
                              <m:r>
                                <a:rPr lang="en-US" sz="2400" i="1" dirty="0" smtClean="0">
                                  <a:solidFill>
                                    <a:srgbClr val="C00000"/>
                                  </a:solidFill>
                                  <a:latin typeface="Cambria Math" panose="02040503050406030204" pitchFamily="18" charset="0"/>
                                </a:rPr>
                                <m:t> =</m:t>
                              </m:r>
                              <m:r>
                                <a:rPr lang="en-US" sz="2400" b="0" i="1" dirty="0" smtClean="0">
                                  <a:solidFill>
                                    <a:srgbClr val="C00000"/>
                                  </a:solidFill>
                                  <a:latin typeface="Cambria Math" panose="02040503050406030204" pitchFamily="18" charset="0"/>
                                </a:rPr>
                                <m:t>𝑠𝑡𝑟𝑖𝑛𝑔</m:t>
                              </m:r>
                            </m:oMath>
                          </a14:m>
                          <a:r>
                            <a:rPr lang="en-IN" sz="2400" dirty="0" smtClean="0">
                              <a:solidFill>
                                <a:srgbClr val="C00000"/>
                              </a:solidFill>
                            </a:rPr>
                            <a:t> </a:t>
                          </a:r>
                          <a:endParaRPr lang="en-IN" sz="2400"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2400" b="1"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6651670"/>
                      </a:ext>
                    </a:extLst>
                  </a:tr>
                  <a:tr h="464998">
                    <a:tc>
                      <a:txBody>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𝑠</m:t>
                                </m:r>
                              </m:oMath>
                            </m:oMathPara>
                          </a14:m>
                          <a:endParaRPr lang="en-US"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𝑷</m:t>
                                    </m:r>
                                  </m:e>
                                  <m:sub>
                                    <m:r>
                                      <a:rPr lang="en-US" sz="2400" b="1" i="1" dirty="0" smtClean="0">
                                        <a:latin typeface="Cambria Math" panose="02040503050406030204" pitchFamily="18" charset="0"/>
                                      </a:rPr>
                                      <m:t>𝟏</m:t>
                                    </m:r>
                                  </m:sub>
                                </m:sSub>
                                <m:r>
                                  <a:rPr lang="en-US" sz="2400" b="1" i="1" dirty="0" smtClean="0">
                                    <a:latin typeface="Cambria Math" panose="02040503050406030204" pitchFamily="18" charset="0"/>
                                  </a:rPr>
                                  <m:t>⊏</m:t>
                                </m:r>
                                <m:r>
                                  <a:rPr lang="en-US" sz="2400" b="1" i="1" dirty="0" smtClean="0">
                                    <a:latin typeface="Cambria Math" panose="02040503050406030204" pitchFamily="18" charset="0"/>
                                  </a:rPr>
                                  <m:t>𝑷</m:t>
                                </m:r>
                                <m:r>
                                  <a:rPr lang="en-US" sz="2400" b="1" i="1" dirty="0" smtClean="0">
                                    <a:latin typeface="Cambria Math" panose="02040503050406030204" pitchFamily="18" charset="0"/>
                                  </a:rPr>
                                  <m:t> </m:t>
                                </m:r>
                              </m:oMath>
                            </m:oMathPara>
                          </a14:m>
                          <a:endParaRPr lang="en-US" sz="2400" b="1"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94962560"/>
                      </a:ext>
                    </a:extLst>
                  </a:tr>
                  <a:tr h="464998">
                    <a:tc>
                      <a:txBody>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b="0" i="1" smtClean="0">
                                    <a:latin typeface="Cambria Math" panose="02040503050406030204" pitchFamily="18" charset="0"/>
                                  </a:rPr>
                                  <m:t>𝑠𝑡</m:t>
                                </m:r>
                              </m:oMath>
                            </m:oMathPara>
                          </a14:m>
                          <a:endParaRPr lang="en-US"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𝑷</m:t>
                                    </m:r>
                                  </m:e>
                                  <m:sub>
                                    <m:r>
                                      <a:rPr lang="en-US" sz="2400" b="1" i="1" dirty="0" smtClean="0">
                                        <a:latin typeface="Cambria Math" panose="02040503050406030204" pitchFamily="18" charset="0"/>
                                      </a:rPr>
                                      <m:t>𝟐</m:t>
                                    </m:r>
                                  </m:sub>
                                </m:sSub>
                                <m:r>
                                  <a:rPr lang="en-US" sz="2400" b="1" i="1" dirty="0" smtClean="0">
                                    <a:latin typeface="Cambria Math" panose="02040503050406030204" pitchFamily="18" charset="0"/>
                                  </a:rPr>
                                  <m:t>⊏</m:t>
                                </m:r>
                                <m:r>
                                  <a:rPr lang="en-US" sz="2400" b="1" i="1" dirty="0" smtClean="0">
                                    <a:latin typeface="Cambria Math" panose="02040503050406030204" pitchFamily="18" charset="0"/>
                                  </a:rPr>
                                  <m:t>𝑷</m:t>
                                </m:r>
                                <m:r>
                                  <a:rPr lang="en-US" sz="2400" b="1" i="1" dirty="0" smtClean="0">
                                    <a:latin typeface="Cambria Math" panose="02040503050406030204" pitchFamily="18" charset="0"/>
                                  </a:rPr>
                                  <m:t> </m:t>
                                </m:r>
                              </m:oMath>
                            </m:oMathPara>
                          </a14:m>
                          <a:endParaRPr lang="en-US" sz="2400" b="1"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5243666"/>
                      </a:ext>
                    </a:extLst>
                  </a:tr>
                  <a:tr h="483565">
                    <a:tc>
                      <a:txBody>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r>
                                  <a:rPr lang="en-US" sz="2400" b="0" i="1" smtClean="0">
                                    <a:latin typeface="Cambria Math" panose="02040503050406030204" pitchFamily="18" charset="0"/>
                                  </a:rPr>
                                  <m:t>𝑠𝑡𝑟</m:t>
                                </m:r>
                              </m:oMath>
                            </m:oMathPara>
                          </a14:m>
                          <a:endParaRPr lang="en-US"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𝑷</m:t>
                                    </m:r>
                                  </m:e>
                                  <m:sub>
                                    <m:r>
                                      <a:rPr lang="en-US" sz="2400" b="1" i="1" dirty="0" smtClean="0">
                                        <a:latin typeface="Cambria Math" panose="02040503050406030204" pitchFamily="18" charset="0"/>
                                      </a:rPr>
                                      <m:t>𝟑</m:t>
                                    </m:r>
                                  </m:sub>
                                </m:sSub>
                                <m:r>
                                  <a:rPr lang="en-US" sz="2400" b="1" i="1" dirty="0" smtClean="0">
                                    <a:latin typeface="Cambria Math" panose="02040503050406030204" pitchFamily="18" charset="0"/>
                                  </a:rPr>
                                  <m:t>⊏</m:t>
                                </m:r>
                                <m:r>
                                  <a:rPr lang="en-US" sz="2400" b="1" i="1" dirty="0" smtClean="0">
                                    <a:latin typeface="Cambria Math" panose="02040503050406030204" pitchFamily="18" charset="0"/>
                                  </a:rPr>
                                  <m:t>𝑷</m:t>
                                </m:r>
                                <m:r>
                                  <a:rPr lang="en-US" sz="2400" b="1" i="1" dirty="0" smtClean="0">
                                    <a:latin typeface="Cambria Math" panose="02040503050406030204" pitchFamily="18" charset="0"/>
                                  </a:rPr>
                                  <m:t> </m:t>
                                </m:r>
                              </m:oMath>
                            </m:oMathPara>
                          </a14:m>
                          <a:endParaRPr lang="en-US" sz="2400" b="1"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8004032"/>
                      </a:ext>
                    </a:extLst>
                  </a:tr>
                  <a:tr h="464998">
                    <a:tc>
                      <a:txBody>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m:t>
                                </m:r>
                                <m:r>
                                  <a:rPr lang="en-US" sz="2400" b="0" i="1" smtClean="0">
                                    <a:latin typeface="Cambria Math" panose="02040503050406030204" pitchFamily="18" charset="0"/>
                                  </a:rPr>
                                  <m:t>𝑠𝑡𝑟𝑖</m:t>
                                </m:r>
                              </m:oMath>
                            </m:oMathPara>
                          </a14:m>
                          <a:endParaRPr lang="en-US"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𝑷</m:t>
                                    </m:r>
                                  </m:e>
                                  <m:sub>
                                    <m:r>
                                      <a:rPr lang="en-US" sz="2400" b="1" i="1" dirty="0" smtClean="0">
                                        <a:latin typeface="Cambria Math" panose="02040503050406030204" pitchFamily="18" charset="0"/>
                                      </a:rPr>
                                      <m:t>𝟒</m:t>
                                    </m:r>
                                  </m:sub>
                                </m:sSub>
                                <m:r>
                                  <a:rPr lang="en-US" sz="2400" b="1" i="1" dirty="0" smtClean="0">
                                    <a:latin typeface="Cambria Math" panose="02040503050406030204" pitchFamily="18" charset="0"/>
                                  </a:rPr>
                                  <m:t>⊏</m:t>
                                </m:r>
                                <m:r>
                                  <a:rPr lang="en-US" sz="2400" b="1" i="1" dirty="0" smtClean="0">
                                    <a:latin typeface="Cambria Math" panose="02040503050406030204" pitchFamily="18" charset="0"/>
                                  </a:rPr>
                                  <m:t>𝑷</m:t>
                                </m:r>
                                <m:r>
                                  <a:rPr lang="en-US" sz="2400" b="1" i="1" dirty="0" smtClean="0">
                                    <a:latin typeface="Cambria Math" panose="02040503050406030204" pitchFamily="18" charset="0"/>
                                  </a:rPr>
                                  <m:t> </m:t>
                                </m:r>
                              </m:oMath>
                            </m:oMathPara>
                          </a14:m>
                          <a:endParaRPr lang="en-US" sz="2400" b="1"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0003567"/>
                      </a:ext>
                    </a:extLst>
                  </a:tr>
                  <a:tr h="464998">
                    <a:tc>
                      <a:txBody>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5</m:t>
                                    </m:r>
                                  </m:sub>
                                </m:sSub>
                                <m:r>
                                  <a:rPr lang="en-US" sz="2400" b="0" i="1" smtClean="0">
                                    <a:latin typeface="Cambria Math" panose="02040503050406030204" pitchFamily="18" charset="0"/>
                                  </a:rPr>
                                  <m:t>=</m:t>
                                </m:r>
                                <m:r>
                                  <a:rPr lang="en-US" sz="2400" b="0" i="1" smtClean="0">
                                    <a:latin typeface="Cambria Math" panose="02040503050406030204" pitchFamily="18" charset="0"/>
                                  </a:rPr>
                                  <m:t>𝑠𝑡𝑟𝑖𝑛</m:t>
                                </m:r>
                              </m:oMath>
                            </m:oMathPara>
                          </a14:m>
                          <a:endParaRPr lang="en-US" sz="2400"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14:m>
                            <m:oMathPara xmlns:m="http://schemas.openxmlformats.org/officeDocument/2006/math">
                              <m:oMathParaPr>
                                <m:jc m:val="centerGroup"/>
                              </m:oMathParaPr>
                              <m:oMath xmlns:m="http://schemas.openxmlformats.org/officeDocument/2006/math">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𝑷</m:t>
                                    </m:r>
                                  </m:e>
                                  <m:sub>
                                    <m:r>
                                      <a:rPr lang="en-US" sz="2400" b="1" i="1" dirty="0" smtClean="0">
                                        <a:latin typeface="Cambria Math" panose="02040503050406030204" pitchFamily="18" charset="0"/>
                                      </a:rPr>
                                      <m:t>𝟓</m:t>
                                    </m:r>
                                  </m:sub>
                                </m:sSub>
                                <m:r>
                                  <a:rPr lang="en-US" sz="2400" b="1" i="1" dirty="0" smtClean="0">
                                    <a:latin typeface="Cambria Math" panose="02040503050406030204" pitchFamily="18" charset="0"/>
                                  </a:rPr>
                                  <m:t>⊏</m:t>
                                </m:r>
                                <m:r>
                                  <a:rPr lang="en-US" sz="2400" b="1" i="1" dirty="0" smtClean="0">
                                    <a:latin typeface="Cambria Math" panose="02040503050406030204" pitchFamily="18" charset="0"/>
                                  </a:rPr>
                                  <m:t>𝑷</m:t>
                                </m:r>
                                <m:r>
                                  <a:rPr lang="en-US" sz="2400" b="1" i="1" dirty="0" smtClean="0">
                                    <a:latin typeface="Cambria Math" panose="02040503050406030204" pitchFamily="18" charset="0"/>
                                  </a:rPr>
                                  <m:t> </m:t>
                                </m:r>
                              </m:oMath>
                            </m:oMathPara>
                          </a14:m>
                          <a:endParaRPr lang="en-US" sz="2400" b="1"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6204151"/>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4218609859"/>
                  </p:ext>
                </p:extLst>
              </p:nvPr>
            </p:nvGraphicFramePr>
            <p:xfrm>
              <a:off x="6621068" y="1630941"/>
              <a:ext cx="4233672" cy="3273553"/>
            </p:xfrm>
            <a:graphic>
              <a:graphicData uri="http://schemas.openxmlformats.org/drawingml/2006/table">
                <a:tbl>
                  <a:tblPr firstRow="1" bandRow="1">
                    <a:tableStyleId>{5C22544A-7EE6-4342-B048-85BDC9FD1C3A}</a:tableStyleId>
                  </a:tblPr>
                  <a:tblGrid>
                    <a:gridCol w="2405043">
                      <a:extLst>
                        <a:ext uri="{9D8B030D-6E8A-4147-A177-3AD203B41FA5}">
                          <a16:colId xmlns:a16="http://schemas.microsoft.com/office/drawing/2014/main" val="3738005212"/>
                        </a:ext>
                      </a:extLst>
                    </a:gridCol>
                    <a:gridCol w="1828629">
                      <a:extLst>
                        <a:ext uri="{9D8B030D-6E8A-4147-A177-3AD203B41FA5}">
                          <a16:colId xmlns:a16="http://schemas.microsoft.com/office/drawing/2014/main" val="88814739"/>
                        </a:ext>
                      </a:extLst>
                    </a:gridCol>
                  </a:tblGrid>
                  <a:tr h="464998">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2400" dirty="0" smtClean="0">
                              <a:solidFill>
                                <a:srgbClr val="C00000"/>
                              </a:solidFill>
                            </a:rPr>
                            <a:t>Prefix of a string</a:t>
                          </a:r>
                          <a:endParaRPr lang="en-IN" sz="2400" dirty="0">
                            <a:solidFill>
                              <a:srgbClr val="C00000"/>
                            </a:solidFill>
                          </a:endParaRPr>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97530118"/>
                      </a:ext>
                    </a:extLst>
                  </a:tr>
                  <a:tr h="464998">
                    <a:tc gridSpan="2">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144" t="-106494" r="-288" b="-502597"/>
                          </a:stretch>
                        </a:blipFill>
                      </a:tcPr>
                    </a:tc>
                    <a:tc hMerge="1">
                      <a:txBody>
                        <a:bodyPr/>
                        <a:lstStyle/>
                        <a:p>
                          <a:endParaRPr lang="en-US" sz="2400" b="1" dirty="0"/>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6651670"/>
                      </a:ext>
                    </a:extLst>
                  </a:tr>
                  <a:tr h="464998">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253" t="-209211" r="-76456" b="-409211"/>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132000" t="-209211" r="-667" b="-409211"/>
                          </a:stretch>
                        </a:blipFill>
                      </a:tcPr>
                    </a:tc>
                    <a:extLst>
                      <a:ext uri="{0D108BD9-81ED-4DB2-BD59-A6C34878D82A}">
                        <a16:rowId xmlns:a16="http://schemas.microsoft.com/office/drawing/2014/main" val="1394962560"/>
                      </a:ext>
                    </a:extLst>
                  </a:tr>
                  <a:tr h="464998">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253" t="-305195" r="-76456" b="-303896"/>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132000" t="-305195" r="-667" b="-303896"/>
                          </a:stretch>
                        </a:blipFill>
                      </a:tcPr>
                    </a:tc>
                    <a:extLst>
                      <a:ext uri="{0D108BD9-81ED-4DB2-BD59-A6C34878D82A}">
                        <a16:rowId xmlns:a16="http://schemas.microsoft.com/office/drawing/2014/main" val="2135243666"/>
                      </a:ext>
                    </a:extLst>
                  </a:tr>
                  <a:tr h="483565">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253" t="-394937" r="-76456" b="-196203"/>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132000" t="-394937" r="-667" b="-196203"/>
                          </a:stretch>
                        </a:blipFill>
                      </a:tcPr>
                    </a:tc>
                    <a:extLst>
                      <a:ext uri="{0D108BD9-81ED-4DB2-BD59-A6C34878D82A}">
                        <a16:rowId xmlns:a16="http://schemas.microsoft.com/office/drawing/2014/main" val="3478004032"/>
                      </a:ext>
                    </a:extLst>
                  </a:tr>
                  <a:tr h="464998">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253" t="-507792" r="-76456" b="-101299"/>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132000" t="-507792" r="-667" b="-101299"/>
                          </a:stretch>
                        </a:blipFill>
                      </a:tcPr>
                    </a:tc>
                    <a:extLst>
                      <a:ext uri="{0D108BD9-81ED-4DB2-BD59-A6C34878D82A}">
                        <a16:rowId xmlns:a16="http://schemas.microsoft.com/office/drawing/2014/main" val="1790003567"/>
                      </a:ext>
                    </a:extLst>
                  </a:tr>
                  <a:tr h="464998">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253" t="-615789" r="-76456" b="-2632"/>
                          </a:stretch>
                        </a:blipFill>
                      </a:tcPr>
                    </a:tc>
                    <a:tc>
                      <a:txBody>
                        <a:bodyPr/>
                        <a:lstStyle/>
                        <a:p>
                          <a:endParaRPr lang="en-US"/>
                        </a:p>
                      </a:txBody>
                      <a:tcPr>
                        <a:lnL w="12700" cap="flat" cmpd="sng" algn="ctr">
                          <a:solidFill>
                            <a:schemeClr val="accent1">
                              <a:lumMod val="75000"/>
                            </a:schemeClr>
                          </a:solidFill>
                          <a:prstDash val="solid"/>
                          <a:round/>
                          <a:headEnd type="none" w="med" len="med"/>
                          <a:tailEnd type="none" w="med" len="med"/>
                        </a:lnL>
                        <a:lnR w="12700" cap="flat" cmpd="sng" algn="ctr">
                          <a:solidFill>
                            <a:schemeClr val="accent1">
                              <a:lumMod val="75000"/>
                            </a:schemeClr>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blipFill>
                          <a:blip r:embed="rId3"/>
                          <a:stretch>
                            <a:fillRect l="-132000" t="-615789" r="-667" b="-2632"/>
                          </a:stretch>
                        </a:blipFill>
                      </a:tcPr>
                    </a:tc>
                    <a:extLst>
                      <a:ext uri="{0D108BD9-81ED-4DB2-BD59-A6C34878D82A}">
                        <a16:rowId xmlns:a16="http://schemas.microsoft.com/office/drawing/2014/main" val="1956204151"/>
                      </a:ext>
                    </a:extLst>
                  </a:tr>
                </a:tbl>
              </a:graphicData>
            </a:graphic>
          </p:graphicFrame>
        </mc:Fallback>
      </mc:AlternateContent>
      <p:cxnSp>
        <p:nvCxnSpPr>
          <p:cNvPr id="6" name="Straight Connector 5"/>
          <p:cNvCxnSpPr/>
          <p:nvPr/>
        </p:nvCxnSpPr>
        <p:spPr>
          <a:xfrm>
            <a:off x="5853374" y="1088740"/>
            <a:ext cx="0" cy="50765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8132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Knuth-Morris-Pratt Algorithm</a:t>
            </a:r>
          </a:p>
        </p:txBody>
      </p:sp>
      <p:sp>
        <p:nvSpPr>
          <p:cNvPr id="3" name="Content Placeholder 2"/>
          <p:cNvSpPr>
            <a:spLocks noGrp="1"/>
          </p:cNvSpPr>
          <p:nvPr>
            <p:ph idx="1"/>
          </p:nvPr>
        </p:nvSpPr>
        <p:spPr/>
        <p:txBody>
          <a:bodyPr/>
          <a:lstStyle/>
          <a:p>
            <a:r>
              <a:rPr lang="en-US" dirty="0"/>
              <a:t>The KMP algorithm relies on </a:t>
            </a:r>
            <a:r>
              <a:rPr lang="en-US" dirty="0">
                <a:solidFill>
                  <a:srgbClr val="AD1457"/>
                </a:solidFill>
              </a:rPr>
              <a:t>prefix function (π</a:t>
            </a:r>
            <a:r>
              <a:rPr lang="en-US" dirty="0" smtClean="0">
                <a:solidFill>
                  <a:srgbClr val="AD1457"/>
                </a:solidFill>
              </a:rPr>
              <a:t>).</a:t>
            </a:r>
            <a:endParaRPr lang="en-US" dirty="0">
              <a:solidFill>
                <a:srgbClr val="AD1457"/>
              </a:solidFill>
            </a:endParaRPr>
          </a:p>
          <a:p>
            <a:r>
              <a:rPr lang="en-US" dirty="0">
                <a:solidFill>
                  <a:srgbClr val="AD1457"/>
                </a:solidFill>
              </a:rPr>
              <a:t>Proper prefix: </a:t>
            </a:r>
            <a:r>
              <a:rPr lang="en-US" dirty="0"/>
              <a:t>All the characters in a string, with one or more cut off the end. “S”, “Sn”, “</a:t>
            </a:r>
            <a:r>
              <a:rPr lang="en-US" dirty="0" err="1"/>
              <a:t>Sna</a:t>
            </a:r>
            <a:r>
              <a:rPr lang="en-US" dirty="0"/>
              <a:t>”, and “Snap” are all the proper prefixes of “Snape”.</a:t>
            </a:r>
          </a:p>
          <a:p>
            <a:r>
              <a:rPr lang="en-US" dirty="0">
                <a:solidFill>
                  <a:srgbClr val="AD1457"/>
                </a:solidFill>
              </a:rPr>
              <a:t>Proper suffix: </a:t>
            </a:r>
            <a:r>
              <a:rPr lang="en-US" dirty="0"/>
              <a:t>All the characters in a string, with one or more cut off the beginning. “</a:t>
            </a:r>
            <a:r>
              <a:rPr lang="en-US" dirty="0" err="1"/>
              <a:t>agrid</a:t>
            </a:r>
            <a:r>
              <a:rPr lang="en-US" dirty="0"/>
              <a:t>”, “grid”, “rid”, “id”, and “d” are all proper suffixes of “Hagrid”.</a:t>
            </a:r>
          </a:p>
          <a:p>
            <a:r>
              <a:rPr lang="en-US" dirty="0"/>
              <a:t>KMP algorithm works as follows:</a:t>
            </a:r>
          </a:p>
          <a:p>
            <a:pPr marL="887412" lvl="1" indent="-342900"/>
            <a:r>
              <a:rPr lang="en-US" dirty="0"/>
              <a:t>Step-1: </a:t>
            </a:r>
            <a:r>
              <a:rPr lang="en-US" dirty="0">
                <a:solidFill>
                  <a:srgbClr val="AD1457"/>
                </a:solidFill>
              </a:rPr>
              <a:t>Calculate</a:t>
            </a:r>
            <a:r>
              <a:rPr lang="en-US" dirty="0"/>
              <a:t> Prefix Function</a:t>
            </a:r>
          </a:p>
          <a:p>
            <a:pPr marL="887412" lvl="1" indent="-342900"/>
            <a:r>
              <a:rPr lang="en-US" dirty="0"/>
              <a:t>Step-2: </a:t>
            </a:r>
            <a:r>
              <a:rPr lang="en-US" dirty="0">
                <a:solidFill>
                  <a:srgbClr val="AD1457"/>
                </a:solidFill>
              </a:rPr>
              <a:t>Match</a:t>
            </a:r>
            <a:r>
              <a:rPr lang="en-US" dirty="0"/>
              <a:t> Pattern with Text</a:t>
            </a:r>
          </a:p>
          <a:p>
            <a:pPr marL="887412" lvl="1" indent="-342900"/>
            <a:endParaRPr lang="en-US" dirty="0"/>
          </a:p>
        </p:txBody>
      </p:sp>
    </p:spTree>
    <p:extLst>
      <p:ext uri="{BB962C8B-B14F-4D97-AF65-F5344CB8AC3E}">
        <p14:creationId xmlns:p14="http://schemas.microsoft.com/office/powerpoint/2010/main" val="236229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Longest Common Prefix and Suffix</a:t>
            </a:r>
            <a:endParaRPr lang="en-US" dirty="0"/>
          </a:p>
        </p:txBody>
      </p:sp>
      <p:graphicFrame>
        <p:nvGraphicFramePr>
          <p:cNvPr id="4" name="Table 3"/>
          <p:cNvGraphicFramePr>
            <a:graphicFrameLocks noGrp="1"/>
          </p:cNvGraphicFramePr>
          <p:nvPr>
            <p:extLst/>
          </p:nvPr>
        </p:nvGraphicFramePr>
        <p:xfrm>
          <a:off x="2994698" y="1412776"/>
          <a:ext cx="4661215" cy="137160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2544549060"/>
                    </a:ext>
                  </a:extLst>
                </a:gridCol>
                <a:gridCol w="480745">
                  <a:extLst>
                    <a:ext uri="{9D8B030D-6E8A-4147-A177-3AD203B41FA5}">
                      <a16:colId xmlns:a16="http://schemas.microsoft.com/office/drawing/2014/main" val="4208223411"/>
                    </a:ext>
                  </a:extLst>
                </a:gridCol>
                <a:gridCol w="480745">
                  <a:extLst>
                    <a:ext uri="{9D8B030D-6E8A-4147-A177-3AD203B41FA5}">
                      <a16:colId xmlns:a16="http://schemas.microsoft.com/office/drawing/2014/main" val="57169838"/>
                    </a:ext>
                  </a:extLst>
                </a:gridCol>
                <a:gridCol w="480745">
                  <a:extLst>
                    <a:ext uri="{9D8B030D-6E8A-4147-A177-3AD203B41FA5}">
                      <a16:colId xmlns:a16="http://schemas.microsoft.com/office/drawing/2014/main" val="101212751"/>
                    </a:ext>
                  </a:extLst>
                </a:gridCol>
                <a:gridCol w="480745">
                  <a:extLst>
                    <a:ext uri="{9D8B030D-6E8A-4147-A177-3AD203B41FA5}">
                      <a16:colId xmlns:a16="http://schemas.microsoft.com/office/drawing/2014/main" val="2299447371"/>
                    </a:ext>
                  </a:extLst>
                </a:gridCol>
                <a:gridCol w="480745">
                  <a:extLst>
                    <a:ext uri="{9D8B030D-6E8A-4147-A177-3AD203B41FA5}">
                      <a16:colId xmlns:a16="http://schemas.microsoft.com/office/drawing/2014/main" val="2901701410"/>
                    </a:ext>
                  </a:extLst>
                </a:gridCol>
                <a:gridCol w="480745">
                  <a:extLst>
                    <a:ext uri="{9D8B030D-6E8A-4147-A177-3AD203B41FA5}">
                      <a16:colId xmlns:a16="http://schemas.microsoft.com/office/drawing/2014/main" val="2175626083"/>
                    </a:ext>
                  </a:extLst>
                </a:gridCol>
                <a:gridCol w="480745">
                  <a:extLst>
                    <a:ext uri="{9D8B030D-6E8A-4147-A177-3AD203B41FA5}">
                      <a16:colId xmlns:a16="http://schemas.microsoft.com/office/drawing/2014/main" val="438334824"/>
                    </a:ext>
                  </a:extLst>
                </a:gridCol>
              </a:tblGrid>
              <a:tr h="370840">
                <a:tc>
                  <a:txBody>
                    <a:bodyPr/>
                    <a:lstStyle/>
                    <a:p>
                      <a:pPr algn="ctr"/>
                      <a:endParaRPr lang="en-IN" sz="2400" dirty="0"/>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000" dirty="0" smtClean="0"/>
                        <a:t>1</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2</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3</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4</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5</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6</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7</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8821610"/>
                  </a:ext>
                </a:extLst>
              </a:tr>
              <a:tr h="370840">
                <a:tc>
                  <a:txBody>
                    <a:bodyPr/>
                    <a:lstStyle/>
                    <a:p>
                      <a:pPr algn="ctr"/>
                      <a:r>
                        <a:rPr lang="en-IN" sz="2400" dirty="0" smtClean="0"/>
                        <a:t>Pattern</a:t>
                      </a:r>
                      <a:endParaRPr lang="en-IN" sz="24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b</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b</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c</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2000780"/>
                  </a:ext>
                </a:extLst>
              </a:tr>
              <a:tr h="370840">
                <a:tc>
                  <a:txBody>
                    <a:bodyPr/>
                    <a:lstStyle/>
                    <a:p>
                      <a:pPr algn="ctr"/>
                      <a:r>
                        <a:rPr lang="en-IN" sz="2400" kern="1200" dirty="0" smtClean="0">
                          <a:solidFill>
                            <a:schemeClr val="tx1"/>
                          </a:solidFill>
                          <a:latin typeface="+mn-lt"/>
                          <a:ea typeface="+mn-ea"/>
                          <a:cs typeface="+mn-cs"/>
                        </a:rPr>
                        <a:t>Prefix(</a:t>
                      </a:r>
                      <a:r>
                        <a:rPr lang="en-US" sz="2400" kern="1200" dirty="0" smtClean="0">
                          <a:solidFill>
                            <a:schemeClr val="tx1"/>
                          </a:solidFill>
                          <a:latin typeface="+mn-lt"/>
                          <a:ea typeface="+mn-ea"/>
                          <a:cs typeface="+mn-cs"/>
                        </a:rPr>
                        <a:t>π</a:t>
                      </a:r>
                      <a:r>
                        <a:rPr lang="en-IN" sz="2400" kern="1200" dirty="0" smtClean="0">
                          <a:solidFill>
                            <a:schemeClr val="tx1"/>
                          </a:solidFill>
                          <a:latin typeface="+mn-lt"/>
                          <a:ea typeface="+mn-ea"/>
                          <a:cs typeface="+mn-cs"/>
                        </a:rPr>
                        <a:t>)</a:t>
                      </a:r>
                      <a:endParaRPr lang="en-IN" sz="2400" kern="1200" dirty="0">
                        <a:solidFill>
                          <a:schemeClr val="tx1"/>
                        </a:solidFill>
                        <a:latin typeface="+mn-lt"/>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400" dirty="0" smtClean="0"/>
                        <a:t>0</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0</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1</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2</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3</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0</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1</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2903741"/>
                  </a:ext>
                </a:extLst>
              </a:tr>
            </a:tbl>
          </a:graphicData>
        </a:graphic>
      </p:graphicFrame>
      <p:cxnSp>
        <p:nvCxnSpPr>
          <p:cNvPr id="5" name="Straight Arrow Connector 4"/>
          <p:cNvCxnSpPr/>
          <p:nvPr/>
        </p:nvCxnSpPr>
        <p:spPr>
          <a:xfrm>
            <a:off x="4531515" y="980728"/>
            <a:ext cx="0" cy="54006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 name="Rounded Rectangle 5"/>
          <p:cNvSpPr/>
          <p:nvPr/>
        </p:nvSpPr>
        <p:spPr>
          <a:xfrm>
            <a:off x="2995706" y="4257092"/>
            <a:ext cx="4489611" cy="64807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smtClean="0">
                <a:solidFill>
                  <a:schemeClr val="tx1"/>
                </a:solidFill>
                <a:latin typeface="+mj-lt"/>
              </a:rPr>
              <a:t>We have no possible prefixes </a:t>
            </a:r>
            <a:endParaRPr lang="en-IN" sz="2400" dirty="0">
              <a:solidFill>
                <a:schemeClr val="tx1"/>
              </a:solidFill>
              <a:latin typeface="+mj-lt"/>
            </a:endParaRPr>
          </a:p>
        </p:txBody>
      </p:sp>
      <p:sp>
        <p:nvSpPr>
          <p:cNvPr id="7" name="Rounded Rectangle 6"/>
          <p:cNvSpPr/>
          <p:nvPr/>
        </p:nvSpPr>
        <p:spPr>
          <a:xfrm>
            <a:off x="2994698" y="4977172"/>
            <a:ext cx="4489611" cy="64807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smtClean="0">
                <a:solidFill>
                  <a:schemeClr val="tx1"/>
                </a:solidFill>
                <a:latin typeface="+mj-lt"/>
              </a:rPr>
              <a:t>We have no possible suffixes </a:t>
            </a:r>
            <a:endParaRPr lang="en-IN" sz="2400" dirty="0">
              <a:solidFill>
                <a:schemeClr val="tx1"/>
              </a:solidFill>
              <a:latin typeface="+mj-lt"/>
            </a:endParaRPr>
          </a:p>
        </p:txBody>
      </p:sp>
      <p:sp>
        <p:nvSpPr>
          <p:cNvPr id="8" name="Rectangle 7"/>
          <p:cNvSpPr/>
          <p:nvPr/>
        </p:nvSpPr>
        <p:spPr>
          <a:xfrm>
            <a:off x="4351515" y="2382344"/>
            <a:ext cx="36000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4824236" y="2382344"/>
            <a:ext cx="36000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5318099" y="2382344"/>
            <a:ext cx="36000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5790820" y="2382344"/>
            <a:ext cx="36000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6274967" y="2382344"/>
            <a:ext cx="36000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p:cNvSpPr/>
          <p:nvPr/>
        </p:nvSpPr>
        <p:spPr>
          <a:xfrm>
            <a:off x="6754730" y="2382344"/>
            <a:ext cx="36000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7237236" y="2382344"/>
            <a:ext cx="360000" cy="3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ounded Rectangle 14"/>
          <p:cNvSpPr/>
          <p:nvPr/>
        </p:nvSpPr>
        <p:spPr>
          <a:xfrm>
            <a:off x="5469423" y="3107196"/>
            <a:ext cx="497389" cy="64807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a</a:t>
            </a:r>
            <a:endParaRPr lang="en-IN" sz="2400" dirty="0">
              <a:solidFill>
                <a:schemeClr val="tx1"/>
              </a:solidFill>
              <a:latin typeface="+mj-lt"/>
            </a:endParaRPr>
          </a:p>
        </p:txBody>
      </p:sp>
      <p:cxnSp>
        <p:nvCxnSpPr>
          <p:cNvPr id="16" name="Straight Arrow Connector 15"/>
          <p:cNvCxnSpPr/>
          <p:nvPr/>
        </p:nvCxnSpPr>
        <p:spPr>
          <a:xfrm>
            <a:off x="5015271" y="980728"/>
            <a:ext cx="0" cy="54006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Rounded Rectangle 16"/>
          <p:cNvSpPr/>
          <p:nvPr/>
        </p:nvSpPr>
        <p:spPr>
          <a:xfrm>
            <a:off x="5298437" y="3105872"/>
            <a:ext cx="852383" cy="64807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ab</a:t>
            </a:r>
            <a:endParaRPr lang="en-IN" sz="2400" dirty="0">
              <a:solidFill>
                <a:schemeClr val="tx1"/>
              </a:solidFill>
              <a:latin typeface="+mj-lt"/>
            </a:endParaRPr>
          </a:p>
        </p:txBody>
      </p:sp>
      <p:sp>
        <p:nvSpPr>
          <p:cNvPr id="18" name="Rounded Rectangle 17"/>
          <p:cNvSpPr/>
          <p:nvPr/>
        </p:nvSpPr>
        <p:spPr>
          <a:xfrm>
            <a:off x="2995706" y="4257092"/>
            <a:ext cx="4489611" cy="64807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smtClean="0">
                <a:solidFill>
                  <a:schemeClr val="tx1"/>
                </a:solidFill>
                <a:latin typeface="+mj-lt"/>
              </a:rPr>
              <a:t>Possible prefix = a</a:t>
            </a:r>
            <a:endParaRPr lang="en-IN" sz="2400" dirty="0">
              <a:solidFill>
                <a:schemeClr val="tx1"/>
              </a:solidFill>
              <a:latin typeface="+mj-lt"/>
            </a:endParaRPr>
          </a:p>
        </p:txBody>
      </p:sp>
      <p:sp>
        <p:nvSpPr>
          <p:cNvPr id="19" name="Rounded Rectangle 18"/>
          <p:cNvSpPr/>
          <p:nvPr/>
        </p:nvSpPr>
        <p:spPr>
          <a:xfrm>
            <a:off x="2994698" y="4977172"/>
            <a:ext cx="4489611" cy="64807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smtClean="0">
                <a:solidFill>
                  <a:schemeClr val="tx1"/>
                </a:solidFill>
                <a:latin typeface="+mj-lt"/>
              </a:rPr>
              <a:t>Possible suffix = b </a:t>
            </a:r>
            <a:endParaRPr lang="en-IN" sz="2400" dirty="0">
              <a:solidFill>
                <a:schemeClr val="tx1"/>
              </a:solidFill>
              <a:latin typeface="+mj-lt"/>
            </a:endParaRPr>
          </a:p>
        </p:txBody>
      </p:sp>
      <p:cxnSp>
        <p:nvCxnSpPr>
          <p:cNvPr id="20" name="Straight Arrow Connector 19"/>
          <p:cNvCxnSpPr/>
          <p:nvPr/>
        </p:nvCxnSpPr>
        <p:spPr>
          <a:xfrm>
            <a:off x="5498334" y="980728"/>
            <a:ext cx="0" cy="54006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20"/>
          <p:cNvCxnSpPr/>
          <p:nvPr/>
        </p:nvCxnSpPr>
        <p:spPr>
          <a:xfrm>
            <a:off x="5982090" y="980728"/>
            <a:ext cx="0" cy="54006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p:cNvCxnSpPr/>
          <p:nvPr/>
        </p:nvCxnSpPr>
        <p:spPr>
          <a:xfrm>
            <a:off x="6464716" y="980728"/>
            <a:ext cx="0" cy="54006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p:cNvCxnSpPr/>
          <p:nvPr/>
        </p:nvCxnSpPr>
        <p:spPr>
          <a:xfrm>
            <a:off x="6948472" y="980728"/>
            <a:ext cx="0" cy="54006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 name="Straight Arrow Connector 23"/>
          <p:cNvCxnSpPr/>
          <p:nvPr/>
        </p:nvCxnSpPr>
        <p:spPr>
          <a:xfrm>
            <a:off x="7436824" y="980728"/>
            <a:ext cx="0" cy="54006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5" name="Rounded Rectangle 24"/>
          <p:cNvSpPr/>
          <p:nvPr/>
        </p:nvSpPr>
        <p:spPr>
          <a:xfrm>
            <a:off x="5318099" y="3104548"/>
            <a:ext cx="852383" cy="64807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mj-lt"/>
              </a:rPr>
              <a:t>aba</a:t>
            </a:r>
            <a:endParaRPr lang="en-IN" sz="2400" dirty="0">
              <a:solidFill>
                <a:schemeClr val="tx1"/>
              </a:solidFill>
              <a:latin typeface="+mj-lt"/>
            </a:endParaRPr>
          </a:p>
        </p:txBody>
      </p:sp>
      <p:sp>
        <p:nvSpPr>
          <p:cNvPr id="26" name="Rounded Rectangle 25"/>
          <p:cNvSpPr/>
          <p:nvPr/>
        </p:nvSpPr>
        <p:spPr>
          <a:xfrm>
            <a:off x="3003496" y="4267412"/>
            <a:ext cx="4489611" cy="64807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smtClean="0">
                <a:solidFill>
                  <a:schemeClr val="tx1"/>
                </a:solidFill>
                <a:latin typeface="+mj-lt"/>
              </a:rPr>
              <a:t>Possible prefix = a, ab</a:t>
            </a:r>
            <a:endParaRPr lang="en-IN" sz="2400" dirty="0">
              <a:solidFill>
                <a:schemeClr val="tx1"/>
              </a:solidFill>
              <a:latin typeface="+mj-lt"/>
            </a:endParaRPr>
          </a:p>
        </p:txBody>
      </p:sp>
      <p:sp>
        <p:nvSpPr>
          <p:cNvPr id="27" name="Rounded Rectangle 26"/>
          <p:cNvSpPr/>
          <p:nvPr/>
        </p:nvSpPr>
        <p:spPr>
          <a:xfrm>
            <a:off x="3002488" y="4987492"/>
            <a:ext cx="4489611" cy="64807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smtClean="0">
                <a:solidFill>
                  <a:schemeClr val="tx1"/>
                </a:solidFill>
                <a:latin typeface="+mj-lt"/>
              </a:rPr>
              <a:t>Possible suffix = a, </a:t>
            </a:r>
            <a:r>
              <a:rPr lang="en-IN" sz="2400" dirty="0" err="1" smtClean="0">
                <a:solidFill>
                  <a:schemeClr val="tx1"/>
                </a:solidFill>
                <a:latin typeface="+mj-lt"/>
              </a:rPr>
              <a:t>ba</a:t>
            </a:r>
            <a:r>
              <a:rPr lang="en-IN" sz="2400" dirty="0" smtClean="0">
                <a:solidFill>
                  <a:schemeClr val="tx1"/>
                </a:solidFill>
                <a:latin typeface="+mj-lt"/>
              </a:rPr>
              <a:t> </a:t>
            </a:r>
            <a:endParaRPr lang="en-IN" sz="2400" dirty="0">
              <a:solidFill>
                <a:schemeClr val="tx1"/>
              </a:solidFill>
              <a:latin typeface="+mj-lt"/>
            </a:endParaRPr>
          </a:p>
        </p:txBody>
      </p:sp>
      <p:sp>
        <p:nvSpPr>
          <p:cNvPr id="28" name="Rounded Rectangle 27"/>
          <p:cNvSpPr/>
          <p:nvPr/>
        </p:nvSpPr>
        <p:spPr>
          <a:xfrm>
            <a:off x="5142394" y="3094228"/>
            <a:ext cx="1164468" cy="64807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err="1" smtClean="0">
                <a:solidFill>
                  <a:schemeClr val="tx1"/>
                </a:solidFill>
                <a:latin typeface="+mj-lt"/>
              </a:rPr>
              <a:t>abab</a:t>
            </a:r>
            <a:endParaRPr lang="en-IN" sz="2400" dirty="0">
              <a:solidFill>
                <a:schemeClr val="tx1"/>
              </a:solidFill>
              <a:latin typeface="+mj-lt"/>
            </a:endParaRPr>
          </a:p>
        </p:txBody>
      </p:sp>
      <p:sp>
        <p:nvSpPr>
          <p:cNvPr id="29" name="Rounded Rectangle 28"/>
          <p:cNvSpPr/>
          <p:nvPr/>
        </p:nvSpPr>
        <p:spPr>
          <a:xfrm>
            <a:off x="3011286" y="4279547"/>
            <a:ext cx="4489611" cy="64807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smtClean="0">
                <a:solidFill>
                  <a:schemeClr val="tx1"/>
                </a:solidFill>
                <a:latin typeface="+mj-lt"/>
              </a:rPr>
              <a:t>Possible prefix = a, ab, aba</a:t>
            </a:r>
            <a:endParaRPr lang="en-IN" sz="2400" dirty="0">
              <a:solidFill>
                <a:schemeClr val="tx1"/>
              </a:solidFill>
              <a:latin typeface="+mj-lt"/>
            </a:endParaRPr>
          </a:p>
        </p:txBody>
      </p:sp>
      <p:sp>
        <p:nvSpPr>
          <p:cNvPr id="30" name="Rounded Rectangle 29"/>
          <p:cNvSpPr/>
          <p:nvPr/>
        </p:nvSpPr>
        <p:spPr>
          <a:xfrm>
            <a:off x="3010278" y="4999627"/>
            <a:ext cx="4489611" cy="64807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smtClean="0">
                <a:solidFill>
                  <a:schemeClr val="tx1"/>
                </a:solidFill>
                <a:latin typeface="+mj-lt"/>
              </a:rPr>
              <a:t>Possible suffix = b, ab, </a:t>
            </a:r>
            <a:r>
              <a:rPr lang="en-IN" sz="2400" dirty="0" err="1" smtClean="0">
                <a:solidFill>
                  <a:schemeClr val="tx1"/>
                </a:solidFill>
                <a:latin typeface="+mj-lt"/>
              </a:rPr>
              <a:t>bab</a:t>
            </a:r>
            <a:r>
              <a:rPr lang="en-IN" sz="2400" dirty="0" smtClean="0">
                <a:solidFill>
                  <a:schemeClr val="tx1"/>
                </a:solidFill>
                <a:latin typeface="+mj-lt"/>
              </a:rPr>
              <a:t> </a:t>
            </a:r>
            <a:endParaRPr lang="en-IN" sz="2400" dirty="0">
              <a:solidFill>
                <a:schemeClr val="tx1"/>
              </a:solidFill>
              <a:latin typeface="+mj-lt"/>
            </a:endParaRPr>
          </a:p>
        </p:txBody>
      </p:sp>
      <p:sp>
        <p:nvSpPr>
          <p:cNvPr id="31" name="Rounded Rectangle 30"/>
          <p:cNvSpPr/>
          <p:nvPr/>
        </p:nvSpPr>
        <p:spPr>
          <a:xfrm>
            <a:off x="5125806" y="3079004"/>
            <a:ext cx="1164468" cy="64807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err="1" smtClean="0">
                <a:solidFill>
                  <a:schemeClr val="tx1"/>
                </a:solidFill>
                <a:latin typeface="+mj-lt"/>
              </a:rPr>
              <a:t>ababa</a:t>
            </a:r>
            <a:endParaRPr lang="en-IN" sz="2400" dirty="0">
              <a:solidFill>
                <a:schemeClr val="tx1"/>
              </a:solidFill>
              <a:latin typeface="+mj-lt"/>
            </a:endParaRPr>
          </a:p>
        </p:txBody>
      </p:sp>
      <p:sp>
        <p:nvSpPr>
          <p:cNvPr id="32" name="Rounded Rectangle 31"/>
          <p:cNvSpPr/>
          <p:nvPr/>
        </p:nvSpPr>
        <p:spPr>
          <a:xfrm>
            <a:off x="2994698" y="4264323"/>
            <a:ext cx="4489611" cy="64807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smtClean="0">
                <a:solidFill>
                  <a:schemeClr val="tx1"/>
                </a:solidFill>
                <a:latin typeface="+mj-lt"/>
              </a:rPr>
              <a:t>Possible prefix = a, ab, aba, </a:t>
            </a:r>
            <a:r>
              <a:rPr lang="en-IN" sz="2400" dirty="0" err="1" smtClean="0">
                <a:solidFill>
                  <a:schemeClr val="tx1"/>
                </a:solidFill>
                <a:latin typeface="+mj-lt"/>
              </a:rPr>
              <a:t>abab</a:t>
            </a:r>
            <a:endParaRPr lang="en-IN" sz="2400" dirty="0">
              <a:solidFill>
                <a:schemeClr val="tx1"/>
              </a:solidFill>
              <a:latin typeface="+mj-lt"/>
            </a:endParaRPr>
          </a:p>
        </p:txBody>
      </p:sp>
      <p:sp>
        <p:nvSpPr>
          <p:cNvPr id="33" name="Rounded Rectangle 32"/>
          <p:cNvSpPr/>
          <p:nvPr/>
        </p:nvSpPr>
        <p:spPr>
          <a:xfrm>
            <a:off x="2993690" y="4984403"/>
            <a:ext cx="4489611" cy="64807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smtClean="0">
                <a:solidFill>
                  <a:schemeClr val="tx1"/>
                </a:solidFill>
                <a:latin typeface="+mj-lt"/>
              </a:rPr>
              <a:t>Possible suffix = a, </a:t>
            </a:r>
            <a:r>
              <a:rPr lang="en-IN" sz="2400" dirty="0" err="1" smtClean="0">
                <a:solidFill>
                  <a:schemeClr val="tx1"/>
                </a:solidFill>
                <a:latin typeface="+mj-lt"/>
              </a:rPr>
              <a:t>ba</a:t>
            </a:r>
            <a:r>
              <a:rPr lang="en-IN" sz="2400" dirty="0" smtClean="0">
                <a:solidFill>
                  <a:schemeClr val="tx1"/>
                </a:solidFill>
                <a:latin typeface="+mj-lt"/>
              </a:rPr>
              <a:t>, aba, baba </a:t>
            </a:r>
            <a:endParaRPr lang="en-IN" sz="2400" dirty="0">
              <a:solidFill>
                <a:schemeClr val="tx1"/>
              </a:solidFill>
              <a:latin typeface="+mj-lt"/>
            </a:endParaRPr>
          </a:p>
        </p:txBody>
      </p:sp>
    </p:spTree>
    <p:extLst>
      <p:ext uri="{BB962C8B-B14F-4D97-AF65-F5344CB8AC3E}">
        <p14:creationId xmlns:p14="http://schemas.microsoft.com/office/powerpoint/2010/main" val="95246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5"/>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5"/>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6"/>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16"/>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7"/>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8"/>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0" nodeType="clickEffect">
                                  <p:stCondLst>
                                    <p:cond delay="0"/>
                                  </p:stCondLst>
                                  <p:childTnLst>
                                    <p:set>
                                      <p:cBhvr>
                                        <p:cTn id="74" dur="1" fill="hold">
                                          <p:stCondLst>
                                            <p:cond delay="0"/>
                                          </p:stCondLst>
                                        </p:cTn>
                                        <p:tgtEl>
                                          <p:spTgt spid="10"/>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nodeType="clickEffect">
                                  <p:stCondLst>
                                    <p:cond delay="0"/>
                                  </p:stCondLst>
                                  <p:childTnLst>
                                    <p:set>
                                      <p:cBhvr>
                                        <p:cTn id="78" dur="1" fill="hold">
                                          <p:stCondLst>
                                            <p:cond delay="0"/>
                                          </p:stCondLst>
                                        </p:cTn>
                                        <p:tgtEl>
                                          <p:spTgt spid="20"/>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25"/>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26"/>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27"/>
                                        </p:tgtEl>
                                        <p:attrNameLst>
                                          <p:attrName>style.visibility</p:attrName>
                                        </p:attrNameLst>
                                      </p:cBhvr>
                                      <p:to>
                                        <p:strVal val="hidden"/>
                                      </p:to>
                                    </p:set>
                                  </p:childTnLst>
                                </p:cTn>
                              </p:par>
                              <p:par>
                                <p:cTn id="85" presetID="1" presetClass="entr" presetSubtype="0" fill="hold" nodeType="withEffect">
                                  <p:stCondLst>
                                    <p:cond delay="0"/>
                                  </p:stCondLst>
                                  <p:childTnLst>
                                    <p:set>
                                      <p:cBhvr>
                                        <p:cTn id="86" dur="1" fill="hold">
                                          <p:stCondLst>
                                            <p:cond delay="0"/>
                                          </p:stCondLst>
                                        </p:cTn>
                                        <p:tgtEl>
                                          <p:spTgt spid="2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3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0" nodeType="clickEffect">
                                  <p:stCondLst>
                                    <p:cond delay="0"/>
                                  </p:stCondLst>
                                  <p:childTnLst>
                                    <p:set>
                                      <p:cBhvr>
                                        <p:cTn id="102" dur="1" fill="hold">
                                          <p:stCondLst>
                                            <p:cond delay="0"/>
                                          </p:stCondLst>
                                        </p:cTn>
                                        <p:tgtEl>
                                          <p:spTgt spid="11"/>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nodeType="clickEffect">
                                  <p:stCondLst>
                                    <p:cond delay="0"/>
                                  </p:stCondLst>
                                  <p:childTnLst>
                                    <p:set>
                                      <p:cBhvr>
                                        <p:cTn id="106" dur="1" fill="hold">
                                          <p:stCondLst>
                                            <p:cond delay="0"/>
                                          </p:stCondLst>
                                        </p:cTn>
                                        <p:tgtEl>
                                          <p:spTgt spid="21"/>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28"/>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29"/>
                                        </p:tgtEl>
                                        <p:attrNameLst>
                                          <p:attrName>style.visibility</p:attrName>
                                        </p:attrNameLst>
                                      </p:cBhvr>
                                      <p:to>
                                        <p:strVal val="hidden"/>
                                      </p:to>
                                    </p:set>
                                  </p:childTnLst>
                                </p:cTn>
                              </p:par>
                              <p:par>
                                <p:cTn id="111" presetID="1" presetClass="exit" presetSubtype="0" fill="hold" grpId="1" nodeType="withEffect">
                                  <p:stCondLst>
                                    <p:cond delay="0"/>
                                  </p:stCondLst>
                                  <p:childTnLst>
                                    <p:set>
                                      <p:cBhvr>
                                        <p:cTn id="112" dur="1" fill="hold">
                                          <p:stCondLst>
                                            <p:cond delay="0"/>
                                          </p:stCondLst>
                                        </p:cTn>
                                        <p:tgtEl>
                                          <p:spTgt spid="30"/>
                                        </p:tgtEl>
                                        <p:attrNameLst>
                                          <p:attrName>style.visibility</p:attrName>
                                        </p:attrNameLst>
                                      </p:cBhvr>
                                      <p:to>
                                        <p:strVal val="hidden"/>
                                      </p:to>
                                    </p:set>
                                  </p:childTnLst>
                                </p:cTn>
                              </p:par>
                              <p:par>
                                <p:cTn id="113" presetID="1" presetClass="entr" presetSubtype="0" fill="hold" nodeType="withEffect">
                                  <p:stCondLst>
                                    <p:cond delay="0"/>
                                  </p:stCondLst>
                                  <p:childTnLst>
                                    <p:set>
                                      <p:cBhvr>
                                        <p:cTn id="114" dur="1" fill="hold">
                                          <p:stCondLst>
                                            <p:cond delay="0"/>
                                          </p:stCondLst>
                                        </p:cTn>
                                        <p:tgtEl>
                                          <p:spTgt spid="22"/>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31"/>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32"/>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33"/>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grpId="0" nodeType="clickEffect">
                                  <p:stCondLst>
                                    <p:cond delay="0"/>
                                  </p:stCondLst>
                                  <p:childTnLst>
                                    <p:set>
                                      <p:cBhvr>
                                        <p:cTn id="130" dur="1" fill="hold">
                                          <p:stCondLst>
                                            <p:cond delay="0"/>
                                          </p:stCondLst>
                                        </p:cTn>
                                        <p:tgtEl>
                                          <p:spTgt spid="12"/>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1" nodeType="clickEffect">
                                  <p:stCondLst>
                                    <p:cond delay="0"/>
                                  </p:stCondLst>
                                  <p:childTnLst>
                                    <p:set>
                                      <p:cBhvr>
                                        <p:cTn id="134" dur="1" fill="hold">
                                          <p:stCondLst>
                                            <p:cond delay="0"/>
                                          </p:stCondLst>
                                        </p:cTn>
                                        <p:tgtEl>
                                          <p:spTgt spid="31"/>
                                        </p:tgtEl>
                                        <p:attrNameLst>
                                          <p:attrName>style.visibility</p:attrName>
                                        </p:attrNameLst>
                                      </p:cBhvr>
                                      <p:to>
                                        <p:strVal val="hidden"/>
                                      </p:to>
                                    </p:set>
                                  </p:childTnLst>
                                </p:cTn>
                              </p:par>
                              <p:par>
                                <p:cTn id="135" presetID="1" presetClass="exit" presetSubtype="0" fill="hold" grpId="1" nodeType="withEffect">
                                  <p:stCondLst>
                                    <p:cond delay="0"/>
                                  </p:stCondLst>
                                  <p:childTnLst>
                                    <p:set>
                                      <p:cBhvr>
                                        <p:cTn id="136" dur="1" fill="hold">
                                          <p:stCondLst>
                                            <p:cond delay="0"/>
                                          </p:stCondLst>
                                        </p:cTn>
                                        <p:tgtEl>
                                          <p:spTgt spid="32"/>
                                        </p:tgtEl>
                                        <p:attrNameLst>
                                          <p:attrName>style.visibility</p:attrName>
                                        </p:attrNameLst>
                                      </p:cBhvr>
                                      <p:to>
                                        <p:strVal val="hidden"/>
                                      </p:to>
                                    </p:set>
                                  </p:childTnLst>
                                </p:cTn>
                              </p:par>
                              <p:par>
                                <p:cTn id="137" presetID="1" presetClass="exit" presetSubtype="0" fill="hold" grpId="1" nodeType="withEffect">
                                  <p:stCondLst>
                                    <p:cond delay="0"/>
                                  </p:stCondLst>
                                  <p:childTnLst>
                                    <p:set>
                                      <p:cBhvr>
                                        <p:cTn id="138" dur="1" fill="hold">
                                          <p:stCondLst>
                                            <p:cond delay="0"/>
                                          </p:stCondLst>
                                        </p:cTn>
                                        <p:tgtEl>
                                          <p:spTgt spid="33"/>
                                        </p:tgtEl>
                                        <p:attrNameLst>
                                          <p:attrName>style.visibility</p:attrName>
                                        </p:attrNameLst>
                                      </p:cBhvr>
                                      <p:to>
                                        <p:strVal val="hidden"/>
                                      </p:to>
                                    </p:set>
                                  </p:childTnLst>
                                </p:cTn>
                              </p:par>
                              <p:par>
                                <p:cTn id="139" presetID="1" presetClass="exit" presetSubtype="0" fill="hold" nodeType="withEffect">
                                  <p:stCondLst>
                                    <p:cond delay="0"/>
                                  </p:stCondLst>
                                  <p:childTnLst>
                                    <p:set>
                                      <p:cBhvr>
                                        <p:cTn id="140" dur="1" fill="hold">
                                          <p:stCondLst>
                                            <p:cond delay="0"/>
                                          </p:stCondLst>
                                        </p:cTn>
                                        <p:tgtEl>
                                          <p:spTgt spid="22"/>
                                        </p:tgtEl>
                                        <p:attrNameLst>
                                          <p:attrName>style.visibility</p:attrName>
                                        </p:attrNameLst>
                                      </p:cBhvr>
                                      <p:to>
                                        <p:strVal val="hidden"/>
                                      </p:to>
                                    </p:set>
                                  </p:childTnLst>
                                </p:cTn>
                              </p:par>
                              <p:par>
                                <p:cTn id="141" presetID="1" presetClass="entr" presetSubtype="0" fill="hold" nodeType="withEffect">
                                  <p:stCondLst>
                                    <p:cond delay="0"/>
                                  </p:stCondLst>
                                  <p:childTnLst>
                                    <p:set>
                                      <p:cBhvr>
                                        <p:cTn id="142" dur="1" fill="hold">
                                          <p:stCondLst>
                                            <p:cond delay="0"/>
                                          </p:stCondLst>
                                        </p:cTn>
                                        <p:tgtEl>
                                          <p:spTgt spid="23"/>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grpId="0" nodeType="clickEffect">
                                  <p:stCondLst>
                                    <p:cond delay="0"/>
                                  </p:stCondLst>
                                  <p:childTnLst>
                                    <p:set>
                                      <p:cBhvr>
                                        <p:cTn id="146" dur="1" fill="hold">
                                          <p:stCondLst>
                                            <p:cond delay="0"/>
                                          </p:stCondLst>
                                        </p:cTn>
                                        <p:tgtEl>
                                          <p:spTgt spid="13"/>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nodeType="clickEffect">
                                  <p:stCondLst>
                                    <p:cond delay="0"/>
                                  </p:stCondLst>
                                  <p:childTnLst>
                                    <p:set>
                                      <p:cBhvr>
                                        <p:cTn id="150" dur="1" fill="hold">
                                          <p:stCondLst>
                                            <p:cond delay="0"/>
                                          </p:stCondLst>
                                        </p:cTn>
                                        <p:tgtEl>
                                          <p:spTgt spid="23"/>
                                        </p:tgtEl>
                                        <p:attrNameLst>
                                          <p:attrName>style.visibility</p:attrName>
                                        </p:attrNameLst>
                                      </p:cBhvr>
                                      <p:to>
                                        <p:strVal val="hidden"/>
                                      </p:to>
                                    </p:set>
                                  </p:childTnLst>
                                </p:cTn>
                              </p:par>
                              <p:par>
                                <p:cTn id="151" presetID="1" presetClass="entr" presetSubtype="0" fill="hold" nodeType="withEffect">
                                  <p:stCondLst>
                                    <p:cond delay="0"/>
                                  </p:stCondLst>
                                  <p:childTnLst>
                                    <p:set>
                                      <p:cBhvr>
                                        <p:cTn id="152" dur="1" fill="hold">
                                          <p:stCondLst>
                                            <p:cond delay="0"/>
                                          </p:stCondLst>
                                        </p:cTn>
                                        <p:tgtEl>
                                          <p:spTgt spid="24"/>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xit" presetSubtype="0" fill="hold" grpId="0" nodeType="clickEffect">
                                  <p:stCondLst>
                                    <p:cond delay="0"/>
                                  </p:stCondLst>
                                  <p:childTnLst>
                                    <p:set>
                                      <p:cBhvr>
                                        <p:cTn id="156"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9" grpId="0" animBg="1"/>
      <p:bldP spid="10" grpId="0" animBg="1"/>
      <p:bldP spid="11" grpId="0" animBg="1"/>
      <p:bldP spid="12" grpId="0" animBg="1"/>
      <p:bldP spid="13" grpId="0" animBg="1"/>
      <p:bldP spid="14" grpId="0" animBg="1"/>
      <p:bldP spid="15" grpId="0" animBg="1"/>
      <p:bldP spid="15" grpId="1" animBg="1"/>
      <p:bldP spid="17" grpId="0" animBg="1"/>
      <p:bldP spid="17" grpId="1" animBg="1"/>
      <p:bldP spid="18" grpId="0" animBg="1"/>
      <p:bldP spid="18" grpId="1" animBg="1"/>
      <p:bldP spid="19" grpId="0" animBg="1"/>
      <p:bldP spid="19"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Longest Common Prefix and Suffix</a:t>
            </a:r>
            <a:endParaRPr lang="en-US" dirty="0"/>
          </a:p>
        </p:txBody>
      </p:sp>
      <p:graphicFrame>
        <p:nvGraphicFramePr>
          <p:cNvPr id="4" name="Table 3"/>
          <p:cNvGraphicFramePr>
            <a:graphicFrameLocks noGrp="1"/>
          </p:cNvGraphicFramePr>
          <p:nvPr>
            <p:extLst/>
          </p:nvPr>
        </p:nvGraphicFramePr>
        <p:xfrm>
          <a:off x="374285" y="792290"/>
          <a:ext cx="5896975" cy="1371600"/>
        </p:xfrm>
        <a:graphic>
          <a:graphicData uri="http://schemas.openxmlformats.org/drawingml/2006/table">
            <a:tbl>
              <a:tblPr firstRow="1" bandRow="1">
                <a:tableStyleId>{5940675A-B579-460E-94D1-54222C63F5DA}</a:tableStyleId>
              </a:tblPr>
              <a:tblGrid>
                <a:gridCol w="1252155">
                  <a:extLst>
                    <a:ext uri="{9D8B030D-6E8A-4147-A177-3AD203B41FA5}">
                      <a16:colId xmlns:a16="http://schemas.microsoft.com/office/drawing/2014/main" val="2544549060"/>
                    </a:ext>
                  </a:extLst>
                </a:gridCol>
                <a:gridCol w="464482">
                  <a:extLst>
                    <a:ext uri="{9D8B030D-6E8A-4147-A177-3AD203B41FA5}">
                      <a16:colId xmlns:a16="http://schemas.microsoft.com/office/drawing/2014/main" val="4208223411"/>
                    </a:ext>
                  </a:extLst>
                </a:gridCol>
                <a:gridCol w="464482">
                  <a:extLst>
                    <a:ext uri="{9D8B030D-6E8A-4147-A177-3AD203B41FA5}">
                      <a16:colId xmlns:a16="http://schemas.microsoft.com/office/drawing/2014/main" val="57169838"/>
                    </a:ext>
                  </a:extLst>
                </a:gridCol>
                <a:gridCol w="464482">
                  <a:extLst>
                    <a:ext uri="{9D8B030D-6E8A-4147-A177-3AD203B41FA5}">
                      <a16:colId xmlns:a16="http://schemas.microsoft.com/office/drawing/2014/main" val="101212751"/>
                    </a:ext>
                  </a:extLst>
                </a:gridCol>
                <a:gridCol w="464482">
                  <a:extLst>
                    <a:ext uri="{9D8B030D-6E8A-4147-A177-3AD203B41FA5}">
                      <a16:colId xmlns:a16="http://schemas.microsoft.com/office/drawing/2014/main" val="2299447371"/>
                    </a:ext>
                  </a:extLst>
                </a:gridCol>
                <a:gridCol w="464482">
                  <a:extLst>
                    <a:ext uri="{9D8B030D-6E8A-4147-A177-3AD203B41FA5}">
                      <a16:colId xmlns:a16="http://schemas.microsoft.com/office/drawing/2014/main" val="2901701410"/>
                    </a:ext>
                  </a:extLst>
                </a:gridCol>
                <a:gridCol w="464482">
                  <a:extLst>
                    <a:ext uri="{9D8B030D-6E8A-4147-A177-3AD203B41FA5}">
                      <a16:colId xmlns:a16="http://schemas.microsoft.com/office/drawing/2014/main" val="2175626083"/>
                    </a:ext>
                  </a:extLst>
                </a:gridCol>
                <a:gridCol w="464482">
                  <a:extLst>
                    <a:ext uri="{9D8B030D-6E8A-4147-A177-3AD203B41FA5}">
                      <a16:colId xmlns:a16="http://schemas.microsoft.com/office/drawing/2014/main" val="438334824"/>
                    </a:ext>
                  </a:extLst>
                </a:gridCol>
                <a:gridCol w="464482">
                  <a:extLst>
                    <a:ext uri="{9D8B030D-6E8A-4147-A177-3AD203B41FA5}">
                      <a16:colId xmlns:a16="http://schemas.microsoft.com/office/drawing/2014/main" val="20008"/>
                    </a:ext>
                  </a:extLst>
                </a:gridCol>
                <a:gridCol w="464482">
                  <a:extLst>
                    <a:ext uri="{9D8B030D-6E8A-4147-A177-3AD203B41FA5}">
                      <a16:colId xmlns:a16="http://schemas.microsoft.com/office/drawing/2014/main" val="20009"/>
                    </a:ext>
                  </a:extLst>
                </a:gridCol>
                <a:gridCol w="464482">
                  <a:extLst>
                    <a:ext uri="{9D8B030D-6E8A-4147-A177-3AD203B41FA5}">
                      <a16:colId xmlns:a16="http://schemas.microsoft.com/office/drawing/2014/main" val="20010"/>
                    </a:ext>
                  </a:extLst>
                </a:gridCol>
              </a:tblGrid>
              <a:tr h="370840">
                <a:tc>
                  <a:txBody>
                    <a:bodyPr/>
                    <a:lstStyle/>
                    <a:p>
                      <a:pPr algn="ctr"/>
                      <a:endParaRPr lang="en-IN" sz="2400" dirty="0"/>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000" dirty="0" smtClean="0"/>
                        <a:t>1</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2</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3</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4</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5</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6</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7</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8</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9</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10</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8821610"/>
                  </a:ext>
                </a:extLst>
              </a:tr>
              <a:tr h="370840">
                <a:tc>
                  <a:txBody>
                    <a:bodyPr/>
                    <a:lstStyle/>
                    <a:p>
                      <a:pPr algn="ctr"/>
                      <a:r>
                        <a:rPr lang="en-IN" sz="2400" dirty="0" smtClean="0"/>
                        <a:t>Pattern</a:t>
                      </a:r>
                      <a:endParaRPr lang="en-IN" sz="24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b</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c</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d</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b</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e</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b</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f</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2000780"/>
                  </a:ext>
                </a:extLst>
              </a:tr>
              <a:tr h="370840">
                <a:tc>
                  <a:txBody>
                    <a:bodyPr/>
                    <a:lstStyle/>
                    <a:p>
                      <a:pPr algn="ctr"/>
                      <a:r>
                        <a:rPr lang="en-IN" sz="2400" kern="1200" dirty="0" smtClean="0">
                          <a:solidFill>
                            <a:schemeClr val="tx1"/>
                          </a:solidFill>
                          <a:latin typeface="+mn-lt"/>
                          <a:ea typeface="+mn-ea"/>
                          <a:cs typeface="+mn-cs"/>
                        </a:rPr>
                        <a:t>Prefix(</a:t>
                      </a:r>
                      <a:r>
                        <a:rPr lang="en-US" sz="2400" kern="1200" dirty="0" smtClean="0">
                          <a:solidFill>
                            <a:schemeClr val="tx1"/>
                          </a:solidFill>
                          <a:latin typeface="+mn-lt"/>
                          <a:ea typeface="+mn-ea"/>
                          <a:cs typeface="+mn-cs"/>
                        </a:rPr>
                        <a:t>π</a:t>
                      </a:r>
                      <a:r>
                        <a:rPr lang="en-IN" sz="2400" kern="1200" dirty="0" smtClean="0">
                          <a:solidFill>
                            <a:schemeClr val="tx1"/>
                          </a:solidFill>
                          <a:latin typeface="+mn-lt"/>
                          <a:ea typeface="+mn-ea"/>
                          <a:cs typeface="+mn-cs"/>
                        </a:rPr>
                        <a:t>)</a:t>
                      </a:r>
                      <a:endParaRPr lang="en-IN" sz="2400" kern="1200" dirty="0">
                        <a:solidFill>
                          <a:schemeClr val="tx1"/>
                        </a:solidFill>
                        <a:latin typeface="+mn-lt"/>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400" dirty="0" smtClean="0"/>
                        <a:t>0</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0</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0</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0</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1</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2</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0</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1</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2</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0</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2903741"/>
                  </a:ext>
                </a:extLst>
              </a:tr>
            </a:tbl>
          </a:graphicData>
        </a:graphic>
      </p:graphicFrame>
      <p:graphicFrame>
        <p:nvGraphicFramePr>
          <p:cNvPr id="34" name="Table 33"/>
          <p:cNvGraphicFramePr>
            <a:graphicFrameLocks noGrp="1"/>
          </p:cNvGraphicFramePr>
          <p:nvPr>
            <p:extLst/>
          </p:nvPr>
        </p:nvGraphicFramePr>
        <p:xfrm>
          <a:off x="374285" y="2198902"/>
          <a:ext cx="6437990" cy="1371600"/>
        </p:xfrm>
        <a:graphic>
          <a:graphicData uri="http://schemas.openxmlformats.org/drawingml/2006/table">
            <a:tbl>
              <a:tblPr firstRow="1" bandRow="1">
                <a:tableStyleId>{5940675A-B579-460E-94D1-54222C63F5DA}</a:tableStyleId>
              </a:tblPr>
              <a:tblGrid>
                <a:gridCol w="1267220">
                  <a:extLst>
                    <a:ext uri="{9D8B030D-6E8A-4147-A177-3AD203B41FA5}">
                      <a16:colId xmlns:a16="http://schemas.microsoft.com/office/drawing/2014/main" val="2544549060"/>
                    </a:ext>
                  </a:extLst>
                </a:gridCol>
                <a:gridCol w="470070">
                  <a:extLst>
                    <a:ext uri="{9D8B030D-6E8A-4147-A177-3AD203B41FA5}">
                      <a16:colId xmlns:a16="http://schemas.microsoft.com/office/drawing/2014/main" val="4208223411"/>
                    </a:ext>
                  </a:extLst>
                </a:gridCol>
                <a:gridCol w="470070">
                  <a:extLst>
                    <a:ext uri="{9D8B030D-6E8A-4147-A177-3AD203B41FA5}">
                      <a16:colId xmlns:a16="http://schemas.microsoft.com/office/drawing/2014/main" val="57169838"/>
                    </a:ext>
                  </a:extLst>
                </a:gridCol>
                <a:gridCol w="470070">
                  <a:extLst>
                    <a:ext uri="{9D8B030D-6E8A-4147-A177-3AD203B41FA5}">
                      <a16:colId xmlns:a16="http://schemas.microsoft.com/office/drawing/2014/main" val="101212751"/>
                    </a:ext>
                  </a:extLst>
                </a:gridCol>
                <a:gridCol w="470070">
                  <a:extLst>
                    <a:ext uri="{9D8B030D-6E8A-4147-A177-3AD203B41FA5}">
                      <a16:colId xmlns:a16="http://schemas.microsoft.com/office/drawing/2014/main" val="2299447371"/>
                    </a:ext>
                  </a:extLst>
                </a:gridCol>
                <a:gridCol w="470070">
                  <a:extLst>
                    <a:ext uri="{9D8B030D-6E8A-4147-A177-3AD203B41FA5}">
                      <a16:colId xmlns:a16="http://schemas.microsoft.com/office/drawing/2014/main" val="2901701410"/>
                    </a:ext>
                  </a:extLst>
                </a:gridCol>
                <a:gridCol w="470070">
                  <a:extLst>
                    <a:ext uri="{9D8B030D-6E8A-4147-A177-3AD203B41FA5}">
                      <a16:colId xmlns:a16="http://schemas.microsoft.com/office/drawing/2014/main" val="2175626083"/>
                    </a:ext>
                  </a:extLst>
                </a:gridCol>
                <a:gridCol w="470070">
                  <a:extLst>
                    <a:ext uri="{9D8B030D-6E8A-4147-A177-3AD203B41FA5}">
                      <a16:colId xmlns:a16="http://schemas.microsoft.com/office/drawing/2014/main" val="438334824"/>
                    </a:ext>
                  </a:extLst>
                </a:gridCol>
                <a:gridCol w="470070">
                  <a:extLst>
                    <a:ext uri="{9D8B030D-6E8A-4147-A177-3AD203B41FA5}">
                      <a16:colId xmlns:a16="http://schemas.microsoft.com/office/drawing/2014/main" val="20008"/>
                    </a:ext>
                  </a:extLst>
                </a:gridCol>
                <a:gridCol w="470070">
                  <a:extLst>
                    <a:ext uri="{9D8B030D-6E8A-4147-A177-3AD203B41FA5}">
                      <a16:colId xmlns:a16="http://schemas.microsoft.com/office/drawing/2014/main" val="20009"/>
                    </a:ext>
                  </a:extLst>
                </a:gridCol>
                <a:gridCol w="470070">
                  <a:extLst>
                    <a:ext uri="{9D8B030D-6E8A-4147-A177-3AD203B41FA5}">
                      <a16:colId xmlns:a16="http://schemas.microsoft.com/office/drawing/2014/main" val="20010"/>
                    </a:ext>
                  </a:extLst>
                </a:gridCol>
                <a:gridCol w="470070">
                  <a:extLst>
                    <a:ext uri="{9D8B030D-6E8A-4147-A177-3AD203B41FA5}">
                      <a16:colId xmlns:a16="http://schemas.microsoft.com/office/drawing/2014/main" val="20011"/>
                    </a:ext>
                  </a:extLst>
                </a:gridCol>
              </a:tblGrid>
              <a:tr h="370840">
                <a:tc>
                  <a:txBody>
                    <a:bodyPr/>
                    <a:lstStyle/>
                    <a:p>
                      <a:pPr algn="ctr"/>
                      <a:endParaRPr lang="en-IN" sz="2400" dirty="0"/>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000" dirty="0" smtClean="0"/>
                        <a:t>1</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2</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3</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4</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5</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6</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7</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8</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9</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10</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11</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8821610"/>
                  </a:ext>
                </a:extLst>
              </a:tr>
              <a:tr h="370840">
                <a:tc>
                  <a:txBody>
                    <a:bodyPr/>
                    <a:lstStyle/>
                    <a:p>
                      <a:pPr algn="ctr"/>
                      <a:r>
                        <a:rPr lang="en-IN" sz="2400" dirty="0" smtClean="0"/>
                        <a:t>Pattern</a:t>
                      </a:r>
                      <a:endParaRPr lang="en-IN" sz="24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b</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c</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d</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e</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b</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f</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b</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c</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2000780"/>
                  </a:ext>
                </a:extLst>
              </a:tr>
              <a:tr h="370840">
                <a:tc>
                  <a:txBody>
                    <a:bodyPr/>
                    <a:lstStyle/>
                    <a:p>
                      <a:pPr algn="ctr"/>
                      <a:r>
                        <a:rPr lang="en-IN" sz="2400" kern="1200" dirty="0" smtClean="0">
                          <a:solidFill>
                            <a:schemeClr val="tx1"/>
                          </a:solidFill>
                          <a:latin typeface="+mn-lt"/>
                          <a:ea typeface="+mn-ea"/>
                          <a:cs typeface="+mn-cs"/>
                        </a:rPr>
                        <a:t>Prefix(</a:t>
                      </a:r>
                      <a:r>
                        <a:rPr lang="en-US" sz="2400" kern="1200" dirty="0" smtClean="0">
                          <a:solidFill>
                            <a:schemeClr val="tx1"/>
                          </a:solidFill>
                          <a:latin typeface="+mn-lt"/>
                          <a:ea typeface="+mn-ea"/>
                          <a:cs typeface="+mn-cs"/>
                        </a:rPr>
                        <a:t>π</a:t>
                      </a:r>
                      <a:r>
                        <a:rPr lang="en-IN" sz="2400" kern="1200" dirty="0" smtClean="0">
                          <a:solidFill>
                            <a:schemeClr val="tx1"/>
                          </a:solidFill>
                          <a:latin typeface="+mn-lt"/>
                          <a:ea typeface="+mn-ea"/>
                          <a:cs typeface="+mn-cs"/>
                        </a:rPr>
                        <a:t>)</a:t>
                      </a:r>
                      <a:endParaRPr lang="en-IN" sz="2400" kern="1200" dirty="0">
                        <a:solidFill>
                          <a:schemeClr val="tx1"/>
                        </a:solidFill>
                        <a:latin typeface="+mn-lt"/>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400" dirty="0" smtClean="0"/>
                        <a:t>0</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0</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0</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0</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0</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1</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2</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0</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1</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2</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3</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2903741"/>
                  </a:ext>
                </a:extLst>
              </a:tr>
            </a:tbl>
          </a:graphicData>
        </a:graphic>
      </p:graphicFrame>
      <p:graphicFrame>
        <p:nvGraphicFramePr>
          <p:cNvPr id="35" name="Table 34"/>
          <p:cNvGraphicFramePr>
            <a:graphicFrameLocks noGrp="1"/>
          </p:cNvGraphicFramePr>
          <p:nvPr>
            <p:extLst/>
          </p:nvPr>
        </p:nvGraphicFramePr>
        <p:xfrm>
          <a:off x="374285" y="3605514"/>
          <a:ext cx="5896975" cy="1371600"/>
        </p:xfrm>
        <a:graphic>
          <a:graphicData uri="http://schemas.openxmlformats.org/drawingml/2006/table">
            <a:tbl>
              <a:tblPr firstRow="1" bandRow="1">
                <a:tableStyleId>{5940675A-B579-460E-94D1-54222C63F5DA}</a:tableStyleId>
              </a:tblPr>
              <a:tblGrid>
                <a:gridCol w="1252155">
                  <a:extLst>
                    <a:ext uri="{9D8B030D-6E8A-4147-A177-3AD203B41FA5}">
                      <a16:colId xmlns:a16="http://schemas.microsoft.com/office/drawing/2014/main" val="2544549060"/>
                    </a:ext>
                  </a:extLst>
                </a:gridCol>
                <a:gridCol w="464482">
                  <a:extLst>
                    <a:ext uri="{9D8B030D-6E8A-4147-A177-3AD203B41FA5}">
                      <a16:colId xmlns:a16="http://schemas.microsoft.com/office/drawing/2014/main" val="4208223411"/>
                    </a:ext>
                  </a:extLst>
                </a:gridCol>
                <a:gridCol w="464482">
                  <a:extLst>
                    <a:ext uri="{9D8B030D-6E8A-4147-A177-3AD203B41FA5}">
                      <a16:colId xmlns:a16="http://schemas.microsoft.com/office/drawing/2014/main" val="57169838"/>
                    </a:ext>
                  </a:extLst>
                </a:gridCol>
                <a:gridCol w="464482">
                  <a:extLst>
                    <a:ext uri="{9D8B030D-6E8A-4147-A177-3AD203B41FA5}">
                      <a16:colId xmlns:a16="http://schemas.microsoft.com/office/drawing/2014/main" val="101212751"/>
                    </a:ext>
                  </a:extLst>
                </a:gridCol>
                <a:gridCol w="464482">
                  <a:extLst>
                    <a:ext uri="{9D8B030D-6E8A-4147-A177-3AD203B41FA5}">
                      <a16:colId xmlns:a16="http://schemas.microsoft.com/office/drawing/2014/main" val="2299447371"/>
                    </a:ext>
                  </a:extLst>
                </a:gridCol>
                <a:gridCol w="464482">
                  <a:extLst>
                    <a:ext uri="{9D8B030D-6E8A-4147-A177-3AD203B41FA5}">
                      <a16:colId xmlns:a16="http://schemas.microsoft.com/office/drawing/2014/main" val="2901701410"/>
                    </a:ext>
                  </a:extLst>
                </a:gridCol>
                <a:gridCol w="464482">
                  <a:extLst>
                    <a:ext uri="{9D8B030D-6E8A-4147-A177-3AD203B41FA5}">
                      <a16:colId xmlns:a16="http://schemas.microsoft.com/office/drawing/2014/main" val="2175626083"/>
                    </a:ext>
                  </a:extLst>
                </a:gridCol>
                <a:gridCol w="464482">
                  <a:extLst>
                    <a:ext uri="{9D8B030D-6E8A-4147-A177-3AD203B41FA5}">
                      <a16:colId xmlns:a16="http://schemas.microsoft.com/office/drawing/2014/main" val="438334824"/>
                    </a:ext>
                  </a:extLst>
                </a:gridCol>
                <a:gridCol w="464482">
                  <a:extLst>
                    <a:ext uri="{9D8B030D-6E8A-4147-A177-3AD203B41FA5}">
                      <a16:colId xmlns:a16="http://schemas.microsoft.com/office/drawing/2014/main" val="20008"/>
                    </a:ext>
                  </a:extLst>
                </a:gridCol>
                <a:gridCol w="464482">
                  <a:extLst>
                    <a:ext uri="{9D8B030D-6E8A-4147-A177-3AD203B41FA5}">
                      <a16:colId xmlns:a16="http://schemas.microsoft.com/office/drawing/2014/main" val="20009"/>
                    </a:ext>
                  </a:extLst>
                </a:gridCol>
                <a:gridCol w="464482">
                  <a:extLst>
                    <a:ext uri="{9D8B030D-6E8A-4147-A177-3AD203B41FA5}">
                      <a16:colId xmlns:a16="http://schemas.microsoft.com/office/drawing/2014/main" val="20010"/>
                    </a:ext>
                  </a:extLst>
                </a:gridCol>
              </a:tblGrid>
              <a:tr h="370840">
                <a:tc>
                  <a:txBody>
                    <a:bodyPr/>
                    <a:lstStyle/>
                    <a:p>
                      <a:pPr algn="ctr"/>
                      <a:endParaRPr lang="en-IN" sz="2400" dirty="0"/>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000" dirty="0" smtClean="0"/>
                        <a:t>1</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2</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3</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4</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5</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6</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7</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8</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9</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10</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8821610"/>
                  </a:ext>
                </a:extLst>
              </a:tr>
              <a:tr h="370840">
                <a:tc>
                  <a:txBody>
                    <a:bodyPr/>
                    <a:lstStyle/>
                    <a:p>
                      <a:pPr algn="ctr"/>
                      <a:r>
                        <a:rPr lang="en-IN" sz="2400" dirty="0" smtClean="0"/>
                        <a:t>Pattern</a:t>
                      </a:r>
                      <a:endParaRPr lang="en-IN" sz="24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b</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c</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d</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b</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e</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2000780"/>
                  </a:ext>
                </a:extLst>
              </a:tr>
              <a:tr h="370840">
                <a:tc>
                  <a:txBody>
                    <a:bodyPr/>
                    <a:lstStyle/>
                    <a:p>
                      <a:pPr algn="ctr"/>
                      <a:r>
                        <a:rPr lang="en-IN" sz="2400" kern="1200" dirty="0" smtClean="0">
                          <a:solidFill>
                            <a:schemeClr val="tx1"/>
                          </a:solidFill>
                          <a:latin typeface="+mn-lt"/>
                          <a:ea typeface="+mn-ea"/>
                          <a:cs typeface="+mn-cs"/>
                        </a:rPr>
                        <a:t>Prefix(</a:t>
                      </a:r>
                      <a:r>
                        <a:rPr lang="en-US" sz="2400" kern="1200" dirty="0" smtClean="0">
                          <a:solidFill>
                            <a:schemeClr val="tx1"/>
                          </a:solidFill>
                          <a:latin typeface="+mn-lt"/>
                          <a:ea typeface="+mn-ea"/>
                          <a:cs typeface="+mn-cs"/>
                        </a:rPr>
                        <a:t>π</a:t>
                      </a:r>
                      <a:r>
                        <a:rPr lang="en-IN" sz="2400" kern="1200" dirty="0" smtClean="0">
                          <a:solidFill>
                            <a:schemeClr val="tx1"/>
                          </a:solidFill>
                          <a:latin typeface="+mn-lt"/>
                          <a:ea typeface="+mn-ea"/>
                          <a:cs typeface="+mn-cs"/>
                        </a:rPr>
                        <a:t>)</a:t>
                      </a:r>
                      <a:endParaRPr lang="en-IN" sz="2400" kern="1200" dirty="0">
                        <a:solidFill>
                          <a:schemeClr val="tx1"/>
                        </a:solidFill>
                        <a:latin typeface="+mn-lt"/>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400" dirty="0" smtClean="0"/>
                        <a:t>0</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1</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0</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0</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1</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0</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1</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2</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3</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0</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2903741"/>
                  </a:ext>
                </a:extLst>
              </a:tr>
            </a:tbl>
          </a:graphicData>
        </a:graphic>
      </p:graphicFrame>
      <p:graphicFrame>
        <p:nvGraphicFramePr>
          <p:cNvPr id="36" name="Table 35"/>
          <p:cNvGraphicFramePr>
            <a:graphicFrameLocks noGrp="1"/>
          </p:cNvGraphicFramePr>
          <p:nvPr>
            <p:extLst/>
          </p:nvPr>
        </p:nvGraphicFramePr>
        <p:xfrm>
          <a:off x="374285" y="5012127"/>
          <a:ext cx="5432493" cy="1371600"/>
        </p:xfrm>
        <a:graphic>
          <a:graphicData uri="http://schemas.openxmlformats.org/drawingml/2006/table">
            <a:tbl>
              <a:tblPr firstRow="1" bandRow="1">
                <a:tableStyleId>{5940675A-B579-460E-94D1-54222C63F5DA}</a:tableStyleId>
              </a:tblPr>
              <a:tblGrid>
                <a:gridCol w="1252155">
                  <a:extLst>
                    <a:ext uri="{9D8B030D-6E8A-4147-A177-3AD203B41FA5}">
                      <a16:colId xmlns:a16="http://schemas.microsoft.com/office/drawing/2014/main" val="2544549060"/>
                    </a:ext>
                  </a:extLst>
                </a:gridCol>
                <a:gridCol w="464482">
                  <a:extLst>
                    <a:ext uri="{9D8B030D-6E8A-4147-A177-3AD203B41FA5}">
                      <a16:colId xmlns:a16="http://schemas.microsoft.com/office/drawing/2014/main" val="4208223411"/>
                    </a:ext>
                  </a:extLst>
                </a:gridCol>
                <a:gridCol w="464482">
                  <a:extLst>
                    <a:ext uri="{9D8B030D-6E8A-4147-A177-3AD203B41FA5}">
                      <a16:colId xmlns:a16="http://schemas.microsoft.com/office/drawing/2014/main" val="57169838"/>
                    </a:ext>
                  </a:extLst>
                </a:gridCol>
                <a:gridCol w="464482">
                  <a:extLst>
                    <a:ext uri="{9D8B030D-6E8A-4147-A177-3AD203B41FA5}">
                      <a16:colId xmlns:a16="http://schemas.microsoft.com/office/drawing/2014/main" val="101212751"/>
                    </a:ext>
                  </a:extLst>
                </a:gridCol>
                <a:gridCol w="464482">
                  <a:extLst>
                    <a:ext uri="{9D8B030D-6E8A-4147-A177-3AD203B41FA5}">
                      <a16:colId xmlns:a16="http://schemas.microsoft.com/office/drawing/2014/main" val="2299447371"/>
                    </a:ext>
                  </a:extLst>
                </a:gridCol>
                <a:gridCol w="464482">
                  <a:extLst>
                    <a:ext uri="{9D8B030D-6E8A-4147-A177-3AD203B41FA5}">
                      <a16:colId xmlns:a16="http://schemas.microsoft.com/office/drawing/2014/main" val="2901701410"/>
                    </a:ext>
                  </a:extLst>
                </a:gridCol>
                <a:gridCol w="464482">
                  <a:extLst>
                    <a:ext uri="{9D8B030D-6E8A-4147-A177-3AD203B41FA5}">
                      <a16:colId xmlns:a16="http://schemas.microsoft.com/office/drawing/2014/main" val="2175626083"/>
                    </a:ext>
                  </a:extLst>
                </a:gridCol>
                <a:gridCol w="464482">
                  <a:extLst>
                    <a:ext uri="{9D8B030D-6E8A-4147-A177-3AD203B41FA5}">
                      <a16:colId xmlns:a16="http://schemas.microsoft.com/office/drawing/2014/main" val="438334824"/>
                    </a:ext>
                  </a:extLst>
                </a:gridCol>
                <a:gridCol w="464482">
                  <a:extLst>
                    <a:ext uri="{9D8B030D-6E8A-4147-A177-3AD203B41FA5}">
                      <a16:colId xmlns:a16="http://schemas.microsoft.com/office/drawing/2014/main" val="20008"/>
                    </a:ext>
                  </a:extLst>
                </a:gridCol>
                <a:gridCol w="464482">
                  <a:extLst>
                    <a:ext uri="{9D8B030D-6E8A-4147-A177-3AD203B41FA5}">
                      <a16:colId xmlns:a16="http://schemas.microsoft.com/office/drawing/2014/main" val="20009"/>
                    </a:ext>
                  </a:extLst>
                </a:gridCol>
              </a:tblGrid>
              <a:tr h="370840">
                <a:tc>
                  <a:txBody>
                    <a:bodyPr/>
                    <a:lstStyle/>
                    <a:p>
                      <a:pPr algn="ctr"/>
                      <a:endParaRPr lang="en-IN" sz="2400" dirty="0"/>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000" dirty="0" smtClean="0"/>
                        <a:t>1</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2</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3</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4</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5</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6</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7</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8</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9</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8821610"/>
                  </a:ext>
                </a:extLst>
              </a:tr>
              <a:tr h="370840">
                <a:tc>
                  <a:txBody>
                    <a:bodyPr/>
                    <a:lstStyle/>
                    <a:p>
                      <a:pPr algn="ctr"/>
                      <a:r>
                        <a:rPr lang="en-IN" sz="2400" dirty="0" smtClean="0"/>
                        <a:t>Pattern</a:t>
                      </a:r>
                      <a:endParaRPr lang="en-IN" sz="24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b</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c</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d</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2000780"/>
                  </a:ext>
                </a:extLst>
              </a:tr>
              <a:tr h="370840">
                <a:tc>
                  <a:txBody>
                    <a:bodyPr/>
                    <a:lstStyle/>
                    <a:p>
                      <a:pPr algn="ctr"/>
                      <a:r>
                        <a:rPr lang="en-IN" sz="2400" kern="1200" dirty="0" smtClean="0">
                          <a:solidFill>
                            <a:schemeClr val="tx1"/>
                          </a:solidFill>
                          <a:latin typeface="+mn-lt"/>
                          <a:ea typeface="+mn-ea"/>
                          <a:cs typeface="+mn-cs"/>
                        </a:rPr>
                        <a:t>Prefix(</a:t>
                      </a:r>
                      <a:r>
                        <a:rPr lang="en-US" sz="2400" kern="1200" dirty="0" smtClean="0">
                          <a:solidFill>
                            <a:schemeClr val="tx1"/>
                          </a:solidFill>
                          <a:latin typeface="+mn-lt"/>
                          <a:ea typeface="+mn-ea"/>
                          <a:cs typeface="+mn-cs"/>
                        </a:rPr>
                        <a:t>π</a:t>
                      </a:r>
                      <a:r>
                        <a:rPr lang="en-IN" sz="2400" kern="1200" dirty="0" smtClean="0">
                          <a:solidFill>
                            <a:schemeClr val="tx1"/>
                          </a:solidFill>
                          <a:latin typeface="+mn-lt"/>
                          <a:ea typeface="+mn-ea"/>
                          <a:cs typeface="+mn-cs"/>
                        </a:rPr>
                        <a:t>)</a:t>
                      </a:r>
                      <a:endParaRPr lang="en-IN" sz="2400" kern="1200" dirty="0">
                        <a:solidFill>
                          <a:schemeClr val="tx1"/>
                        </a:solidFill>
                        <a:latin typeface="+mn-lt"/>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400" dirty="0" smtClean="0"/>
                        <a:t>0</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1</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2</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3</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0</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1</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2</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0</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0</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2903741"/>
                  </a:ext>
                </a:extLst>
              </a:tr>
            </a:tbl>
          </a:graphicData>
        </a:graphic>
      </p:graphicFrame>
      <p:sp>
        <p:nvSpPr>
          <p:cNvPr id="37" name="Rectangle 36"/>
          <p:cNvSpPr/>
          <p:nvPr/>
        </p:nvSpPr>
        <p:spPr>
          <a:xfrm>
            <a:off x="1719263" y="1800226"/>
            <a:ext cx="288000" cy="2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38"/>
          <p:cNvSpPr/>
          <p:nvPr/>
        </p:nvSpPr>
        <p:spPr>
          <a:xfrm>
            <a:off x="2183303" y="1800226"/>
            <a:ext cx="288000" cy="2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39"/>
          <p:cNvSpPr/>
          <p:nvPr/>
        </p:nvSpPr>
        <p:spPr>
          <a:xfrm>
            <a:off x="2647343" y="1800226"/>
            <a:ext cx="288000" cy="2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ectangle 40"/>
          <p:cNvSpPr/>
          <p:nvPr/>
        </p:nvSpPr>
        <p:spPr>
          <a:xfrm>
            <a:off x="3111383" y="1800226"/>
            <a:ext cx="288000" cy="2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ectangle 41"/>
          <p:cNvSpPr/>
          <p:nvPr/>
        </p:nvSpPr>
        <p:spPr>
          <a:xfrm>
            <a:off x="3575423" y="1800226"/>
            <a:ext cx="288000" cy="2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p:cNvSpPr/>
          <p:nvPr/>
        </p:nvSpPr>
        <p:spPr>
          <a:xfrm>
            <a:off x="4039463" y="1800226"/>
            <a:ext cx="288000" cy="2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ectangle 43"/>
          <p:cNvSpPr/>
          <p:nvPr/>
        </p:nvSpPr>
        <p:spPr>
          <a:xfrm>
            <a:off x="4503503" y="1800226"/>
            <a:ext cx="288000" cy="2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44"/>
          <p:cNvSpPr/>
          <p:nvPr/>
        </p:nvSpPr>
        <p:spPr>
          <a:xfrm>
            <a:off x="4967543" y="1800226"/>
            <a:ext cx="288000" cy="2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45"/>
          <p:cNvSpPr/>
          <p:nvPr/>
        </p:nvSpPr>
        <p:spPr>
          <a:xfrm>
            <a:off x="5431583" y="1800226"/>
            <a:ext cx="288000" cy="2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ectangle 46"/>
          <p:cNvSpPr/>
          <p:nvPr/>
        </p:nvSpPr>
        <p:spPr>
          <a:xfrm>
            <a:off x="5895626" y="1800226"/>
            <a:ext cx="288000" cy="2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Rectangle 60"/>
          <p:cNvSpPr/>
          <p:nvPr/>
        </p:nvSpPr>
        <p:spPr>
          <a:xfrm>
            <a:off x="1719263" y="3199449"/>
            <a:ext cx="288000" cy="2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Rectangle 61"/>
          <p:cNvSpPr/>
          <p:nvPr/>
        </p:nvSpPr>
        <p:spPr>
          <a:xfrm>
            <a:off x="2191168" y="3199449"/>
            <a:ext cx="288000" cy="2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ectangle 62"/>
          <p:cNvSpPr/>
          <p:nvPr/>
        </p:nvSpPr>
        <p:spPr>
          <a:xfrm>
            <a:off x="2663073" y="3199449"/>
            <a:ext cx="288000" cy="2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Rectangle 63"/>
          <p:cNvSpPr/>
          <p:nvPr/>
        </p:nvSpPr>
        <p:spPr>
          <a:xfrm>
            <a:off x="3134978" y="3199449"/>
            <a:ext cx="288000" cy="2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Rectangle 64"/>
          <p:cNvSpPr/>
          <p:nvPr/>
        </p:nvSpPr>
        <p:spPr>
          <a:xfrm>
            <a:off x="3606883" y="3199449"/>
            <a:ext cx="288000" cy="2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Rectangle 65"/>
          <p:cNvSpPr/>
          <p:nvPr/>
        </p:nvSpPr>
        <p:spPr>
          <a:xfrm>
            <a:off x="4078788" y="3199449"/>
            <a:ext cx="288000" cy="2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Rectangle 66"/>
          <p:cNvSpPr/>
          <p:nvPr/>
        </p:nvSpPr>
        <p:spPr>
          <a:xfrm>
            <a:off x="4550693" y="3199449"/>
            <a:ext cx="288000" cy="2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Rectangle 67"/>
          <p:cNvSpPr/>
          <p:nvPr/>
        </p:nvSpPr>
        <p:spPr>
          <a:xfrm>
            <a:off x="5022598" y="3199449"/>
            <a:ext cx="288000" cy="2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Rectangle 68"/>
          <p:cNvSpPr/>
          <p:nvPr/>
        </p:nvSpPr>
        <p:spPr>
          <a:xfrm>
            <a:off x="5494503" y="3199449"/>
            <a:ext cx="288000" cy="2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Rectangle 69"/>
          <p:cNvSpPr/>
          <p:nvPr/>
        </p:nvSpPr>
        <p:spPr>
          <a:xfrm>
            <a:off x="5966408" y="3199449"/>
            <a:ext cx="288000" cy="2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Rectangle 70"/>
          <p:cNvSpPr/>
          <p:nvPr/>
        </p:nvSpPr>
        <p:spPr>
          <a:xfrm>
            <a:off x="6438315" y="3199449"/>
            <a:ext cx="288000" cy="2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Rectangle 71"/>
          <p:cNvSpPr/>
          <p:nvPr/>
        </p:nvSpPr>
        <p:spPr>
          <a:xfrm>
            <a:off x="1700215" y="4613077"/>
            <a:ext cx="288000" cy="2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Rectangle 72"/>
          <p:cNvSpPr/>
          <p:nvPr/>
        </p:nvSpPr>
        <p:spPr>
          <a:xfrm>
            <a:off x="2165843" y="4613077"/>
            <a:ext cx="288000" cy="2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4" name="Rectangle 73"/>
          <p:cNvSpPr/>
          <p:nvPr/>
        </p:nvSpPr>
        <p:spPr>
          <a:xfrm>
            <a:off x="2631471" y="4613077"/>
            <a:ext cx="288000" cy="2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Rectangle 74"/>
          <p:cNvSpPr/>
          <p:nvPr/>
        </p:nvSpPr>
        <p:spPr>
          <a:xfrm>
            <a:off x="3097099" y="4613077"/>
            <a:ext cx="288000" cy="2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Rectangle 75"/>
          <p:cNvSpPr/>
          <p:nvPr/>
        </p:nvSpPr>
        <p:spPr>
          <a:xfrm>
            <a:off x="3562727" y="4613077"/>
            <a:ext cx="288000" cy="2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Rectangle 76"/>
          <p:cNvSpPr/>
          <p:nvPr/>
        </p:nvSpPr>
        <p:spPr>
          <a:xfrm>
            <a:off x="4028355" y="4613077"/>
            <a:ext cx="288000" cy="2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Rectangle 77"/>
          <p:cNvSpPr/>
          <p:nvPr/>
        </p:nvSpPr>
        <p:spPr>
          <a:xfrm>
            <a:off x="4493983" y="4613077"/>
            <a:ext cx="288000" cy="2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Rectangle 78"/>
          <p:cNvSpPr/>
          <p:nvPr/>
        </p:nvSpPr>
        <p:spPr>
          <a:xfrm>
            <a:off x="4959611" y="4613077"/>
            <a:ext cx="288000" cy="2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Rectangle 79"/>
          <p:cNvSpPr/>
          <p:nvPr/>
        </p:nvSpPr>
        <p:spPr>
          <a:xfrm>
            <a:off x="5425239" y="4613077"/>
            <a:ext cx="288000" cy="2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Rectangle 80"/>
          <p:cNvSpPr/>
          <p:nvPr/>
        </p:nvSpPr>
        <p:spPr>
          <a:xfrm>
            <a:off x="5890867" y="4613077"/>
            <a:ext cx="288000" cy="2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Rectangle 81"/>
          <p:cNvSpPr/>
          <p:nvPr/>
        </p:nvSpPr>
        <p:spPr>
          <a:xfrm>
            <a:off x="1711358" y="6013705"/>
            <a:ext cx="288000" cy="2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Rectangle 82"/>
          <p:cNvSpPr/>
          <p:nvPr/>
        </p:nvSpPr>
        <p:spPr>
          <a:xfrm>
            <a:off x="2176305" y="6013705"/>
            <a:ext cx="288000" cy="2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Rectangle 83"/>
          <p:cNvSpPr/>
          <p:nvPr/>
        </p:nvSpPr>
        <p:spPr>
          <a:xfrm>
            <a:off x="2641252" y="6013705"/>
            <a:ext cx="288000" cy="2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Rectangle 84"/>
          <p:cNvSpPr/>
          <p:nvPr/>
        </p:nvSpPr>
        <p:spPr>
          <a:xfrm>
            <a:off x="3106199" y="6013705"/>
            <a:ext cx="288000" cy="2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6" name="Rectangle 85"/>
          <p:cNvSpPr/>
          <p:nvPr/>
        </p:nvSpPr>
        <p:spPr>
          <a:xfrm>
            <a:off x="3571146" y="6013705"/>
            <a:ext cx="288000" cy="2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Rectangle 86"/>
          <p:cNvSpPr/>
          <p:nvPr/>
        </p:nvSpPr>
        <p:spPr>
          <a:xfrm>
            <a:off x="4036093" y="6013705"/>
            <a:ext cx="288000" cy="2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Rectangle 87"/>
          <p:cNvSpPr/>
          <p:nvPr/>
        </p:nvSpPr>
        <p:spPr>
          <a:xfrm>
            <a:off x="4501040" y="6013705"/>
            <a:ext cx="288000" cy="2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Rectangle 88"/>
          <p:cNvSpPr/>
          <p:nvPr/>
        </p:nvSpPr>
        <p:spPr>
          <a:xfrm>
            <a:off x="4965987" y="6013705"/>
            <a:ext cx="288000" cy="2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0" name="Rectangle 89"/>
          <p:cNvSpPr/>
          <p:nvPr/>
        </p:nvSpPr>
        <p:spPr>
          <a:xfrm>
            <a:off x="5430935" y="6013705"/>
            <a:ext cx="288000" cy="28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42195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45"/>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4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4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6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0" nodeType="clickEffect">
                                  <p:stCondLst>
                                    <p:cond delay="0"/>
                                  </p:stCondLst>
                                  <p:childTnLst>
                                    <p:set>
                                      <p:cBhvr>
                                        <p:cTn id="50" dur="1" fill="hold">
                                          <p:stCondLst>
                                            <p:cond delay="0"/>
                                          </p:stCondLst>
                                        </p:cTn>
                                        <p:tgtEl>
                                          <p:spTgt spid="62"/>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63"/>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0" nodeType="clickEffect">
                                  <p:stCondLst>
                                    <p:cond delay="0"/>
                                  </p:stCondLst>
                                  <p:childTnLst>
                                    <p:set>
                                      <p:cBhvr>
                                        <p:cTn id="58" dur="1" fill="hold">
                                          <p:stCondLst>
                                            <p:cond delay="0"/>
                                          </p:stCondLst>
                                        </p:cTn>
                                        <p:tgtEl>
                                          <p:spTgt spid="64"/>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0" nodeType="clickEffect">
                                  <p:stCondLst>
                                    <p:cond delay="0"/>
                                  </p:stCondLst>
                                  <p:childTnLst>
                                    <p:set>
                                      <p:cBhvr>
                                        <p:cTn id="62" dur="1" fill="hold">
                                          <p:stCondLst>
                                            <p:cond delay="0"/>
                                          </p:stCondLst>
                                        </p:cTn>
                                        <p:tgtEl>
                                          <p:spTgt spid="65"/>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0" nodeType="clickEffect">
                                  <p:stCondLst>
                                    <p:cond delay="0"/>
                                  </p:stCondLst>
                                  <p:childTnLst>
                                    <p:set>
                                      <p:cBhvr>
                                        <p:cTn id="66" dur="1" fill="hold">
                                          <p:stCondLst>
                                            <p:cond delay="0"/>
                                          </p:stCondLst>
                                        </p:cTn>
                                        <p:tgtEl>
                                          <p:spTgt spid="66"/>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0" nodeType="clickEffect">
                                  <p:stCondLst>
                                    <p:cond delay="0"/>
                                  </p:stCondLst>
                                  <p:childTnLst>
                                    <p:set>
                                      <p:cBhvr>
                                        <p:cTn id="70" dur="1" fill="hold">
                                          <p:stCondLst>
                                            <p:cond delay="0"/>
                                          </p:stCondLst>
                                        </p:cTn>
                                        <p:tgtEl>
                                          <p:spTgt spid="67"/>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0" nodeType="clickEffect">
                                  <p:stCondLst>
                                    <p:cond delay="0"/>
                                  </p:stCondLst>
                                  <p:childTnLst>
                                    <p:set>
                                      <p:cBhvr>
                                        <p:cTn id="74" dur="1" fill="hold">
                                          <p:stCondLst>
                                            <p:cond delay="0"/>
                                          </p:stCondLst>
                                        </p:cTn>
                                        <p:tgtEl>
                                          <p:spTgt spid="68"/>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0" nodeType="clickEffect">
                                  <p:stCondLst>
                                    <p:cond delay="0"/>
                                  </p:stCondLst>
                                  <p:childTnLst>
                                    <p:set>
                                      <p:cBhvr>
                                        <p:cTn id="78" dur="1" fill="hold">
                                          <p:stCondLst>
                                            <p:cond delay="0"/>
                                          </p:stCondLst>
                                        </p:cTn>
                                        <p:tgtEl>
                                          <p:spTgt spid="69"/>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0" nodeType="clickEffect">
                                  <p:stCondLst>
                                    <p:cond delay="0"/>
                                  </p:stCondLst>
                                  <p:childTnLst>
                                    <p:set>
                                      <p:cBhvr>
                                        <p:cTn id="82" dur="1" fill="hold">
                                          <p:stCondLst>
                                            <p:cond delay="0"/>
                                          </p:stCondLst>
                                        </p:cTn>
                                        <p:tgtEl>
                                          <p:spTgt spid="70"/>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0" nodeType="clickEffect">
                                  <p:stCondLst>
                                    <p:cond delay="0"/>
                                  </p:stCondLst>
                                  <p:childTnLst>
                                    <p:set>
                                      <p:cBhvr>
                                        <p:cTn id="86" dur="1" fill="hold">
                                          <p:stCondLst>
                                            <p:cond delay="0"/>
                                          </p:stCondLst>
                                        </p:cTn>
                                        <p:tgtEl>
                                          <p:spTgt spid="71"/>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0" nodeType="clickEffect">
                                  <p:stCondLst>
                                    <p:cond delay="0"/>
                                  </p:stCondLst>
                                  <p:childTnLst>
                                    <p:set>
                                      <p:cBhvr>
                                        <p:cTn id="90" dur="1" fill="hold">
                                          <p:stCondLst>
                                            <p:cond delay="0"/>
                                          </p:stCondLst>
                                        </p:cTn>
                                        <p:tgtEl>
                                          <p:spTgt spid="72"/>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0" nodeType="clickEffect">
                                  <p:stCondLst>
                                    <p:cond delay="0"/>
                                  </p:stCondLst>
                                  <p:childTnLst>
                                    <p:set>
                                      <p:cBhvr>
                                        <p:cTn id="94" dur="1" fill="hold">
                                          <p:stCondLst>
                                            <p:cond delay="0"/>
                                          </p:stCondLst>
                                        </p:cTn>
                                        <p:tgtEl>
                                          <p:spTgt spid="73"/>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0" nodeType="clickEffect">
                                  <p:stCondLst>
                                    <p:cond delay="0"/>
                                  </p:stCondLst>
                                  <p:childTnLst>
                                    <p:set>
                                      <p:cBhvr>
                                        <p:cTn id="98" dur="1" fill="hold">
                                          <p:stCondLst>
                                            <p:cond delay="0"/>
                                          </p:stCondLst>
                                        </p:cTn>
                                        <p:tgtEl>
                                          <p:spTgt spid="74"/>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0" nodeType="clickEffect">
                                  <p:stCondLst>
                                    <p:cond delay="0"/>
                                  </p:stCondLst>
                                  <p:childTnLst>
                                    <p:set>
                                      <p:cBhvr>
                                        <p:cTn id="102" dur="1" fill="hold">
                                          <p:stCondLst>
                                            <p:cond delay="0"/>
                                          </p:stCondLst>
                                        </p:cTn>
                                        <p:tgtEl>
                                          <p:spTgt spid="75"/>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0" nodeType="clickEffect">
                                  <p:stCondLst>
                                    <p:cond delay="0"/>
                                  </p:stCondLst>
                                  <p:childTnLst>
                                    <p:set>
                                      <p:cBhvr>
                                        <p:cTn id="106" dur="1" fill="hold">
                                          <p:stCondLst>
                                            <p:cond delay="0"/>
                                          </p:stCondLst>
                                        </p:cTn>
                                        <p:tgtEl>
                                          <p:spTgt spid="76"/>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0" nodeType="clickEffect">
                                  <p:stCondLst>
                                    <p:cond delay="0"/>
                                  </p:stCondLst>
                                  <p:childTnLst>
                                    <p:set>
                                      <p:cBhvr>
                                        <p:cTn id="110" dur="1" fill="hold">
                                          <p:stCondLst>
                                            <p:cond delay="0"/>
                                          </p:stCondLst>
                                        </p:cTn>
                                        <p:tgtEl>
                                          <p:spTgt spid="77"/>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0" nodeType="clickEffect">
                                  <p:stCondLst>
                                    <p:cond delay="0"/>
                                  </p:stCondLst>
                                  <p:childTnLst>
                                    <p:set>
                                      <p:cBhvr>
                                        <p:cTn id="114" dur="1" fill="hold">
                                          <p:stCondLst>
                                            <p:cond delay="0"/>
                                          </p:stCondLst>
                                        </p:cTn>
                                        <p:tgtEl>
                                          <p:spTgt spid="78"/>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0" nodeType="clickEffect">
                                  <p:stCondLst>
                                    <p:cond delay="0"/>
                                  </p:stCondLst>
                                  <p:childTnLst>
                                    <p:set>
                                      <p:cBhvr>
                                        <p:cTn id="118" dur="1" fill="hold">
                                          <p:stCondLst>
                                            <p:cond delay="0"/>
                                          </p:stCondLst>
                                        </p:cTn>
                                        <p:tgtEl>
                                          <p:spTgt spid="79"/>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0" nodeType="clickEffect">
                                  <p:stCondLst>
                                    <p:cond delay="0"/>
                                  </p:stCondLst>
                                  <p:childTnLst>
                                    <p:set>
                                      <p:cBhvr>
                                        <p:cTn id="122" dur="1" fill="hold">
                                          <p:stCondLst>
                                            <p:cond delay="0"/>
                                          </p:stCondLst>
                                        </p:cTn>
                                        <p:tgtEl>
                                          <p:spTgt spid="80"/>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grpId="0" nodeType="clickEffect">
                                  <p:stCondLst>
                                    <p:cond delay="0"/>
                                  </p:stCondLst>
                                  <p:childTnLst>
                                    <p:set>
                                      <p:cBhvr>
                                        <p:cTn id="126" dur="1" fill="hold">
                                          <p:stCondLst>
                                            <p:cond delay="0"/>
                                          </p:stCondLst>
                                        </p:cTn>
                                        <p:tgtEl>
                                          <p:spTgt spid="81"/>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grpId="0" nodeType="clickEffect">
                                  <p:stCondLst>
                                    <p:cond delay="0"/>
                                  </p:stCondLst>
                                  <p:childTnLst>
                                    <p:set>
                                      <p:cBhvr>
                                        <p:cTn id="130" dur="1" fill="hold">
                                          <p:stCondLst>
                                            <p:cond delay="0"/>
                                          </p:stCondLst>
                                        </p:cTn>
                                        <p:tgtEl>
                                          <p:spTgt spid="82"/>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0" nodeType="clickEffect">
                                  <p:stCondLst>
                                    <p:cond delay="0"/>
                                  </p:stCondLst>
                                  <p:childTnLst>
                                    <p:set>
                                      <p:cBhvr>
                                        <p:cTn id="134" dur="1" fill="hold">
                                          <p:stCondLst>
                                            <p:cond delay="0"/>
                                          </p:stCondLst>
                                        </p:cTn>
                                        <p:tgtEl>
                                          <p:spTgt spid="83"/>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0" nodeType="clickEffect">
                                  <p:stCondLst>
                                    <p:cond delay="0"/>
                                  </p:stCondLst>
                                  <p:childTnLst>
                                    <p:set>
                                      <p:cBhvr>
                                        <p:cTn id="138" dur="1" fill="hold">
                                          <p:stCondLst>
                                            <p:cond delay="0"/>
                                          </p:stCondLst>
                                        </p:cTn>
                                        <p:tgtEl>
                                          <p:spTgt spid="84"/>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1" presetClass="exit" presetSubtype="0" fill="hold" grpId="0" nodeType="clickEffect">
                                  <p:stCondLst>
                                    <p:cond delay="0"/>
                                  </p:stCondLst>
                                  <p:childTnLst>
                                    <p:set>
                                      <p:cBhvr>
                                        <p:cTn id="142" dur="1" fill="hold">
                                          <p:stCondLst>
                                            <p:cond delay="0"/>
                                          </p:stCondLst>
                                        </p:cTn>
                                        <p:tgtEl>
                                          <p:spTgt spid="85"/>
                                        </p:tgtEl>
                                        <p:attrNameLst>
                                          <p:attrName>style.visibility</p:attrName>
                                        </p:attrNameLst>
                                      </p:cBhvr>
                                      <p:to>
                                        <p:strVal val="hidden"/>
                                      </p:to>
                                    </p:se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grpId="0" nodeType="clickEffect">
                                  <p:stCondLst>
                                    <p:cond delay="0"/>
                                  </p:stCondLst>
                                  <p:childTnLst>
                                    <p:set>
                                      <p:cBhvr>
                                        <p:cTn id="146" dur="1" fill="hold">
                                          <p:stCondLst>
                                            <p:cond delay="0"/>
                                          </p:stCondLst>
                                        </p:cTn>
                                        <p:tgtEl>
                                          <p:spTgt spid="86"/>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1" presetClass="exit" presetSubtype="0" fill="hold" grpId="0" nodeType="clickEffect">
                                  <p:stCondLst>
                                    <p:cond delay="0"/>
                                  </p:stCondLst>
                                  <p:childTnLst>
                                    <p:set>
                                      <p:cBhvr>
                                        <p:cTn id="150" dur="1" fill="hold">
                                          <p:stCondLst>
                                            <p:cond delay="0"/>
                                          </p:stCondLst>
                                        </p:cTn>
                                        <p:tgtEl>
                                          <p:spTgt spid="87"/>
                                        </p:tgtEl>
                                        <p:attrNameLst>
                                          <p:attrName>style.visibility</p:attrName>
                                        </p:attrNameLst>
                                      </p:cBhvr>
                                      <p:to>
                                        <p:strVal val="hidden"/>
                                      </p:to>
                                    </p:set>
                                  </p:childTnLst>
                                </p:cTn>
                              </p:par>
                            </p:childTnLst>
                          </p:cTn>
                        </p:par>
                      </p:childTnLst>
                    </p:cTn>
                  </p:par>
                  <p:par>
                    <p:cTn id="151" fill="hold">
                      <p:stCondLst>
                        <p:cond delay="indefinite"/>
                      </p:stCondLst>
                      <p:childTnLst>
                        <p:par>
                          <p:cTn id="152" fill="hold">
                            <p:stCondLst>
                              <p:cond delay="0"/>
                            </p:stCondLst>
                            <p:childTnLst>
                              <p:par>
                                <p:cTn id="153" presetID="1" presetClass="exit" presetSubtype="0" fill="hold" grpId="0" nodeType="clickEffect">
                                  <p:stCondLst>
                                    <p:cond delay="0"/>
                                  </p:stCondLst>
                                  <p:childTnLst>
                                    <p:set>
                                      <p:cBhvr>
                                        <p:cTn id="154" dur="1" fill="hold">
                                          <p:stCondLst>
                                            <p:cond delay="0"/>
                                          </p:stCondLst>
                                        </p:cTn>
                                        <p:tgtEl>
                                          <p:spTgt spid="88"/>
                                        </p:tgtEl>
                                        <p:attrNameLst>
                                          <p:attrName>style.visibility</p:attrName>
                                        </p:attrNameLst>
                                      </p:cBhvr>
                                      <p:to>
                                        <p:strVal val="hidden"/>
                                      </p:to>
                                    </p:set>
                                  </p:childTnLst>
                                </p:cTn>
                              </p:par>
                            </p:childTnLst>
                          </p:cTn>
                        </p:par>
                      </p:childTnLst>
                    </p:cTn>
                  </p:par>
                  <p:par>
                    <p:cTn id="155" fill="hold">
                      <p:stCondLst>
                        <p:cond delay="indefinite"/>
                      </p:stCondLst>
                      <p:childTnLst>
                        <p:par>
                          <p:cTn id="156" fill="hold">
                            <p:stCondLst>
                              <p:cond delay="0"/>
                            </p:stCondLst>
                            <p:childTnLst>
                              <p:par>
                                <p:cTn id="157" presetID="1" presetClass="exit" presetSubtype="0" fill="hold" grpId="0" nodeType="clickEffect">
                                  <p:stCondLst>
                                    <p:cond delay="0"/>
                                  </p:stCondLst>
                                  <p:childTnLst>
                                    <p:set>
                                      <p:cBhvr>
                                        <p:cTn id="158" dur="1" fill="hold">
                                          <p:stCondLst>
                                            <p:cond delay="0"/>
                                          </p:stCondLst>
                                        </p:cTn>
                                        <p:tgtEl>
                                          <p:spTgt spid="89"/>
                                        </p:tgtEl>
                                        <p:attrNameLst>
                                          <p:attrName>style.visibility</p:attrName>
                                        </p:attrNameLst>
                                      </p:cBhvr>
                                      <p:to>
                                        <p:strVal val="hidden"/>
                                      </p:to>
                                    </p:set>
                                  </p:childTnLst>
                                </p:cTn>
                              </p:par>
                            </p:childTnLst>
                          </p:cTn>
                        </p:par>
                      </p:childTnLst>
                    </p:cTn>
                  </p:par>
                  <p:par>
                    <p:cTn id="159" fill="hold">
                      <p:stCondLst>
                        <p:cond delay="indefinite"/>
                      </p:stCondLst>
                      <p:childTnLst>
                        <p:par>
                          <p:cTn id="160" fill="hold">
                            <p:stCondLst>
                              <p:cond delay="0"/>
                            </p:stCondLst>
                            <p:childTnLst>
                              <p:par>
                                <p:cTn id="161" presetID="1" presetClass="exit" presetSubtype="0" fill="hold" grpId="0" nodeType="clickEffect">
                                  <p:stCondLst>
                                    <p:cond delay="0"/>
                                  </p:stCondLst>
                                  <p:childTnLst>
                                    <p:set>
                                      <p:cBhvr>
                                        <p:cTn id="162" dur="1" fill="hold">
                                          <p:stCondLst>
                                            <p:cond delay="0"/>
                                          </p:stCondLst>
                                        </p:cTn>
                                        <p:tgtEl>
                                          <p:spTgt spid="9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animBg="1"/>
      <p:bldP spid="40" grpId="0" animBg="1"/>
      <p:bldP spid="41" grpId="0" animBg="1"/>
      <p:bldP spid="42" grpId="0" animBg="1"/>
      <p:bldP spid="43" grpId="0" animBg="1"/>
      <p:bldP spid="44" grpId="0" animBg="1"/>
      <p:bldP spid="45" grpId="0" animBg="1"/>
      <p:bldP spid="46" grpId="0" animBg="1"/>
      <p:bldP spid="47"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Calculate Prefix Function - </a:t>
            </a:r>
            <a:r>
              <a:rPr lang="en-US" dirty="0" smtClean="0"/>
              <a:t>Example</a:t>
            </a:r>
            <a:endParaRPr lang="en-US" dirty="0"/>
          </a:p>
        </p:txBody>
      </p:sp>
      <p:graphicFrame>
        <p:nvGraphicFramePr>
          <p:cNvPr id="6" name="Table 5"/>
          <p:cNvGraphicFramePr>
            <a:graphicFrameLocks noGrp="1"/>
          </p:cNvGraphicFramePr>
          <p:nvPr>
            <p:extLst/>
          </p:nvPr>
        </p:nvGraphicFramePr>
        <p:xfrm>
          <a:off x="1367922" y="1180975"/>
          <a:ext cx="6469792" cy="1602576"/>
        </p:xfrm>
        <a:graphic>
          <a:graphicData uri="http://schemas.openxmlformats.org/drawingml/2006/table">
            <a:tbl>
              <a:tblPr firstRow="1" bandRow="1">
                <a:tableStyleId>{5940675A-B579-460E-94D1-54222C63F5DA}</a:tableStyleId>
              </a:tblPr>
              <a:tblGrid>
                <a:gridCol w="808724">
                  <a:extLst>
                    <a:ext uri="{9D8B030D-6E8A-4147-A177-3AD203B41FA5}">
                      <a16:colId xmlns:a16="http://schemas.microsoft.com/office/drawing/2014/main" val="4157395379"/>
                    </a:ext>
                  </a:extLst>
                </a:gridCol>
                <a:gridCol w="808724">
                  <a:extLst>
                    <a:ext uri="{9D8B030D-6E8A-4147-A177-3AD203B41FA5}">
                      <a16:colId xmlns:a16="http://schemas.microsoft.com/office/drawing/2014/main" val="1676240761"/>
                    </a:ext>
                  </a:extLst>
                </a:gridCol>
                <a:gridCol w="808724">
                  <a:extLst>
                    <a:ext uri="{9D8B030D-6E8A-4147-A177-3AD203B41FA5}">
                      <a16:colId xmlns:a16="http://schemas.microsoft.com/office/drawing/2014/main" val="2733759007"/>
                    </a:ext>
                  </a:extLst>
                </a:gridCol>
                <a:gridCol w="808724">
                  <a:extLst>
                    <a:ext uri="{9D8B030D-6E8A-4147-A177-3AD203B41FA5}">
                      <a16:colId xmlns:a16="http://schemas.microsoft.com/office/drawing/2014/main" val="3272912894"/>
                    </a:ext>
                  </a:extLst>
                </a:gridCol>
                <a:gridCol w="808724">
                  <a:extLst>
                    <a:ext uri="{9D8B030D-6E8A-4147-A177-3AD203B41FA5}">
                      <a16:colId xmlns:a16="http://schemas.microsoft.com/office/drawing/2014/main" val="494371180"/>
                    </a:ext>
                  </a:extLst>
                </a:gridCol>
                <a:gridCol w="808724">
                  <a:extLst>
                    <a:ext uri="{9D8B030D-6E8A-4147-A177-3AD203B41FA5}">
                      <a16:colId xmlns:a16="http://schemas.microsoft.com/office/drawing/2014/main" val="1035108413"/>
                    </a:ext>
                  </a:extLst>
                </a:gridCol>
                <a:gridCol w="808724">
                  <a:extLst>
                    <a:ext uri="{9D8B030D-6E8A-4147-A177-3AD203B41FA5}">
                      <a16:colId xmlns:a16="http://schemas.microsoft.com/office/drawing/2014/main" val="2733593413"/>
                    </a:ext>
                  </a:extLst>
                </a:gridCol>
                <a:gridCol w="808724">
                  <a:extLst>
                    <a:ext uri="{9D8B030D-6E8A-4147-A177-3AD203B41FA5}">
                      <a16:colId xmlns:a16="http://schemas.microsoft.com/office/drawing/2014/main" val="2684976021"/>
                    </a:ext>
                  </a:extLst>
                </a:gridCol>
              </a:tblGrid>
              <a:tr h="566256">
                <a:tc>
                  <a:txBody>
                    <a:bodyPr/>
                    <a:lstStyle/>
                    <a:p>
                      <a:pPr algn="ctr"/>
                      <a:endParaRPr lang="en-IN"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IN" sz="2000" dirty="0" smtClean="0"/>
                        <a:t>1</a:t>
                      </a:r>
                      <a:endParaRPr lang="en-IN" sz="2000" dirty="0"/>
                    </a:p>
                  </a:txBody>
                  <a:tcPr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2</a:t>
                      </a:r>
                      <a:endParaRPr lang="en-IN" sz="2000" dirty="0"/>
                    </a:p>
                  </a:txBody>
                  <a:tcPr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3</a:t>
                      </a:r>
                      <a:endParaRPr lang="en-IN" sz="2000" dirty="0"/>
                    </a:p>
                  </a:txBody>
                  <a:tcPr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4</a:t>
                      </a:r>
                      <a:endParaRPr lang="en-IN" sz="2000" dirty="0"/>
                    </a:p>
                  </a:txBody>
                  <a:tcPr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5</a:t>
                      </a:r>
                      <a:endParaRPr lang="en-IN" sz="2000" dirty="0"/>
                    </a:p>
                  </a:txBody>
                  <a:tcPr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6</a:t>
                      </a:r>
                      <a:endParaRPr lang="en-IN" sz="2000" dirty="0"/>
                    </a:p>
                  </a:txBody>
                  <a:tcPr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7</a:t>
                      </a:r>
                      <a:endParaRPr lang="en-IN" sz="2000" dirty="0"/>
                    </a:p>
                  </a:txBody>
                  <a:tcPr marB="0"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78455000"/>
                  </a:ext>
                </a:extLst>
              </a:tr>
              <a:tr h="484537">
                <a:tc>
                  <a:txBody>
                    <a:bodyPr/>
                    <a:lstStyle/>
                    <a:p>
                      <a:pPr algn="ctr"/>
                      <a:r>
                        <a:rPr lang="en-IN" sz="2400" b="1" dirty="0" smtClean="0"/>
                        <a:t>P</a:t>
                      </a:r>
                      <a:endParaRPr lang="en-IN" sz="2400" b="1"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800" dirty="0" smtClean="0"/>
                        <a:t>a</a:t>
                      </a:r>
                      <a:endParaRPr lang="en-IN" sz="2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800" dirty="0" smtClean="0"/>
                        <a:t>c</a:t>
                      </a:r>
                      <a:endParaRPr lang="en-IN" sz="2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800" dirty="0" smtClean="0"/>
                        <a:t>a</a:t>
                      </a:r>
                      <a:endParaRPr lang="en-IN" sz="2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800" dirty="0" smtClean="0"/>
                        <a:t>c</a:t>
                      </a:r>
                      <a:endParaRPr lang="en-IN" sz="2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800" dirty="0" smtClean="0"/>
                        <a:t>a</a:t>
                      </a:r>
                      <a:endParaRPr lang="en-IN" sz="2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800" dirty="0" smtClean="0"/>
                        <a:t>g</a:t>
                      </a:r>
                      <a:endParaRPr lang="en-IN" sz="2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800" dirty="0" smtClean="0"/>
                        <a:t>t</a:t>
                      </a:r>
                      <a:endParaRPr lang="en-IN" sz="2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8141251"/>
                  </a:ext>
                </a:extLst>
              </a:tr>
              <a:tr h="484537">
                <a:tc>
                  <a:txBody>
                    <a:bodyPr/>
                    <a:lstStyle/>
                    <a:p>
                      <a:pPr algn="ctr"/>
                      <a:r>
                        <a:rPr lang="en-US" sz="2400" b="1" kern="1200" dirty="0" smtClean="0">
                          <a:solidFill>
                            <a:schemeClr val="tx1"/>
                          </a:solidFill>
                          <a:latin typeface="+mn-lt"/>
                          <a:ea typeface="+mn-ea"/>
                          <a:cs typeface="+mn-cs"/>
                        </a:rPr>
                        <a:t>π</a:t>
                      </a:r>
                      <a:endParaRPr lang="en-IN" sz="2400" b="1"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800" dirty="0" smtClean="0"/>
                        <a:t>0</a:t>
                      </a:r>
                      <a:endParaRPr lang="en-IN" sz="2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800" dirty="0" smtClean="0"/>
                        <a:t>0</a:t>
                      </a:r>
                      <a:endParaRPr lang="en-IN" sz="2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800" dirty="0" smtClean="0"/>
                        <a:t>1</a:t>
                      </a:r>
                      <a:endParaRPr lang="en-IN" sz="2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800" dirty="0" smtClean="0"/>
                        <a:t>2</a:t>
                      </a:r>
                      <a:endParaRPr lang="en-IN" sz="2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800" dirty="0" smtClean="0"/>
                        <a:t>3</a:t>
                      </a:r>
                      <a:endParaRPr lang="en-IN" sz="2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800" dirty="0" smtClean="0"/>
                        <a:t>0</a:t>
                      </a:r>
                      <a:endParaRPr lang="en-IN" sz="2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800" dirty="0" smtClean="0"/>
                        <a:t>0</a:t>
                      </a:r>
                      <a:endParaRPr lang="en-IN" sz="2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0867107"/>
                  </a:ext>
                </a:extLst>
              </a:tr>
            </a:tbl>
          </a:graphicData>
        </a:graphic>
      </p:graphicFrame>
      <p:grpSp>
        <p:nvGrpSpPr>
          <p:cNvPr id="25" name="Group 24"/>
          <p:cNvGrpSpPr/>
          <p:nvPr/>
        </p:nvGrpSpPr>
        <p:grpSpPr>
          <a:xfrm>
            <a:off x="3158102" y="556172"/>
            <a:ext cx="360000" cy="822341"/>
            <a:chOff x="1005409" y="586217"/>
            <a:chExt cx="360000" cy="822341"/>
          </a:xfrm>
        </p:grpSpPr>
        <p:cxnSp>
          <p:nvCxnSpPr>
            <p:cNvPr id="26" name="Straight Arrow Connector 25"/>
            <p:cNvCxnSpPr/>
            <p:nvPr/>
          </p:nvCxnSpPr>
          <p:spPr>
            <a:xfrm>
              <a:off x="1224598" y="1091723"/>
              <a:ext cx="0" cy="316835"/>
            </a:xfrm>
            <a:prstGeom prst="straightConnector1">
              <a:avLst/>
            </a:prstGeom>
            <a:ln>
              <a:solidFill>
                <a:srgbClr val="00B0F0"/>
              </a:solidFill>
              <a:tailEnd type="triangle"/>
            </a:ln>
          </p:spPr>
          <p:style>
            <a:lnRef idx="3">
              <a:schemeClr val="accent2"/>
            </a:lnRef>
            <a:fillRef idx="0">
              <a:schemeClr val="accent2"/>
            </a:fillRef>
            <a:effectRef idx="2">
              <a:schemeClr val="accent2"/>
            </a:effectRef>
            <a:fontRef idx="minor">
              <a:schemeClr val="tx1"/>
            </a:fontRef>
          </p:style>
        </p:cxnSp>
        <p:sp>
          <p:nvSpPr>
            <p:cNvPr id="27" name="TextBox 26"/>
            <p:cNvSpPr txBox="1"/>
            <p:nvPr/>
          </p:nvSpPr>
          <p:spPr>
            <a:xfrm>
              <a:off x="1005409" y="586217"/>
              <a:ext cx="360000" cy="461665"/>
            </a:xfrm>
            <a:prstGeom prst="rect">
              <a:avLst/>
            </a:prstGeom>
            <a:noFill/>
          </p:spPr>
          <p:txBody>
            <a:bodyPr wrap="square" rtlCol="0">
              <a:spAutoFit/>
            </a:bodyPr>
            <a:lstStyle/>
            <a:p>
              <a:pPr algn="ctr"/>
              <a:r>
                <a:rPr lang="en-IN" sz="2400" b="1" dirty="0" smtClean="0">
                  <a:latin typeface="Cambria Math" panose="02040503050406030204" pitchFamily="18" charset="0"/>
                  <a:ea typeface="Cambria Math" panose="02040503050406030204" pitchFamily="18" charset="0"/>
                </a:rPr>
                <a:t>q</a:t>
              </a:r>
              <a:endParaRPr lang="en-IN" sz="2400" b="1" dirty="0">
                <a:latin typeface="Cambria Math" panose="02040503050406030204" pitchFamily="18" charset="0"/>
                <a:ea typeface="Cambria Math" panose="02040503050406030204" pitchFamily="18" charset="0"/>
              </a:endParaRPr>
            </a:p>
          </p:txBody>
        </p:sp>
      </p:grpSp>
      <p:grpSp>
        <p:nvGrpSpPr>
          <p:cNvPr id="28" name="Group 27"/>
          <p:cNvGrpSpPr/>
          <p:nvPr/>
        </p:nvGrpSpPr>
        <p:grpSpPr>
          <a:xfrm>
            <a:off x="2213576" y="635504"/>
            <a:ext cx="660917" cy="745213"/>
            <a:chOff x="5983749" y="3399774"/>
            <a:chExt cx="660917" cy="745213"/>
          </a:xfrm>
        </p:grpSpPr>
        <p:cxnSp>
          <p:nvCxnSpPr>
            <p:cNvPr id="29" name="Straight Arrow Connector 28"/>
            <p:cNvCxnSpPr/>
            <p:nvPr/>
          </p:nvCxnSpPr>
          <p:spPr>
            <a:xfrm>
              <a:off x="6323332" y="3828152"/>
              <a:ext cx="0" cy="316835"/>
            </a:xfrm>
            <a:prstGeom prst="straightConnector1">
              <a:avLst/>
            </a:prstGeom>
            <a:ln>
              <a:solidFill>
                <a:srgbClr val="C00000"/>
              </a:solidFill>
              <a:tailEnd type="triangle"/>
            </a:ln>
          </p:spPr>
          <p:style>
            <a:lnRef idx="3">
              <a:schemeClr val="accent1"/>
            </a:lnRef>
            <a:fillRef idx="0">
              <a:schemeClr val="accent1"/>
            </a:fillRef>
            <a:effectRef idx="2">
              <a:schemeClr val="accent1"/>
            </a:effectRef>
            <a:fontRef idx="minor">
              <a:schemeClr val="tx1"/>
            </a:fontRef>
          </p:style>
        </p:cxnSp>
        <p:sp>
          <p:nvSpPr>
            <p:cNvPr id="30" name="TextBox 29"/>
            <p:cNvSpPr txBox="1"/>
            <p:nvPr/>
          </p:nvSpPr>
          <p:spPr>
            <a:xfrm>
              <a:off x="5983749" y="3399774"/>
              <a:ext cx="660917" cy="400110"/>
            </a:xfrm>
            <a:prstGeom prst="rect">
              <a:avLst/>
            </a:prstGeom>
            <a:noFill/>
          </p:spPr>
          <p:txBody>
            <a:bodyPr wrap="square" rtlCol="0">
              <a:spAutoFit/>
            </a:bodyPr>
            <a:lstStyle/>
            <a:p>
              <a:pPr algn="ctr"/>
              <a:r>
                <a:rPr lang="en-IN" sz="2000" b="1" dirty="0" smtClean="0">
                  <a:latin typeface="Cambria Math" panose="02040503050406030204" pitchFamily="18" charset="0"/>
                  <a:ea typeface="Cambria Math" panose="02040503050406030204" pitchFamily="18" charset="0"/>
                </a:rPr>
                <a:t>k+1</a:t>
              </a:r>
              <a:endParaRPr lang="en-IN" sz="2000" b="1" dirty="0">
                <a:latin typeface="Cambria Math" panose="02040503050406030204" pitchFamily="18" charset="0"/>
                <a:ea typeface="Cambria Math" panose="02040503050406030204" pitchFamily="18" charset="0"/>
              </a:endParaRPr>
            </a:p>
          </p:txBody>
        </p:sp>
      </p:grpSp>
      <p:sp>
        <p:nvSpPr>
          <p:cNvPr id="31" name="Rounded Rectangle 30"/>
          <p:cNvSpPr/>
          <p:nvPr/>
        </p:nvSpPr>
        <p:spPr>
          <a:xfrm>
            <a:off x="408424" y="4292997"/>
            <a:ext cx="4319972" cy="126014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smtClean="0">
                <a:solidFill>
                  <a:schemeClr val="tx1"/>
                </a:solidFill>
                <a:latin typeface="+mj-lt"/>
              </a:rPr>
              <a:t>Initially set </a:t>
            </a:r>
            <a:r>
              <a:rPr lang="en-US" sz="2400" b="1" dirty="0" smtClean="0">
                <a:solidFill>
                  <a:schemeClr val="tx1"/>
                </a:solidFill>
              </a:rPr>
              <a:t>π[1] = 0</a:t>
            </a:r>
          </a:p>
          <a:p>
            <a:r>
              <a:rPr lang="en-US" sz="2400" dirty="0" smtClean="0">
                <a:solidFill>
                  <a:schemeClr val="tx1"/>
                </a:solidFill>
                <a:latin typeface="+mj-lt"/>
              </a:rPr>
              <a:t>k is the longest prefix found</a:t>
            </a:r>
          </a:p>
          <a:p>
            <a:r>
              <a:rPr lang="en-US" sz="2400" dirty="0" smtClean="0">
                <a:solidFill>
                  <a:schemeClr val="tx1"/>
                </a:solidFill>
                <a:latin typeface="+mj-lt"/>
              </a:rPr>
              <a:t>q is the current index of pattern</a:t>
            </a:r>
            <a:endParaRPr lang="en-IN" sz="2400" dirty="0">
              <a:solidFill>
                <a:schemeClr val="tx1"/>
              </a:solidFill>
              <a:latin typeface="+mj-lt"/>
            </a:endParaRPr>
          </a:p>
        </p:txBody>
      </p:sp>
      <p:sp>
        <p:nvSpPr>
          <p:cNvPr id="32" name="Rectangle 31"/>
          <p:cNvSpPr/>
          <p:nvPr/>
        </p:nvSpPr>
        <p:spPr>
          <a:xfrm>
            <a:off x="553440" y="3555645"/>
            <a:ext cx="1393633" cy="46805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smtClean="0">
                <a:solidFill>
                  <a:schemeClr val="tx1"/>
                </a:solidFill>
                <a:latin typeface="Cambria Math" panose="02040503050406030204" pitchFamily="18" charset="0"/>
                <a:ea typeface="Cambria Math" panose="02040503050406030204" pitchFamily="18" charset="0"/>
              </a:rPr>
              <a:t>q  </a:t>
            </a:r>
            <a:r>
              <a:rPr lang="en-IN" sz="2400" smtClean="0">
                <a:solidFill>
                  <a:schemeClr val="tx1"/>
                </a:solidFill>
                <a:latin typeface="Cambria Math" panose="02040503050406030204" pitchFamily="18" charset="0"/>
                <a:ea typeface="Cambria Math" panose="02040503050406030204" pitchFamily="18" charset="0"/>
              </a:rPr>
              <a:t>= </a:t>
            </a:r>
            <a:endParaRPr lang="en-IN" sz="2400" dirty="0">
              <a:solidFill>
                <a:schemeClr val="tx1"/>
              </a:solidFill>
              <a:latin typeface="Cambria Math" panose="02040503050406030204" pitchFamily="18" charset="0"/>
              <a:ea typeface="Cambria Math" panose="02040503050406030204" pitchFamily="18" charset="0"/>
            </a:endParaRPr>
          </a:p>
        </p:txBody>
      </p:sp>
      <p:sp>
        <p:nvSpPr>
          <p:cNvPr id="33" name="Rectangle 32"/>
          <p:cNvSpPr/>
          <p:nvPr/>
        </p:nvSpPr>
        <p:spPr>
          <a:xfrm>
            <a:off x="566981" y="3007641"/>
            <a:ext cx="1393633" cy="46805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smtClean="0">
                <a:solidFill>
                  <a:schemeClr val="tx1"/>
                </a:solidFill>
                <a:latin typeface="Cambria Math" panose="02040503050406030204" pitchFamily="18" charset="0"/>
                <a:ea typeface="Cambria Math" panose="02040503050406030204" pitchFamily="18" charset="0"/>
              </a:rPr>
              <a:t>k  =  </a:t>
            </a:r>
            <a:endParaRPr lang="en-IN" sz="2400" dirty="0">
              <a:solidFill>
                <a:schemeClr val="tx1"/>
              </a:solidFill>
              <a:latin typeface="Cambria Math" panose="02040503050406030204" pitchFamily="18" charset="0"/>
              <a:ea typeface="Cambria Math" panose="02040503050406030204" pitchFamily="18" charset="0"/>
            </a:endParaRPr>
          </a:p>
        </p:txBody>
      </p:sp>
      <p:sp>
        <p:nvSpPr>
          <p:cNvPr id="34" name="Rectangle 33"/>
          <p:cNvSpPr/>
          <p:nvPr/>
        </p:nvSpPr>
        <p:spPr>
          <a:xfrm>
            <a:off x="1216388" y="3007641"/>
            <a:ext cx="548640" cy="457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rgbClr val="AD1457"/>
                </a:solidFill>
                <a:latin typeface="Cambria Math" panose="02040503050406030204" pitchFamily="18" charset="0"/>
                <a:ea typeface="Cambria Math" panose="02040503050406030204" pitchFamily="18" charset="0"/>
              </a:rPr>
              <a:t>0</a:t>
            </a:r>
            <a:endParaRPr lang="en-IN" sz="2400" b="1" dirty="0">
              <a:solidFill>
                <a:srgbClr val="AD1457"/>
              </a:solidFill>
              <a:latin typeface="Cambria Math" panose="02040503050406030204" pitchFamily="18" charset="0"/>
              <a:ea typeface="Cambria Math" panose="02040503050406030204" pitchFamily="18" charset="0"/>
            </a:endParaRPr>
          </a:p>
        </p:txBody>
      </p:sp>
      <p:sp>
        <p:nvSpPr>
          <p:cNvPr id="35" name="Rectangle 34"/>
          <p:cNvSpPr/>
          <p:nvPr/>
        </p:nvSpPr>
        <p:spPr>
          <a:xfrm>
            <a:off x="1216388" y="3555645"/>
            <a:ext cx="548640" cy="457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rgbClr val="AD1457"/>
                </a:solidFill>
                <a:latin typeface="Cambria Math" panose="02040503050406030204" pitchFamily="18" charset="0"/>
                <a:ea typeface="Cambria Math" panose="02040503050406030204" pitchFamily="18" charset="0"/>
              </a:rPr>
              <a:t>2</a:t>
            </a:r>
            <a:endParaRPr lang="en-IN" sz="2400" b="1" dirty="0">
              <a:solidFill>
                <a:srgbClr val="AD1457"/>
              </a:solidFill>
              <a:latin typeface="Cambria Math" panose="02040503050406030204" pitchFamily="18" charset="0"/>
              <a:ea typeface="Cambria Math" panose="02040503050406030204" pitchFamily="18" charset="0"/>
            </a:endParaRPr>
          </a:p>
        </p:txBody>
      </p:sp>
      <p:sp>
        <p:nvSpPr>
          <p:cNvPr id="36" name="Rectangle 35"/>
          <p:cNvSpPr/>
          <p:nvPr/>
        </p:nvSpPr>
        <p:spPr>
          <a:xfrm>
            <a:off x="1216388" y="3555645"/>
            <a:ext cx="548640" cy="457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rgbClr val="AD1457"/>
                </a:solidFill>
                <a:latin typeface="Cambria Math" panose="02040503050406030204" pitchFamily="18" charset="0"/>
                <a:ea typeface="Cambria Math" panose="02040503050406030204" pitchFamily="18" charset="0"/>
              </a:rPr>
              <a:t>3</a:t>
            </a:r>
            <a:endParaRPr lang="en-IN" sz="2400" b="1" dirty="0">
              <a:solidFill>
                <a:srgbClr val="AD1457"/>
              </a:solidFill>
              <a:latin typeface="Cambria Math" panose="02040503050406030204" pitchFamily="18" charset="0"/>
              <a:ea typeface="Cambria Math" panose="02040503050406030204" pitchFamily="18" charset="0"/>
            </a:endParaRPr>
          </a:p>
        </p:txBody>
      </p:sp>
      <p:sp>
        <p:nvSpPr>
          <p:cNvPr id="37" name="Flowchart: Decision 36"/>
          <p:cNvSpPr/>
          <p:nvPr/>
        </p:nvSpPr>
        <p:spPr>
          <a:xfrm>
            <a:off x="6509310" y="2813456"/>
            <a:ext cx="4283968" cy="1044116"/>
          </a:xfrm>
          <a:prstGeom prst="flowChartDecis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Cambria Math" panose="02040503050406030204" pitchFamily="18" charset="0"/>
                <a:ea typeface="Cambria Math" panose="02040503050406030204" pitchFamily="18" charset="0"/>
              </a:rPr>
              <a:t>P[k+1]==P[q]</a:t>
            </a:r>
            <a:endParaRPr lang="en-IN" sz="2400" dirty="0">
              <a:solidFill>
                <a:schemeClr val="tx1"/>
              </a:solidFill>
              <a:latin typeface="Cambria Math" panose="02040503050406030204" pitchFamily="18" charset="0"/>
              <a:ea typeface="Cambria Math" panose="02040503050406030204" pitchFamily="18" charset="0"/>
            </a:endParaRPr>
          </a:p>
        </p:txBody>
      </p:sp>
      <p:sp>
        <p:nvSpPr>
          <p:cNvPr id="38" name="Flowchart: Decision 37"/>
          <p:cNvSpPr/>
          <p:nvPr/>
        </p:nvSpPr>
        <p:spPr>
          <a:xfrm>
            <a:off x="5338926" y="3857795"/>
            <a:ext cx="1584176" cy="576064"/>
          </a:xfrm>
          <a:prstGeom prst="flowChartDecision">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Cambria Math" panose="02040503050406030204" pitchFamily="18" charset="0"/>
                <a:ea typeface="Cambria Math" panose="02040503050406030204" pitchFamily="18" charset="0"/>
              </a:rPr>
              <a:t>k&gt;0</a:t>
            </a:r>
            <a:endParaRPr lang="en-IN" sz="2400" dirty="0">
              <a:solidFill>
                <a:schemeClr val="tx1"/>
              </a:solidFill>
              <a:latin typeface="Cambria Math" panose="02040503050406030204" pitchFamily="18" charset="0"/>
              <a:ea typeface="Cambria Math" panose="02040503050406030204" pitchFamily="18" charset="0"/>
            </a:endParaRPr>
          </a:p>
        </p:txBody>
      </p:sp>
      <p:sp>
        <p:nvSpPr>
          <p:cNvPr id="39" name="Rectangle 38"/>
          <p:cNvSpPr/>
          <p:nvPr/>
        </p:nvSpPr>
        <p:spPr>
          <a:xfrm>
            <a:off x="10793278" y="4748409"/>
            <a:ext cx="1224136" cy="54006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Cambria Math" panose="02040503050406030204" pitchFamily="18" charset="0"/>
                <a:ea typeface="Cambria Math" panose="02040503050406030204" pitchFamily="18" charset="0"/>
              </a:rPr>
              <a:t>k=k+1</a:t>
            </a:r>
            <a:endParaRPr lang="en-IN" sz="2400" dirty="0">
              <a:solidFill>
                <a:schemeClr val="tx1"/>
              </a:solidFill>
              <a:latin typeface="Cambria Math" panose="02040503050406030204" pitchFamily="18" charset="0"/>
              <a:ea typeface="Cambria Math" panose="02040503050406030204" pitchFamily="18" charset="0"/>
            </a:endParaRPr>
          </a:p>
        </p:txBody>
      </p:sp>
      <p:sp>
        <p:nvSpPr>
          <p:cNvPr id="40" name="Rectangle 39"/>
          <p:cNvSpPr/>
          <p:nvPr/>
        </p:nvSpPr>
        <p:spPr>
          <a:xfrm>
            <a:off x="6815090" y="4758370"/>
            <a:ext cx="1224136" cy="54006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solidFill>
                  <a:schemeClr val="tx1"/>
                </a:solidFill>
                <a:latin typeface="Cambria Math" panose="02040503050406030204" pitchFamily="18" charset="0"/>
                <a:ea typeface="Cambria Math" panose="02040503050406030204" pitchFamily="18" charset="0"/>
              </a:rPr>
              <a:t>k=</a:t>
            </a:r>
            <a:r>
              <a:rPr lang="el-GR" sz="2400" dirty="0" smtClean="0">
                <a:solidFill>
                  <a:schemeClr val="tx1"/>
                </a:solidFill>
                <a:latin typeface="Cambria Math" panose="02040503050406030204" pitchFamily="18" charset="0"/>
                <a:ea typeface="Cambria Math" panose="02040503050406030204" pitchFamily="18" charset="0"/>
              </a:rPr>
              <a:t>π</a:t>
            </a:r>
            <a:r>
              <a:rPr lang="en-IN" sz="2400" dirty="0" smtClean="0">
                <a:solidFill>
                  <a:schemeClr val="tx1"/>
                </a:solidFill>
                <a:latin typeface="Cambria Math" panose="02040503050406030204" pitchFamily="18" charset="0"/>
                <a:ea typeface="Cambria Math" panose="02040503050406030204" pitchFamily="18" charset="0"/>
              </a:rPr>
              <a:t>[k]</a:t>
            </a:r>
            <a:endParaRPr lang="en-IN" sz="2400" dirty="0">
              <a:solidFill>
                <a:schemeClr val="tx1"/>
              </a:solidFill>
              <a:latin typeface="Cambria Math" panose="02040503050406030204" pitchFamily="18" charset="0"/>
              <a:ea typeface="Cambria Math" panose="02040503050406030204" pitchFamily="18" charset="0"/>
            </a:endParaRPr>
          </a:p>
        </p:txBody>
      </p:sp>
      <p:sp>
        <p:nvSpPr>
          <p:cNvPr id="41" name="Rectangle 40"/>
          <p:cNvSpPr/>
          <p:nvPr/>
        </p:nvSpPr>
        <p:spPr>
          <a:xfrm>
            <a:off x="8039226" y="6017812"/>
            <a:ext cx="1224136" cy="54006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2400" dirty="0">
                <a:solidFill>
                  <a:schemeClr val="tx1"/>
                </a:solidFill>
                <a:latin typeface="Cambria Math" panose="02040503050406030204" pitchFamily="18" charset="0"/>
                <a:ea typeface="Cambria Math" panose="02040503050406030204" pitchFamily="18" charset="0"/>
              </a:rPr>
              <a:t>π</a:t>
            </a:r>
            <a:r>
              <a:rPr lang="en-IN" sz="2400" dirty="0" smtClean="0">
                <a:solidFill>
                  <a:schemeClr val="tx1"/>
                </a:solidFill>
                <a:latin typeface="Cambria Math" panose="02040503050406030204" pitchFamily="18" charset="0"/>
                <a:ea typeface="Cambria Math" panose="02040503050406030204" pitchFamily="18" charset="0"/>
              </a:rPr>
              <a:t>[q]=k</a:t>
            </a:r>
            <a:endParaRPr lang="en-IN" sz="2400" dirty="0">
              <a:solidFill>
                <a:schemeClr val="tx1"/>
              </a:solidFill>
              <a:latin typeface="Cambria Math" panose="02040503050406030204" pitchFamily="18" charset="0"/>
              <a:ea typeface="Cambria Math" panose="02040503050406030204" pitchFamily="18" charset="0"/>
            </a:endParaRPr>
          </a:p>
        </p:txBody>
      </p:sp>
      <p:cxnSp>
        <p:nvCxnSpPr>
          <p:cNvPr id="42" name="Elbow Connector 41"/>
          <p:cNvCxnSpPr>
            <a:stCxn id="37" idx="1"/>
            <a:endCxn id="38" idx="0"/>
          </p:cNvCxnSpPr>
          <p:nvPr/>
        </p:nvCxnSpPr>
        <p:spPr>
          <a:xfrm rot="10800000" flipV="1">
            <a:off x="6131014" y="3335513"/>
            <a:ext cx="378296" cy="52228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37" idx="3"/>
            <a:endCxn id="39" idx="0"/>
          </p:cNvCxnSpPr>
          <p:nvPr/>
        </p:nvCxnSpPr>
        <p:spPr>
          <a:xfrm>
            <a:off x="10793278" y="3335514"/>
            <a:ext cx="612068" cy="141289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38" idx="3"/>
            <a:endCxn id="40" idx="0"/>
          </p:cNvCxnSpPr>
          <p:nvPr/>
        </p:nvCxnSpPr>
        <p:spPr>
          <a:xfrm>
            <a:off x="6923102" y="4145827"/>
            <a:ext cx="504056" cy="61254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38" idx="1"/>
            <a:endCxn id="41" idx="1"/>
          </p:cNvCxnSpPr>
          <p:nvPr/>
        </p:nvCxnSpPr>
        <p:spPr>
          <a:xfrm rot="10800000" flipH="1" flipV="1">
            <a:off x="5338926" y="4145826"/>
            <a:ext cx="2700300" cy="2142015"/>
          </a:xfrm>
          <a:prstGeom prst="bentConnector3">
            <a:avLst>
              <a:gd name="adj1" fmla="val -846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39" idx="2"/>
            <a:endCxn id="41" idx="3"/>
          </p:cNvCxnSpPr>
          <p:nvPr/>
        </p:nvCxnSpPr>
        <p:spPr>
          <a:xfrm rot="5400000">
            <a:off x="9834668" y="4717163"/>
            <a:ext cx="999373" cy="214198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40" idx="3"/>
            <a:endCxn id="37" idx="2"/>
          </p:cNvCxnSpPr>
          <p:nvPr/>
        </p:nvCxnSpPr>
        <p:spPr>
          <a:xfrm flipV="1">
            <a:off x="8039226" y="3857572"/>
            <a:ext cx="612068" cy="117082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0748146" y="2908571"/>
            <a:ext cx="702332" cy="400110"/>
          </a:xfrm>
          <a:prstGeom prst="rect">
            <a:avLst/>
          </a:prstGeom>
          <a:noFill/>
        </p:spPr>
        <p:txBody>
          <a:bodyPr wrap="square" rtlCol="0">
            <a:spAutoFit/>
          </a:bodyPr>
          <a:lstStyle/>
          <a:p>
            <a:pPr algn="ctr"/>
            <a:r>
              <a:rPr lang="en-IN" sz="2000" b="1" dirty="0" smtClean="0"/>
              <a:t>true</a:t>
            </a:r>
            <a:endParaRPr lang="en-IN" sz="2000" b="1" dirty="0"/>
          </a:p>
        </p:txBody>
      </p:sp>
      <p:sp>
        <p:nvSpPr>
          <p:cNvPr id="49" name="TextBox 48"/>
          <p:cNvSpPr txBox="1"/>
          <p:nvPr/>
        </p:nvSpPr>
        <p:spPr>
          <a:xfrm>
            <a:off x="6836292" y="3762844"/>
            <a:ext cx="702332" cy="400110"/>
          </a:xfrm>
          <a:prstGeom prst="rect">
            <a:avLst/>
          </a:prstGeom>
          <a:noFill/>
        </p:spPr>
        <p:txBody>
          <a:bodyPr wrap="square" rtlCol="0">
            <a:spAutoFit/>
          </a:bodyPr>
          <a:lstStyle/>
          <a:p>
            <a:pPr algn="ctr"/>
            <a:r>
              <a:rPr lang="en-IN" sz="2000" b="1" dirty="0" smtClean="0"/>
              <a:t>true</a:t>
            </a:r>
            <a:endParaRPr lang="en-IN" sz="2000" b="1" dirty="0"/>
          </a:p>
        </p:txBody>
      </p:sp>
      <p:sp>
        <p:nvSpPr>
          <p:cNvPr id="50" name="TextBox 49"/>
          <p:cNvSpPr txBox="1"/>
          <p:nvPr/>
        </p:nvSpPr>
        <p:spPr>
          <a:xfrm>
            <a:off x="5954635" y="2908571"/>
            <a:ext cx="702332" cy="400110"/>
          </a:xfrm>
          <a:prstGeom prst="rect">
            <a:avLst/>
          </a:prstGeom>
          <a:noFill/>
        </p:spPr>
        <p:txBody>
          <a:bodyPr wrap="square" rtlCol="0">
            <a:spAutoFit/>
          </a:bodyPr>
          <a:lstStyle/>
          <a:p>
            <a:pPr algn="ctr"/>
            <a:r>
              <a:rPr lang="en-IN" sz="2000" b="1" dirty="0" smtClean="0"/>
              <a:t>false</a:t>
            </a:r>
            <a:endParaRPr lang="en-IN" sz="2000" b="1" dirty="0"/>
          </a:p>
        </p:txBody>
      </p:sp>
      <p:sp>
        <p:nvSpPr>
          <p:cNvPr id="51" name="TextBox 50"/>
          <p:cNvSpPr txBox="1"/>
          <p:nvPr/>
        </p:nvSpPr>
        <p:spPr>
          <a:xfrm>
            <a:off x="5023850" y="3684467"/>
            <a:ext cx="702332" cy="400110"/>
          </a:xfrm>
          <a:prstGeom prst="rect">
            <a:avLst/>
          </a:prstGeom>
          <a:noFill/>
        </p:spPr>
        <p:txBody>
          <a:bodyPr wrap="square" rtlCol="0">
            <a:spAutoFit/>
          </a:bodyPr>
          <a:lstStyle/>
          <a:p>
            <a:pPr algn="ctr"/>
            <a:r>
              <a:rPr lang="en-IN" sz="2000" b="1" dirty="0" smtClean="0"/>
              <a:t>false</a:t>
            </a:r>
            <a:endParaRPr lang="en-IN" sz="2000" b="1" dirty="0"/>
          </a:p>
        </p:txBody>
      </p:sp>
      <p:sp>
        <p:nvSpPr>
          <p:cNvPr id="54" name="Rectangle 53"/>
          <p:cNvSpPr/>
          <p:nvPr/>
        </p:nvSpPr>
        <p:spPr>
          <a:xfrm>
            <a:off x="1216388" y="3555645"/>
            <a:ext cx="548640" cy="457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rgbClr val="AD1457"/>
                </a:solidFill>
                <a:latin typeface="Cambria Math" panose="02040503050406030204" pitchFamily="18" charset="0"/>
                <a:ea typeface="Cambria Math" panose="02040503050406030204" pitchFamily="18" charset="0"/>
              </a:rPr>
              <a:t>4</a:t>
            </a:r>
            <a:endParaRPr lang="en-IN" sz="2400" b="1" dirty="0">
              <a:solidFill>
                <a:srgbClr val="AD1457"/>
              </a:solidFill>
              <a:latin typeface="Cambria Math" panose="02040503050406030204" pitchFamily="18" charset="0"/>
              <a:ea typeface="Cambria Math" panose="02040503050406030204" pitchFamily="18" charset="0"/>
            </a:endParaRPr>
          </a:p>
        </p:txBody>
      </p:sp>
      <p:sp>
        <p:nvSpPr>
          <p:cNvPr id="55" name="Rectangle 54"/>
          <p:cNvSpPr/>
          <p:nvPr/>
        </p:nvSpPr>
        <p:spPr>
          <a:xfrm>
            <a:off x="1216388" y="3555645"/>
            <a:ext cx="548640" cy="457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rgbClr val="AD1457"/>
                </a:solidFill>
                <a:latin typeface="Cambria Math" panose="02040503050406030204" pitchFamily="18" charset="0"/>
                <a:ea typeface="Cambria Math" panose="02040503050406030204" pitchFamily="18" charset="0"/>
              </a:rPr>
              <a:t>5</a:t>
            </a:r>
            <a:endParaRPr lang="en-IN" sz="2400" b="1" dirty="0">
              <a:solidFill>
                <a:srgbClr val="AD1457"/>
              </a:solidFill>
              <a:latin typeface="Cambria Math" panose="02040503050406030204" pitchFamily="18" charset="0"/>
              <a:ea typeface="Cambria Math" panose="02040503050406030204" pitchFamily="18" charset="0"/>
            </a:endParaRPr>
          </a:p>
        </p:txBody>
      </p:sp>
      <p:sp>
        <p:nvSpPr>
          <p:cNvPr id="57" name="Rectangle 56"/>
          <p:cNvSpPr/>
          <p:nvPr/>
        </p:nvSpPr>
        <p:spPr>
          <a:xfrm>
            <a:off x="1216388" y="3555645"/>
            <a:ext cx="548640" cy="457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rgbClr val="AD1457"/>
                </a:solidFill>
                <a:latin typeface="Cambria Math" panose="02040503050406030204" pitchFamily="18" charset="0"/>
                <a:ea typeface="Cambria Math" panose="02040503050406030204" pitchFamily="18" charset="0"/>
              </a:rPr>
              <a:t>6</a:t>
            </a:r>
            <a:endParaRPr lang="en-IN" sz="2400" b="1" dirty="0">
              <a:solidFill>
                <a:srgbClr val="AD1457"/>
              </a:solidFill>
              <a:latin typeface="Cambria Math" panose="02040503050406030204" pitchFamily="18" charset="0"/>
              <a:ea typeface="Cambria Math" panose="02040503050406030204" pitchFamily="18" charset="0"/>
            </a:endParaRPr>
          </a:p>
        </p:txBody>
      </p:sp>
      <p:sp>
        <p:nvSpPr>
          <p:cNvPr id="60" name="Rectangle 59"/>
          <p:cNvSpPr/>
          <p:nvPr/>
        </p:nvSpPr>
        <p:spPr>
          <a:xfrm>
            <a:off x="1216388" y="3555645"/>
            <a:ext cx="548640" cy="457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rgbClr val="AD1457"/>
                </a:solidFill>
                <a:latin typeface="Cambria Math" panose="02040503050406030204" pitchFamily="18" charset="0"/>
                <a:ea typeface="Cambria Math" panose="02040503050406030204" pitchFamily="18" charset="0"/>
              </a:rPr>
              <a:t>7</a:t>
            </a:r>
            <a:endParaRPr lang="en-IN" sz="2400" b="1" dirty="0">
              <a:solidFill>
                <a:srgbClr val="AD1457"/>
              </a:solidFill>
              <a:latin typeface="Cambria Math" panose="02040503050406030204" pitchFamily="18" charset="0"/>
              <a:ea typeface="Cambria Math" panose="02040503050406030204" pitchFamily="18" charset="0"/>
            </a:endParaRPr>
          </a:p>
        </p:txBody>
      </p:sp>
      <p:sp>
        <p:nvSpPr>
          <p:cNvPr id="61" name="Rectangle 60"/>
          <p:cNvSpPr/>
          <p:nvPr/>
        </p:nvSpPr>
        <p:spPr>
          <a:xfrm>
            <a:off x="1216388" y="3007641"/>
            <a:ext cx="548640" cy="457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rgbClr val="AD1457"/>
                </a:solidFill>
                <a:latin typeface="Cambria Math" panose="02040503050406030204" pitchFamily="18" charset="0"/>
                <a:ea typeface="Cambria Math" panose="02040503050406030204" pitchFamily="18" charset="0"/>
              </a:rPr>
              <a:t>1</a:t>
            </a:r>
            <a:endParaRPr lang="en-IN" sz="2400" b="1" dirty="0">
              <a:solidFill>
                <a:srgbClr val="AD1457"/>
              </a:solidFill>
              <a:latin typeface="Cambria Math" panose="02040503050406030204" pitchFamily="18" charset="0"/>
              <a:ea typeface="Cambria Math" panose="02040503050406030204" pitchFamily="18" charset="0"/>
            </a:endParaRPr>
          </a:p>
        </p:txBody>
      </p:sp>
      <p:sp>
        <p:nvSpPr>
          <p:cNvPr id="74" name="TextBox 73"/>
          <p:cNvSpPr txBox="1"/>
          <p:nvPr/>
        </p:nvSpPr>
        <p:spPr>
          <a:xfrm>
            <a:off x="2393576" y="2339789"/>
            <a:ext cx="403412" cy="369332"/>
          </a:xfrm>
          <a:prstGeom prst="rect">
            <a:avLst/>
          </a:prstGeom>
          <a:solidFill>
            <a:schemeClr val="bg1"/>
          </a:solidFill>
        </p:spPr>
        <p:txBody>
          <a:bodyPr wrap="square" rtlCol="0">
            <a:spAutoFit/>
          </a:bodyPr>
          <a:lstStyle/>
          <a:p>
            <a:endParaRPr lang="en-US" dirty="0"/>
          </a:p>
        </p:txBody>
      </p:sp>
      <p:sp>
        <p:nvSpPr>
          <p:cNvPr id="75" name="TextBox 74"/>
          <p:cNvSpPr txBox="1"/>
          <p:nvPr/>
        </p:nvSpPr>
        <p:spPr>
          <a:xfrm>
            <a:off x="3191432" y="2330825"/>
            <a:ext cx="403412" cy="369332"/>
          </a:xfrm>
          <a:prstGeom prst="rect">
            <a:avLst/>
          </a:prstGeom>
          <a:solidFill>
            <a:schemeClr val="bg1"/>
          </a:solidFill>
        </p:spPr>
        <p:txBody>
          <a:bodyPr wrap="square" rtlCol="0">
            <a:spAutoFit/>
          </a:bodyPr>
          <a:lstStyle/>
          <a:p>
            <a:endParaRPr lang="en-US" dirty="0"/>
          </a:p>
        </p:txBody>
      </p:sp>
      <p:sp>
        <p:nvSpPr>
          <p:cNvPr id="76" name="TextBox 75"/>
          <p:cNvSpPr txBox="1"/>
          <p:nvPr/>
        </p:nvSpPr>
        <p:spPr>
          <a:xfrm>
            <a:off x="3989291" y="2321860"/>
            <a:ext cx="403412" cy="369332"/>
          </a:xfrm>
          <a:prstGeom prst="rect">
            <a:avLst/>
          </a:prstGeom>
          <a:solidFill>
            <a:schemeClr val="bg1"/>
          </a:solidFill>
        </p:spPr>
        <p:txBody>
          <a:bodyPr wrap="square" rtlCol="0">
            <a:spAutoFit/>
          </a:bodyPr>
          <a:lstStyle/>
          <a:p>
            <a:endParaRPr lang="en-US" dirty="0"/>
          </a:p>
        </p:txBody>
      </p:sp>
      <p:sp>
        <p:nvSpPr>
          <p:cNvPr id="77" name="TextBox 76"/>
          <p:cNvSpPr txBox="1"/>
          <p:nvPr/>
        </p:nvSpPr>
        <p:spPr>
          <a:xfrm>
            <a:off x="4840938" y="2366684"/>
            <a:ext cx="403412" cy="369332"/>
          </a:xfrm>
          <a:prstGeom prst="rect">
            <a:avLst/>
          </a:prstGeom>
          <a:solidFill>
            <a:schemeClr val="bg1"/>
          </a:solidFill>
        </p:spPr>
        <p:txBody>
          <a:bodyPr wrap="square" rtlCol="0">
            <a:spAutoFit/>
          </a:bodyPr>
          <a:lstStyle/>
          <a:p>
            <a:endParaRPr lang="en-US" dirty="0"/>
          </a:p>
        </p:txBody>
      </p:sp>
      <p:sp>
        <p:nvSpPr>
          <p:cNvPr id="53" name="Rectangle 52"/>
          <p:cNvSpPr/>
          <p:nvPr/>
        </p:nvSpPr>
        <p:spPr>
          <a:xfrm>
            <a:off x="1216388" y="3007641"/>
            <a:ext cx="548640" cy="457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rgbClr val="AD1457"/>
                </a:solidFill>
                <a:latin typeface="Cambria Math" panose="02040503050406030204" pitchFamily="18" charset="0"/>
                <a:ea typeface="Cambria Math" panose="02040503050406030204" pitchFamily="18" charset="0"/>
              </a:rPr>
              <a:t>2</a:t>
            </a:r>
            <a:endParaRPr lang="en-IN" sz="2400" b="1" dirty="0">
              <a:solidFill>
                <a:srgbClr val="AD1457"/>
              </a:solidFill>
              <a:latin typeface="Cambria Math" panose="02040503050406030204" pitchFamily="18" charset="0"/>
              <a:ea typeface="Cambria Math" panose="02040503050406030204" pitchFamily="18" charset="0"/>
            </a:endParaRPr>
          </a:p>
        </p:txBody>
      </p:sp>
      <p:sp>
        <p:nvSpPr>
          <p:cNvPr id="78" name="TextBox 77"/>
          <p:cNvSpPr txBox="1"/>
          <p:nvPr/>
        </p:nvSpPr>
        <p:spPr>
          <a:xfrm>
            <a:off x="5611902" y="2344272"/>
            <a:ext cx="403412" cy="369332"/>
          </a:xfrm>
          <a:prstGeom prst="rect">
            <a:avLst/>
          </a:prstGeom>
          <a:solidFill>
            <a:schemeClr val="bg1"/>
          </a:solidFill>
        </p:spPr>
        <p:txBody>
          <a:bodyPr wrap="square" rtlCol="0">
            <a:spAutoFit/>
          </a:bodyPr>
          <a:lstStyle/>
          <a:p>
            <a:endParaRPr lang="en-US" dirty="0"/>
          </a:p>
        </p:txBody>
      </p:sp>
      <p:sp>
        <p:nvSpPr>
          <p:cNvPr id="56" name="Rectangle 55"/>
          <p:cNvSpPr/>
          <p:nvPr/>
        </p:nvSpPr>
        <p:spPr>
          <a:xfrm>
            <a:off x="1216388" y="3007641"/>
            <a:ext cx="548640" cy="457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rgbClr val="AD1457"/>
                </a:solidFill>
                <a:latin typeface="Cambria Math" panose="02040503050406030204" pitchFamily="18" charset="0"/>
                <a:ea typeface="Cambria Math" panose="02040503050406030204" pitchFamily="18" charset="0"/>
              </a:rPr>
              <a:t>3</a:t>
            </a:r>
            <a:endParaRPr lang="en-IN" sz="2400" b="1" dirty="0">
              <a:solidFill>
                <a:srgbClr val="AD1457"/>
              </a:solidFill>
              <a:latin typeface="Cambria Math" panose="02040503050406030204" pitchFamily="18" charset="0"/>
              <a:ea typeface="Cambria Math" panose="02040503050406030204" pitchFamily="18" charset="0"/>
            </a:endParaRPr>
          </a:p>
        </p:txBody>
      </p:sp>
      <p:sp>
        <p:nvSpPr>
          <p:cNvPr id="80" name="Rectangle 79"/>
          <p:cNvSpPr/>
          <p:nvPr/>
        </p:nvSpPr>
        <p:spPr>
          <a:xfrm>
            <a:off x="1216388" y="3007641"/>
            <a:ext cx="548640" cy="457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rgbClr val="AD1457"/>
                </a:solidFill>
                <a:latin typeface="Cambria Math" panose="02040503050406030204" pitchFamily="18" charset="0"/>
                <a:ea typeface="Cambria Math" panose="02040503050406030204" pitchFamily="18" charset="0"/>
              </a:rPr>
              <a:t>1</a:t>
            </a:r>
            <a:endParaRPr lang="en-IN" sz="2400" b="1" dirty="0">
              <a:solidFill>
                <a:srgbClr val="AD1457"/>
              </a:solidFill>
              <a:latin typeface="Cambria Math" panose="02040503050406030204" pitchFamily="18" charset="0"/>
              <a:ea typeface="Cambria Math" panose="02040503050406030204" pitchFamily="18" charset="0"/>
            </a:endParaRPr>
          </a:p>
        </p:txBody>
      </p:sp>
      <p:sp>
        <p:nvSpPr>
          <p:cNvPr id="59" name="Rectangle 58"/>
          <p:cNvSpPr/>
          <p:nvPr/>
        </p:nvSpPr>
        <p:spPr>
          <a:xfrm>
            <a:off x="1216388" y="3007641"/>
            <a:ext cx="548640" cy="4572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solidFill>
                  <a:srgbClr val="AD1457"/>
                </a:solidFill>
                <a:latin typeface="Cambria Math" panose="02040503050406030204" pitchFamily="18" charset="0"/>
                <a:ea typeface="Cambria Math" panose="02040503050406030204" pitchFamily="18" charset="0"/>
              </a:rPr>
              <a:t>0</a:t>
            </a:r>
            <a:endParaRPr lang="en-IN" sz="2400" b="1" dirty="0">
              <a:solidFill>
                <a:srgbClr val="AD1457"/>
              </a:solidFill>
              <a:latin typeface="Cambria Math" panose="02040503050406030204" pitchFamily="18" charset="0"/>
              <a:ea typeface="Cambria Math" panose="02040503050406030204" pitchFamily="18" charset="0"/>
            </a:endParaRPr>
          </a:p>
        </p:txBody>
      </p:sp>
      <p:grpSp>
        <p:nvGrpSpPr>
          <p:cNvPr id="81" name="Group 80"/>
          <p:cNvGrpSpPr/>
          <p:nvPr/>
        </p:nvGrpSpPr>
        <p:grpSpPr>
          <a:xfrm>
            <a:off x="2218776" y="626910"/>
            <a:ext cx="660917" cy="745213"/>
            <a:chOff x="5983749" y="3399774"/>
            <a:chExt cx="660917" cy="745213"/>
          </a:xfrm>
        </p:grpSpPr>
        <p:cxnSp>
          <p:nvCxnSpPr>
            <p:cNvPr id="82" name="Straight Arrow Connector 81"/>
            <p:cNvCxnSpPr/>
            <p:nvPr/>
          </p:nvCxnSpPr>
          <p:spPr>
            <a:xfrm>
              <a:off x="6323332" y="3828152"/>
              <a:ext cx="0" cy="31683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3" name="TextBox 82"/>
            <p:cNvSpPr txBox="1"/>
            <p:nvPr/>
          </p:nvSpPr>
          <p:spPr>
            <a:xfrm>
              <a:off x="5983749" y="3399774"/>
              <a:ext cx="660917" cy="400110"/>
            </a:xfrm>
            <a:prstGeom prst="rect">
              <a:avLst/>
            </a:prstGeom>
            <a:noFill/>
          </p:spPr>
          <p:txBody>
            <a:bodyPr wrap="square" rtlCol="0">
              <a:spAutoFit/>
            </a:bodyPr>
            <a:lstStyle/>
            <a:p>
              <a:pPr algn="ctr"/>
              <a:r>
                <a:rPr lang="en-IN" sz="2000" b="1" dirty="0" smtClean="0">
                  <a:latin typeface="Cambria Math" panose="02040503050406030204" pitchFamily="18" charset="0"/>
                  <a:ea typeface="Cambria Math" panose="02040503050406030204" pitchFamily="18" charset="0"/>
                </a:rPr>
                <a:t>k+1</a:t>
              </a:r>
              <a:endParaRPr lang="en-IN" sz="2000" b="1" dirty="0">
                <a:latin typeface="Cambria Math" panose="02040503050406030204" pitchFamily="18" charset="0"/>
                <a:ea typeface="Cambria Math" panose="02040503050406030204" pitchFamily="18" charset="0"/>
              </a:endParaRPr>
            </a:p>
          </p:txBody>
        </p:sp>
      </p:grpSp>
      <p:sp>
        <p:nvSpPr>
          <p:cNvPr id="84" name="TextBox 83"/>
          <p:cNvSpPr txBox="1"/>
          <p:nvPr/>
        </p:nvSpPr>
        <p:spPr>
          <a:xfrm>
            <a:off x="6476997" y="2375649"/>
            <a:ext cx="403412" cy="369332"/>
          </a:xfrm>
          <a:prstGeom prst="rect">
            <a:avLst/>
          </a:prstGeom>
          <a:solidFill>
            <a:schemeClr val="bg1"/>
          </a:solidFill>
        </p:spPr>
        <p:txBody>
          <a:bodyPr wrap="square" rtlCol="0">
            <a:spAutoFit/>
          </a:bodyPr>
          <a:lstStyle/>
          <a:p>
            <a:endParaRPr lang="en-US" dirty="0"/>
          </a:p>
        </p:txBody>
      </p:sp>
      <p:grpSp>
        <p:nvGrpSpPr>
          <p:cNvPr id="85" name="Group 84"/>
          <p:cNvGrpSpPr/>
          <p:nvPr/>
        </p:nvGrpSpPr>
        <p:grpSpPr>
          <a:xfrm>
            <a:off x="7259889" y="622949"/>
            <a:ext cx="360000" cy="822341"/>
            <a:chOff x="1005409" y="586217"/>
            <a:chExt cx="360000" cy="822341"/>
          </a:xfrm>
        </p:grpSpPr>
        <p:cxnSp>
          <p:nvCxnSpPr>
            <p:cNvPr id="86" name="Straight Arrow Connector 85"/>
            <p:cNvCxnSpPr/>
            <p:nvPr/>
          </p:nvCxnSpPr>
          <p:spPr>
            <a:xfrm>
              <a:off x="1185409" y="1091723"/>
              <a:ext cx="0" cy="316835"/>
            </a:xfrm>
            <a:prstGeom prst="straightConnector1">
              <a:avLst/>
            </a:prstGeom>
            <a:ln>
              <a:solidFill>
                <a:srgbClr val="00B0F0"/>
              </a:solidFill>
              <a:tailEnd type="triangle"/>
            </a:ln>
          </p:spPr>
          <p:style>
            <a:lnRef idx="3">
              <a:schemeClr val="accent2"/>
            </a:lnRef>
            <a:fillRef idx="0">
              <a:schemeClr val="accent2"/>
            </a:fillRef>
            <a:effectRef idx="2">
              <a:schemeClr val="accent2"/>
            </a:effectRef>
            <a:fontRef idx="minor">
              <a:schemeClr val="tx1"/>
            </a:fontRef>
          </p:style>
        </p:cxnSp>
        <p:sp>
          <p:nvSpPr>
            <p:cNvPr id="87" name="TextBox 86"/>
            <p:cNvSpPr txBox="1"/>
            <p:nvPr/>
          </p:nvSpPr>
          <p:spPr>
            <a:xfrm>
              <a:off x="1005409" y="586217"/>
              <a:ext cx="360000" cy="461665"/>
            </a:xfrm>
            <a:prstGeom prst="rect">
              <a:avLst/>
            </a:prstGeom>
            <a:noFill/>
          </p:spPr>
          <p:txBody>
            <a:bodyPr wrap="square" rtlCol="0">
              <a:spAutoFit/>
            </a:bodyPr>
            <a:lstStyle/>
            <a:p>
              <a:pPr algn="ctr"/>
              <a:r>
                <a:rPr lang="en-IN" sz="2400" b="1" dirty="0" smtClean="0">
                  <a:latin typeface="Cambria Math" panose="02040503050406030204" pitchFamily="18" charset="0"/>
                  <a:ea typeface="Cambria Math" panose="02040503050406030204" pitchFamily="18" charset="0"/>
                </a:rPr>
                <a:t>q</a:t>
              </a:r>
              <a:endParaRPr lang="en-IN" sz="2400" b="1" dirty="0">
                <a:latin typeface="Cambria Math" panose="02040503050406030204" pitchFamily="18" charset="0"/>
                <a:ea typeface="Cambria Math" panose="02040503050406030204" pitchFamily="18" charset="0"/>
              </a:endParaRPr>
            </a:p>
          </p:txBody>
        </p:sp>
      </p:grpSp>
      <p:sp>
        <p:nvSpPr>
          <p:cNvPr id="88" name="TextBox 87"/>
          <p:cNvSpPr txBox="1"/>
          <p:nvPr/>
        </p:nvSpPr>
        <p:spPr>
          <a:xfrm>
            <a:off x="7221068" y="2366684"/>
            <a:ext cx="403412"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520152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10" presetClass="entr" presetSubtype="0" fill="hold" nodeType="withEffect">
                                  <p:stCondLst>
                                    <p:cond delay="0"/>
                                  </p:stCondLst>
                                  <p:childTnLst>
                                    <p:set>
                                      <p:cBhvr>
                                        <p:cTn id="14" dur="1" fill="hold">
                                          <p:stCondLst>
                                            <p:cond delay="0"/>
                                          </p:stCondLst>
                                        </p:cTn>
                                        <p:tgtEl>
                                          <p:spTgt spid="31">
                                            <p:txEl>
                                              <p:pRg st="0" end="0"/>
                                            </p:txEl>
                                          </p:spTgt>
                                        </p:tgtEl>
                                        <p:attrNameLst>
                                          <p:attrName>style.visibility</p:attrName>
                                        </p:attrNameLst>
                                      </p:cBhvr>
                                      <p:to>
                                        <p:strVal val="visible"/>
                                      </p:to>
                                    </p:set>
                                    <p:animEffect transition="in" filter="fade">
                                      <p:cBhvr>
                                        <p:cTn id="15" dur="500"/>
                                        <p:tgtEl>
                                          <p:spTgt spid="31">
                                            <p:txEl>
                                              <p:pRg st="0" end="0"/>
                                            </p:txEl>
                                          </p:spTgt>
                                        </p:tgtEl>
                                      </p:cBhvr>
                                    </p:animEffect>
                                  </p:childTnLst>
                                </p:cTn>
                              </p:par>
                            </p:childTnLst>
                          </p:cTn>
                        </p:par>
                        <p:par>
                          <p:cTn id="16" fill="hold">
                            <p:stCondLst>
                              <p:cond delay="500"/>
                            </p:stCondLst>
                            <p:childTnLst>
                              <p:par>
                                <p:cTn id="17" presetID="1" presetClass="exit" presetSubtype="0" fill="hold" grpId="0" nodeType="afterEffect">
                                  <p:stCondLst>
                                    <p:cond delay="0"/>
                                  </p:stCondLst>
                                  <p:childTnLst>
                                    <p:set>
                                      <p:cBhvr>
                                        <p:cTn id="18" dur="1" fill="hold">
                                          <p:stCondLst>
                                            <p:cond delay="0"/>
                                          </p:stCondLst>
                                        </p:cTn>
                                        <p:tgtEl>
                                          <p:spTgt spid="7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1">
                                            <p:txEl>
                                              <p:pRg st="1" end="1"/>
                                            </p:txEl>
                                          </p:spTgt>
                                        </p:tgtEl>
                                        <p:attrNameLst>
                                          <p:attrName>style.visibility</p:attrName>
                                        </p:attrNameLst>
                                      </p:cBhvr>
                                      <p:to>
                                        <p:strVal val="visible"/>
                                      </p:to>
                                    </p:set>
                                    <p:animEffect transition="in" filter="fade">
                                      <p:cBhvr>
                                        <p:cTn id="23" dur="500"/>
                                        <p:tgtEl>
                                          <p:spTgt spid="31">
                                            <p:txEl>
                                              <p:pRg st="1" end="1"/>
                                            </p:txEl>
                                          </p:spTgt>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1">
                                            <p:txEl>
                                              <p:pRg st="2" end="2"/>
                                            </p:txEl>
                                          </p:spTgt>
                                        </p:tgtEl>
                                        <p:attrNameLst>
                                          <p:attrName>style.visibility</p:attrName>
                                        </p:attrNameLst>
                                      </p:cBhvr>
                                      <p:to>
                                        <p:strVal val="visible"/>
                                      </p:to>
                                    </p:set>
                                    <p:animEffect transition="in" filter="fade">
                                      <p:cBhvr>
                                        <p:cTn id="32" dur="500"/>
                                        <p:tgtEl>
                                          <p:spTgt spid="31">
                                            <p:txEl>
                                              <p:pRg st="2" end="2"/>
                                            </p:txEl>
                                          </p:spTgt>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500"/>
                                        <p:tgtEl>
                                          <p:spTgt spid="3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wipe(up)">
                                      <p:cBhvr>
                                        <p:cTn id="49" dur="1000"/>
                                        <p:tgtEl>
                                          <p:spTgt spid="37"/>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wipe(up)">
                                      <p:cBhvr>
                                        <p:cTn id="52" dur="1000"/>
                                        <p:tgtEl>
                                          <p:spTgt spid="38"/>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up)">
                                      <p:cBhvr>
                                        <p:cTn id="55" dur="1000"/>
                                        <p:tgtEl>
                                          <p:spTgt spid="39"/>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wipe(up)">
                                      <p:cBhvr>
                                        <p:cTn id="58" dur="1000"/>
                                        <p:tgtEl>
                                          <p:spTgt spid="40"/>
                                        </p:tgtEl>
                                      </p:cBhvr>
                                    </p:animEffect>
                                  </p:childTnLst>
                                </p:cTn>
                              </p:par>
                              <p:par>
                                <p:cTn id="59" presetID="22" presetClass="entr" presetSubtype="1"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wipe(up)">
                                      <p:cBhvr>
                                        <p:cTn id="61" dur="1000"/>
                                        <p:tgtEl>
                                          <p:spTgt spid="41"/>
                                        </p:tgtEl>
                                      </p:cBhvr>
                                    </p:animEffect>
                                  </p:childTnLst>
                                </p:cTn>
                              </p:par>
                              <p:par>
                                <p:cTn id="62" presetID="22" presetClass="entr" presetSubtype="1" fill="hold"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wipe(up)">
                                      <p:cBhvr>
                                        <p:cTn id="64" dur="1000"/>
                                        <p:tgtEl>
                                          <p:spTgt spid="42"/>
                                        </p:tgtEl>
                                      </p:cBhvr>
                                    </p:animEffect>
                                  </p:childTnLst>
                                </p:cTn>
                              </p:par>
                              <p:par>
                                <p:cTn id="65" presetID="22" presetClass="entr" presetSubtype="1" fill="hold" nodeType="with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wipe(up)">
                                      <p:cBhvr>
                                        <p:cTn id="67" dur="1000"/>
                                        <p:tgtEl>
                                          <p:spTgt spid="43"/>
                                        </p:tgtEl>
                                      </p:cBhvr>
                                    </p:animEffect>
                                  </p:childTnLst>
                                </p:cTn>
                              </p:par>
                              <p:par>
                                <p:cTn id="68" presetID="22" presetClass="entr" presetSubtype="1" fill="hold"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wipe(up)">
                                      <p:cBhvr>
                                        <p:cTn id="70" dur="1000"/>
                                        <p:tgtEl>
                                          <p:spTgt spid="44"/>
                                        </p:tgtEl>
                                      </p:cBhvr>
                                    </p:animEffect>
                                  </p:childTnLst>
                                </p:cTn>
                              </p:par>
                              <p:par>
                                <p:cTn id="71" presetID="22" presetClass="entr" presetSubtype="1" fill="hold" nodeType="withEffect">
                                  <p:stCondLst>
                                    <p:cond delay="0"/>
                                  </p:stCondLst>
                                  <p:childTnLst>
                                    <p:set>
                                      <p:cBhvr>
                                        <p:cTn id="72" dur="1" fill="hold">
                                          <p:stCondLst>
                                            <p:cond delay="0"/>
                                          </p:stCondLst>
                                        </p:cTn>
                                        <p:tgtEl>
                                          <p:spTgt spid="45"/>
                                        </p:tgtEl>
                                        <p:attrNameLst>
                                          <p:attrName>style.visibility</p:attrName>
                                        </p:attrNameLst>
                                      </p:cBhvr>
                                      <p:to>
                                        <p:strVal val="visible"/>
                                      </p:to>
                                    </p:set>
                                    <p:animEffect transition="in" filter="wipe(up)">
                                      <p:cBhvr>
                                        <p:cTn id="73" dur="1000"/>
                                        <p:tgtEl>
                                          <p:spTgt spid="45"/>
                                        </p:tgtEl>
                                      </p:cBhvr>
                                    </p:animEffect>
                                  </p:childTnLst>
                                </p:cTn>
                              </p:par>
                              <p:par>
                                <p:cTn id="74" presetID="22" presetClass="entr" presetSubtype="1" fill="hold" nodeType="withEffect">
                                  <p:stCondLst>
                                    <p:cond delay="0"/>
                                  </p:stCondLst>
                                  <p:childTnLst>
                                    <p:set>
                                      <p:cBhvr>
                                        <p:cTn id="75" dur="1" fill="hold">
                                          <p:stCondLst>
                                            <p:cond delay="0"/>
                                          </p:stCondLst>
                                        </p:cTn>
                                        <p:tgtEl>
                                          <p:spTgt spid="46"/>
                                        </p:tgtEl>
                                        <p:attrNameLst>
                                          <p:attrName>style.visibility</p:attrName>
                                        </p:attrNameLst>
                                      </p:cBhvr>
                                      <p:to>
                                        <p:strVal val="visible"/>
                                      </p:to>
                                    </p:set>
                                    <p:animEffect transition="in" filter="wipe(up)">
                                      <p:cBhvr>
                                        <p:cTn id="76" dur="1000"/>
                                        <p:tgtEl>
                                          <p:spTgt spid="46"/>
                                        </p:tgtEl>
                                      </p:cBhvr>
                                    </p:animEffect>
                                  </p:childTnLst>
                                </p:cTn>
                              </p:par>
                              <p:par>
                                <p:cTn id="77" presetID="22" presetClass="entr" presetSubtype="4" fill="hold" nodeType="withEffect">
                                  <p:stCondLst>
                                    <p:cond delay="0"/>
                                  </p:stCondLst>
                                  <p:childTnLst>
                                    <p:set>
                                      <p:cBhvr>
                                        <p:cTn id="78" dur="1" fill="hold">
                                          <p:stCondLst>
                                            <p:cond delay="0"/>
                                          </p:stCondLst>
                                        </p:cTn>
                                        <p:tgtEl>
                                          <p:spTgt spid="47"/>
                                        </p:tgtEl>
                                        <p:attrNameLst>
                                          <p:attrName>style.visibility</p:attrName>
                                        </p:attrNameLst>
                                      </p:cBhvr>
                                      <p:to>
                                        <p:strVal val="visible"/>
                                      </p:to>
                                    </p:set>
                                    <p:animEffect transition="in" filter="wipe(down)">
                                      <p:cBhvr>
                                        <p:cTn id="79" dur="1000"/>
                                        <p:tgtEl>
                                          <p:spTgt spid="47"/>
                                        </p:tgtEl>
                                      </p:cBhvr>
                                    </p:animEffect>
                                  </p:childTnLst>
                                </p:cTn>
                              </p:par>
                              <p:par>
                                <p:cTn id="80" presetID="22" presetClass="entr" presetSubtype="1" fill="hold" grpId="0" nodeType="withEffect">
                                  <p:stCondLst>
                                    <p:cond delay="0"/>
                                  </p:stCondLst>
                                  <p:childTnLst>
                                    <p:set>
                                      <p:cBhvr>
                                        <p:cTn id="81" dur="1" fill="hold">
                                          <p:stCondLst>
                                            <p:cond delay="0"/>
                                          </p:stCondLst>
                                        </p:cTn>
                                        <p:tgtEl>
                                          <p:spTgt spid="48"/>
                                        </p:tgtEl>
                                        <p:attrNameLst>
                                          <p:attrName>style.visibility</p:attrName>
                                        </p:attrNameLst>
                                      </p:cBhvr>
                                      <p:to>
                                        <p:strVal val="visible"/>
                                      </p:to>
                                    </p:set>
                                    <p:animEffect transition="in" filter="wipe(up)">
                                      <p:cBhvr>
                                        <p:cTn id="82" dur="1000"/>
                                        <p:tgtEl>
                                          <p:spTgt spid="48"/>
                                        </p:tgtEl>
                                      </p:cBhvr>
                                    </p:animEffect>
                                  </p:childTnLst>
                                </p:cTn>
                              </p:par>
                              <p:par>
                                <p:cTn id="83" presetID="22" presetClass="entr" presetSubtype="1" fill="hold" grpId="0" nodeType="withEffect">
                                  <p:stCondLst>
                                    <p:cond delay="0"/>
                                  </p:stCondLst>
                                  <p:childTnLst>
                                    <p:set>
                                      <p:cBhvr>
                                        <p:cTn id="84" dur="1" fill="hold">
                                          <p:stCondLst>
                                            <p:cond delay="0"/>
                                          </p:stCondLst>
                                        </p:cTn>
                                        <p:tgtEl>
                                          <p:spTgt spid="49"/>
                                        </p:tgtEl>
                                        <p:attrNameLst>
                                          <p:attrName>style.visibility</p:attrName>
                                        </p:attrNameLst>
                                      </p:cBhvr>
                                      <p:to>
                                        <p:strVal val="visible"/>
                                      </p:to>
                                    </p:set>
                                    <p:animEffect transition="in" filter="wipe(up)">
                                      <p:cBhvr>
                                        <p:cTn id="85" dur="1000"/>
                                        <p:tgtEl>
                                          <p:spTgt spid="49"/>
                                        </p:tgtEl>
                                      </p:cBhvr>
                                    </p:animEffect>
                                  </p:childTnLst>
                                </p:cTn>
                              </p:par>
                              <p:par>
                                <p:cTn id="86" presetID="22" presetClass="entr" presetSubtype="1" fill="hold" grpId="0" nodeType="withEffect">
                                  <p:stCondLst>
                                    <p:cond delay="0"/>
                                  </p:stCondLst>
                                  <p:childTnLst>
                                    <p:set>
                                      <p:cBhvr>
                                        <p:cTn id="87" dur="1" fill="hold">
                                          <p:stCondLst>
                                            <p:cond delay="0"/>
                                          </p:stCondLst>
                                        </p:cTn>
                                        <p:tgtEl>
                                          <p:spTgt spid="50"/>
                                        </p:tgtEl>
                                        <p:attrNameLst>
                                          <p:attrName>style.visibility</p:attrName>
                                        </p:attrNameLst>
                                      </p:cBhvr>
                                      <p:to>
                                        <p:strVal val="visible"/>
                                      </p:to>
                                    </p:set>
                                    <p:animEffect transition="in" filter="wipe(up)">
                                      <p:cBhvr>
                                        <p:cTn id="88" dur="1000"/>
                                        <p:tgtEl>
                                          <p:spTgt spid="50"/>
                                        </p:tgtEl>
                                      </p:cBhvr>
                                    </p:animEffect>
                                  </p:childTnLst>
                                </p:cTn>
                              </p:par>
                              <p:par>
                                <p:cTn id="89" presetID="22" presetClass="entr" presetSubtype="1" fill="hold" grpId="0" nodeType="withEffect">
                                  <p:stCondLst>
                                    <p:cond delay="0"/>
                                  </p:stCondLst>
                                  <p:childTnLst>
                                    <p:set>
                                      <p:cBhvr>
                                        <p:cTn id="90" dur="1" fill="hold">
                                          <p:stCondLst>
                                            <p:cond delay="0"/>
                                          </p:stCondLst>
                                        </p:cTn>
                                        <p:tgtEl>
                                          <p:spTgt spid="51"/>
                                        </p:tgtEl>
                                        <p:attrNameLst>
                                          <p:attrName>style.visibility</p:attrName>
                                        </p:attrNameLst>
                                      </p:cBhvr>
                                      <p:to>
                                        <p:strVal val="visible"/>
                                      </p:to>
                                    </p:set>
                                    <p:animEffect transition="in" filter="wipe(up)">
                                      <p:cBhvr>
                                        <p:cTn id="91" dur="1000"/>
                                        <p:tgtEl>
                                          <p:spTgt spid="51"/>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1" fill="hold" nodeType="clickEffect">
                                  <p:stCondLst>
                                    <p:cond delay="0"/>
                                  </p:stCondLst>
                                  <p:childTnLst>
                                    <p:set>
                                      <p:cBhvr>
                                        <p:cTn id="95" dur="1" fill="hold">
                                          <p:stCondLst>
                                            <p:cond delay="0"/>
                                          </p:stCondLst>
                                        </p:cTn>
                                        <p:tgtEl>
                                          <p:spTgt spid="28"/>
                                        </p:tgtEl>
                                        <p:attrNameLst>
                                          <p:attrName>style.visibility</p:attrName>
                                        </p:attrNameLst>
                                      </p:cBhvr>
                                      <p:to>
                                        <p:strVal val="visible"/>
                                      </p:to>
                                    </p:set>
                                    <p:animEffect transition="in" filter="wipe(up)">
                                      <p:cBhvr>
                                        <p:cTn id="96" dur="1000"/>
                                        <p:tgtEl>
                                          <p:spTgt spid="28"/>
                                        </p:tgtEl>
                                      </p:cBhvr>
                                    </p:animEffect>
                                  </p:childTnLst>
                                </p:cTn>
                              </p:par>
                              <p:par>
                                <p:cTn id="97" presetID="22" presetClass="entr" presetSubtype="1" fill="hold" nodeType="withEffect">
                                  <p:stCondLst>
                                    <p:cond delay="0"/>
                                  </p:stCondLst>
                                  <p:childTnLst>
                                    <p:set>
                                      <p:cBhvr>
                                        <p:cTn id="98" dur="1" fill="hold">
                                          <p:stCondLst>
                                            <p:cond delay="0"/>
                                          </p:stCondLst>
                                        </p:cTn>
                                        <p:tgtEl>
                                          <p:spTgt spid="25"/>
                                        </p:tgtEl>
                                        <p:attrNameLst>
                                          <p:attrName>style.visibility</p:attrName>
                                        </p:attrNameLst>
                                      </p:cBhvr>
                                      <p:to>
                                        <p:strVal val="visible"/>
                                      </p:to>
                                    </p:set>
                                    <p:animEffect transition="in" filter="wipe(up)">
                                      <p:cBhvr>
                                        <p:cTn id="99" dur="1000"/>
                                        <p:tgtEl>
                                          <p:spTgt spid="25"/>
                                        </p:tgtEl>
                                      </p:cBhvr>
                                    </p:animEffect>
                                  </p:childTnLst>
                                </p:cTn>
                              </p:par>
                            </p:childTnLst>
                          </p:cTn>
                        </p:par>
                      </p:childTnLst>
                    </p:cTn>
                  </p:par>
                  <p:par>
                    <p:cTn id="100" fill="hold">
                      <p:stCondLst>
                        <p:cond delay="indefinite"/>
                      </p:stCondLst>
                      <p:childTnLst>
                        <p:par>
                          <p:cTn id="101" fill="hold">
                            <p:stCondLst>
                              <p:cond delay="0"/>
                            </p:stCondLst>
                            <p:childTnLst>
                              <p:par>
                                <p:cTn id="102" presetID="21" presetClass="emph" presetSubtype="0" fill="hold" grpId="1" nodeType="clickEffect">
                                  <p:stCondLst>
                                    <p:cond delay="0"/>
                                  </p:stCondLst>
                                  <p:childTnLst>
                                    <p:animClr clrSpc="hsl" dir="cw">
                                      <p:cBhvr override="childStyle">
                                        <p:cTn id="103" dur="500" fill="hold"/>
                                        <p:tgtEl>
                                          <p:spTgt spid="37"/>
                                        </p:tgtEl>
                                        <p:attrNameLst>
                                          <p:attrName>style.color</p:attrName>
                                        </p:attrNameLst>
                                      </p:cBhvr>
                                      <p:by>
                                        <p:hsl h="7200000" s="0" l="0"/>
                                      </p:by>
                                    </p:animClr>
                                    <p:animClr clrSpc="hsl" dir="cw">
                                      <p:cBhvr>
                                        <p:cTn id="104" dur="500" fill="hold"/>
                                        <p:tgtEl>
                                          <p:spTgt spid="37"/>
                                        </p:tgtEl>
                                        <p:attrNameLst>
                                          <p:attrName>fillcolor</p:attrName>
                                        </p:attrNameLst>
                                      </p:cBhvr>
                                      <p:by>
                                        <p:hsl h="7200000" s="0" l="0"/>
                                      </p:by>
                                    </p:animClr>
                                    <p:animClr clrSpc="hsl" dir="cw">
                                      <p:cBhvr>
                                        <p:cTn id="105" dur="500" fill="hold"/>
                                        <p:tgtEl>
                                          <p:spTgt spid="37"/>
                                        </p:tgtEl>
                                        <p:attrNameLst>
                                          <p:attrName>stroke.color</p:attrName>
                                        </p:attrNameLst>
                                      </p:cBhvr>
                                      <p:by>
                                        <p:hsl h="7200000" s="0" l="0"/>
                                      </p:by>
                                    </p:animClr>
                                    <p:set>
                                      <p:cBhvr>
                                        <p:cTn id="106" dur="500" fill="hold"/>
                                        <p:tgtEl>
                                          <p:spTgt spid="37"/>
                                        </p:tgtEl>
                                        <p:attrNameLst>
                                          <p:attrName>fill.type</p:attrName>
                                        </p:attrNameLst>
                                      </p:cBhvr>
                                      <p:to>
                                        <p:strVal val="solid"/>
                                      </p:to>
                                    </p:set>
                                  </p:childTnLst>
                                </p:cTn>
                              </p:par>
                            </p:childTnLst>
                          </p:cTn>
                        </p:par>
                      </p:childTnLst>
                    </p:cTn>
                  </p:par>
                  <p:par>
                    <p:cTn id="107" fill="hold">
                      <p:stCondLst>
                        <p:cond delay="indefinite"/>
                      </p:stCondLst>
                      <p:childTnLst>
                        <p:par>
                          <p:cTn id="108" fill="hold">
                            <p:stCondLst>
                              <p:cond delay="0"/>
                            </p:stCondLst>
                            <p:childTnLst>
                              <p:par>
                                <p:cTn id="109" presetID="3" presetClass="emph" presetSubtype="2" fill="hold" grpId="1" nodeType="clickEffect">
                                  <p:stCondLst>
                                    <p:cond delay="0"/>
                                  </p:stCondLst>
                                  <p:childTnLst>
                                    <p:animClr clrSpc="rgb" dir="cw">
                                      <p:cBhvr override="childStyle">
                                        <p:cTn id="110" dur="1000" fill="hold"/>
                                        <p:tgtEl>
                                          <p:spTgt spid="50"/>
                                        </p:tgtEl>
                                        <p:attrNameLst>
                                          <p:attrName>style.color</p:attrName>
                                        </p:attrNameLst>
                                      </p:cBhvr>
                                      <p:to>
                                        <a:srgbClr val="FF0000"/>
                                      </p:to>
                                    </p:animClr>
                                  </p:childTnLst>
                                </p:cTn>
                              </p:par>
                            </p:childTnLst>
                          </p:cTn>
                        </p:par>
                      </p:childTnLst>
                    </p:cTn>
                  </p:par>
                  <p:par>
                    <p:cTn id="111" fill="hold">
                      <p:stCondLst>
                        <p:cond delay="indefinite"/>
                      </p:stCondLst>
                      <p:childTnLst>
                        <p:par>
                          <p:cTn id="112" fill="hold">
                            <p:stCondLst>
                              <p:cond delay="0"/>
                            </p:stCondLst>
                            <p:childTnLst>
                              <p:par>
                                <p:cTn id="113" presetID="3" presetClass="emph" presetSubtype="2" fill="hold" grpId="1" nodeType="clickEffect">
                                  <p:stCondLst>
                                    <p:cond delay="0"/>
                                  </p:stCondLst>
                                  <p:childTnLst>
                                    <p:animClr clrSpc="rgb" dir="cw">
                                      <p:cBhvr override="childStyle">
                                        <p:cTn id="114" dur="2000" fill="hold"/>
                                        <p:tgtEl>
                                          <p:spTgt spid="51"/>
                                        </p:tgtEl>
                                        <p:attrNameLst>
                                          <p:attrName>style.color</p:attrName>
                                        </p:attrNameLst>
                                      </p:cBhvr>
                                      <p:to>
                                        <a:srgbClr val="FF0000"/>
                                      </p:to>
                                    </p:animClr>
                                  </p:childTnLst>
                                </p:cTn>
                              </p:par>
                            </p:childTnLst>
                          </p:cTn>
                        </p:par>
                      </p:childTnLst>
                    </p:cTn>
                  </p:par>
                  <p:par>
                    <p:cTn id="115" fill="hold">
                      <p:stCondLst>
                        <p:cond delay="indefinite"/>
                      </p:stCondLst>
                      <p:childTnLst>
                        <p:par>
                          <p:cTn id="116" fill="hold">
                            <p:stCondLst>
                              <p:cond delay="0"/>
                            </p:stCondLst>
                            <p:childTnLst>
                              <p:par>
                                <p:cTn id="117" presetID="27" presetClass="emph" presetSubtype="0" repeatCount="indefinite" fill="remove" grpId="1" nodeType="clickEffect">
                                  <p:stCondLst>
                                    <p:cond delay="0"/>
                                  </p:stCondLst>
                                  <p:endCondLst>
                                    <p:cond evt="onNext" delay="0">
                                      <p:tgtEl>
                                        <p:sldTgt/>
                                      </p:tgtEl>
                                    </p:cond>
                                  </p:endCondLst>
                                  <p:childTnLst>
                                    <p:animClr clrSpc="rgb" dir="cw">
                                      <p:cBhvr override="childStyle">
                                        <p:cTn id="118" dur="250" autoRev="1" fill="remove"/>
                                        <p:tgtEl>
                                          <p:spTgt spid="41"/>
                                        </p:tgtEl>
                                        <p:attrNameLst>
                                          <p:attrName>style.color</p:attrName>
                                        </p:attrNameLst>
                                      </p:cBhvr>
                                      <p:to>
                                        <a:srgbClr val="FFFFFF"/>
                                      </p:to>
                                    </p:animClr>
                                    <p:animClr clrSpc="rgb" dir="cw">
                                      <p:cBhvr>
                                        <p:cTn id="119" dur="250" autoRev="1" fill="remove"/>
                                        <p:tgtEl>
                                          <p:spTgt spid="41"/>
                                        </p:tgtEl>
                                        <p:attrNameLst>
                                          <p:attrName>fillcolor</p:attrName>
                                        </p:attrNameLst>
                                      </p:cBhvr>
                                      <p:to>
                                        <a:srgbClr val="FFFFFF"/>
                                      </p:to>
                                    </p:animClr>
                                    <p:set>
                                      <p:cBhvr>
                                        <p:cTn id="120" dur="250" autoRev="1" fill="remove"/>
                                        <p:tgtEl>
                                          <p:spTgt spid="41"/>
                                        </p:tgtEl>
                                        <p:attrNameLst>
                                          <p:attrName>fill.type</p:attrName>
                                        </p:attrNameLst>
                                      </p:cBhvr>
                                      <p:to>
                                        <p:strVal val="solid"/>
                                      </p:to>
                                    </p:set>
                                    <p:set>
                                      <p:cBhvr>
                                        <p:cTn id="121" dur="250" autoRev="1" fill="remove"/>
                                        <p:tgtEl>
                                          <p:spTgt spid="41"/>
                                        </p:tgtEl>
                                        <p:attrNameLst>
                                          <p:attrName>fill.on</p:attrName>
                                        </p:attrNameLst>
                                      </p:cBhvr>
                                      <p:to>
                                        <p:strVal val="true"/>
                                      </p:to>
                                    </p:set>
                                  </p:childTnLst>
                                </p:cTn>
                              </p:par>
                            </p:childTnLst>
                          </p:cTn>
                        </p:par>
                      </p:childTnLst>
                    </p:cTn>
                  </p:par>
                  <p:par>
                    <p:cTn id="122" fill="hold">
                      <p:stCondLst>
                        <p:cond delay="indefinite"/>
                      </p:stCondLst>
                      <p:childTnLst>
                        <p:par>
                          <p:cTn id="123" fill="hold">
                            <p:stCondLst>
                              <p:cond delay="0"/>
                            </p:stCondLst>
                            <p:childTnLst>
                              <p:par>
                                <p:cTn id="124" presetID="1" presetClass="exit" presetSubtype="0" fill="hold" grpId="0" nodeType="clickEffect">
                                  <p:stCondLst>
                                    <p:cond delay="0"/>
                                  </p:stCondLst>
                                  <p:childTnLst>
                                    <p:set>
                                      <p:cBhvr>
                                        <p:cTn id="125" dur="1" fill="hold">
                                          <p:stCondLst>
                                            <p:cond delay="0"/>
                                          </p:stCondLst>
                                        </p:cTn>
                                        <p:tgtEl>
                                          <p:spTgt spid="75"/>
                                        </p:tgtEl>
                                        <p:attrNameLst>
                                          <p:attrName>style.visibility</p:attrName>
                                        </p:attrNameLst>
                                      </p:cBhvr>
                                      <p:to>
                                        <p:strVal val="hidden"/>
                                      </p:to>
                                    </p:set>
                                  </p:childTnLst>
                                </p:cTn>
                              </p:par>
                              <p:par>
                                <p:cTn id="126" presetID="63" presetClass="path" presetSubtype="0" accel="50000" decel="50000" fill="hold" nodeType="withEffect">
                                  <p:stCondLst>
                                    <p:cond delay="0"/>
                                  </p:stCondLst>
                                  <p:childTnLst>
                                    <p:animMotion origin="layout" path="M 2.08333E-6 -2.22222E-6 L 0.06601 0.00023 " pathEditMode="relative" rAng="0" ptsTypes="AA">
                                      <p:cBhvr>
                                        <p:cTn id="127" dur="2000" fill="hold"/>
                                        <p:tgtEl>
                                          <p:spTgt spid="25"/>
                                        </p:tgtEl>
                                        <p:attrNameLst>
                                          <p:attrName>ppt_x</p:attrName>
                                          <p:attrName>ppt_y</p:attrName>
                                        </p:attrNameLst>
                                      </p:cBhvr>
                                      <p:rCtr x="3294" y="0"/>
                                    </p:animMotion>
                                  </p:childTnLst>
                                </p:cTn>
                              </p:par>
                            </p:childTnLst>
                          </p:cTn>
                        </p:par>
                        <p:par>
                          <p:cTn id="128" fill="hold">
                            <p:stCondLst>
                              <p:cond delay="2000"/>
                            </p:stCondLst>
                            <p:childTnLst>
                              <p:par>
                                <p:cTn id="129" presetID="10" presetClass="entr" presetSubtype="0" fill="hold" grpId="0" nodeType="afterEffect">
                                  <p:stCondLst>
                                    <p:cond delay="0"/>
                                  </p:stCondLst>
                                  <p:childTnLst>
                                    <p:set>
                                      <p:cBhvr>
                                        <p:cTn id="130" dur="1" fill="hold">
                                          <p:stCondLst>
                                            <p:cond delay="0"/>
                                          </p:stCondLst>
                                        </p:cTn>
                                        <p:tgtEl>
                                          <p:spTgt spid="36"/>
                                        </p:tgtEl>
                                        <p:attrNameLst>
                                          <p:attrName>style.visibility</p:attrName>
                                        </p:attrNameLst>
                                      </p:cBhvr>
                                      <p:to>
                                        <p:strVal val="visible"/>
                                      </p:to>
                                    </p:set>
                                    <p:animEffect transition="in" filter="fade">
                                      <p:cBhvr>
                                        <p:cTn id="131" dur="500"/>
                                        <p:tgtEl>
                                          <p:spTgt spid="36"/>
                                        </p:tgtEl>
                                      </p:cBhvr>
                                    </p:animEffect>
                                  </p:childTnLst>
                                </p:cTn>
                              </p:par>
                            </p:childTnLst>
                          </p:cTn>
                        </p:par>
                      </p:childTnLst>
                    </p:cTn>
                  </p:par>
                  <p:par>
                    <p:cTn id="132" fill="hold">
                      <p:stCondLst>
                        <p:cond delay="indefinite"/>
                      </p:stCondLst>
                      <p:childTnLst>
                        <p:par>
                          <p:cTn id="133" fill="hold">
                            <p:stCondLst>
                              <p:cond delay="0"/>
                            </p:stCondLst>
                            <p:childTnLst>
                              <p:par>
                                <p:cTn id="134" presetID="21" presetClass="emph" presetSubtype="0" fill="hold" grpId="2" nodeType="clickEffect">
                                  <p:stCondLst>
                                    <p:cond delay="0"/>
                                  </p:stCondLst>
                                  <p:childTnLst>
                                    <p:animClr clrSpc="hsl" dir="cw">
                                      <p:cBhvr override="childStyle">
                                        <p:cTn id="135" dur="500" fill="hold"/>
                                        <p:tgtEl>
                                          <p:spTgt spid="37"/>
                                        </p:tgtEl>
                                        <p:attrNameLst>
                                          <p:attrName>style.color</p:attrName>
                                        </p:attrNameLst>
                                      </p:cBhvr>
                                      <p:by>
                                        <p:hsl h="7200000" s="0" l="0"/>
                                      </p:by>
                                    </p:animClr>
                                    <p:animClr clrSpc="hsl" dir="cw">
                                      <p:cBhvr>
                                        <p:cTn id="136" dur="500" fill="hold"/>
                                        <p:tgtEl>
                                          <p:spTgt spid="37"/>
                                        </p:tgtEl>
                                        <p:attrNameLst>
                                          <p:attrName>fillcolor</p:attrName>
                                        </p:attrNameLst>
                                      </p:cBhvr>
                                      <p:by>
                                        <p:hsl h="7200000" s="0" l="0"/>
                                      </p:by>
                                    </p:animClr>
                                    <p:animClr clrSpc="hsl" dir="cw">
                                      <p:cBhvr>
                                        <p:cTn id="137" dur="500" fill="hold"/>
                                        <p:tgtEl>
                                          <p:spTgt spid="37"/>
                                        </p:tgtEl>
                                        <p:attrNameLst>
                                          <p:attrName>stroke.color</p:attrName>
                                        </p:attrNameLst>
                                      </p:cBhvr>
                                      <p:by>
                                        <p:hsl h="7200000" s="0" l="0"/>
                                      </p:by>
                                    </p:animClr>
                                    <p:set>
                                      <p:cBhvr>
                                        <p:cTn id="138" dur="500" fill="hold"/>
                                        <p:tgtEl>
                                          <p:spTgt spid="37"/>
                                        </p:tgtEl>
                                        <p:attrNameLst>
                                          <p:attrName>fill.type</p:attrName>
                                        </p:attrNameLst>
                                      </p:cBhvr>
                                      <p:to>
                                        <p:strVal val="solid"/>
                                      </p:to>
                                    </p:set>
                                  </p:childTnLst>
                                </p:cTn>
                              </p:par>
                            </p:childTnLst>
                          </p:cTn>
                        </p:par>
                      </p:childTnLst>
                    </p:cTn>
                  </p:par>
                  <p:par>
                    <p:cTn id="139" fill="hold">
                      <p:stCondLst>
                        <p:cond delay="indefinite"/>
                      </p:stCondLst>
                      <p:childTnLst>
                        <p:par>
                          <p:cTn id="140" fill="hold">
                            <p:stCondLst>
                              <p:cond delay="0"/>
                            </p:stCondLst>
                            <p:childTnLst>
                              <p:par>
                                <p:cTn id="141" presetID="3" presetClass="emph" presetSubtype="2" fill="hold" grpId="1" nodeType="clickEffect">
                                  <p:stCondLst>
                                    <p:cond delay="0"/>
                                  </p:stCondLst>
                                  <p:childTnLst>
                                    <p:animClr clrSpc="rgb" dir="cw">
                                      <p:cBhvr override="childStyle">
                                        <p:cTn id="142" dur="2000" fill="hold"/>
                                        <p:tgtEl>
                                          <p:spTgt spid="48"/>
                                        </p:tgtEl>
                                        <p:attrNameLst>
                                          <p:attrName>style.color</p:attrName>
                                        </p:attrNameLst>
                                      </p:cBhvr>
                                      <p:to>
                                        <a:srgbClr val="1D9A78"/>
                                      </p:to>
                                    </p:animClr>
                                  </p:childTnLst>
                                </p:cTn>
                              </p:par>
                            </p:childTnLst>
                          </p:cTn>
                        </p:par>
                      </p:childTnLst>
                    </p:cTn>
                  </p:par>
                  <p:par>
                    <p:cTn id="143" fill="hold">
                      <p:stCondLst>
                        <p:cond delay="indefinite"/>
                      </p:stCondLst>
                      <p:childTnLst>
                        <p:par>
                          <p:cTn id="144" fill="hold">
                            <p:stCondLst>
                              <p:cond delay="0"/>
                            </p:stCondLst>
                            <p:childTnLst>
                              <p:par>
                                <p:cTn id="145" presetID="27" presetClass="emph" presetSubtype="0" repeatCount="indefinite" fill="remove" grpId="1" nodeType="clickEffect">
                                  <p:stCondLst>
                                    <p:cond delay="0"/>
                                  </p:stCondLst>
                                  <p:endCondLst>
                                    <p:cond evt="onNext" delay="0">
                                      <p:tgtEl>
                                        <p:sldTgt/>
                                      </p:tgtEl>
                                    </p:cond>
                                  </p:endCondLst>
                                  <p:childTnLst>
                                    <p:animClr clrSpc="rgb" dir="cw">
                                      <p:cBhvr override="childStyle">
                                        <p:cTn id="146" dur="250" autoRev="1" fill="remove"/>
                                        <p:tgtEl>
                                          <p:spTgt spid="39"/>
                                        </p:tgtEl>
                                        <p:attrNameLst>
                                          <p:attrName>style.color</p:attrName>
                                        </p:attrNameLst>
                                      </p:cBhvr>
                                      <p:to>
                                        <a:schemeClr val="bg1"/>
                                      </p:to>
                                    </p:animClr>
                                    <p:animClr clrSpc="rgb" dir="cw">
                                      <p:cBhvr>
                                        <p:cTn id="147" dur="250" autoRev="1" fill="remove"/>
                                        <p:tgtEl>
                                          <p:spTgt spid="39"/>
                                        </p:tgtEl>
                                        <p:attrNameLst>
                                          <p:attrName>fillcolor</p:attrName>
                                        </p:attrNameLst>
                                      </p:cBhvr>
                                      <p:to>
                                        <a:schemeClr val="bg1"/>
                                      </p:to>
                                    </p:animClr>
                                    <p:set>
                                      <p:cBhvr>
                                        <p:cTn id="148" dur="250" autoRev="1" fill="remove"/>
                                        <p:tgtEl>
                                          <p:spTgt spid="39"/>
                                        </p:tgtEl>
                                        <p:attrNameLst>
                                          <p:attrName>fill.type</p:attrName>
                                        </p:attrNameLst>
                                      </p:cBhvr>
                                      <p:to>
                                        <p:strVal val="solid"/>
                                      </p:to>
                                    </p:set>
                                    <p:set>
                                      <p:cBhvr>
                                        <p:cTn id="149" dur="250" autoRev="1" fill="remove"/>
                                        <p:tgtEl>
                                          <p:spTgt spid="39"/>
                                        </p:tgtEl>
                                        <p:attrNameLst>
                                          <p:attrName>fill.on</p:attrName>
                                        </p:attrNameLst>
                                      </p:cBhvr>
                                      <p:to>
                                        <p:strVal val="true"/>
                                      </p:to>
                                    </p:set>
                                  </p:childTnLst>
                                </p:cTn>
                              </p:par>
                            </p:childTnLst>
                          </p:cTn>
                        </p:par>
                      </p:childTnLst>
                    </p:cTn>
                  </p:par>
                  <p:par>
                    <p:cTn id="150" fill="hold">
                      <p:stCondLst>
                        <p:cond delay="indefinite"/>
                      </p:stCondLst>
                      <p:childTnLst>
                        <p:par>
                          <p:cTn id="151" fill="hold">
                            <p:stCondLst>
                              <p:cond delay="0"/>
                            </p:stCondLst>
                            <p:childTnLst>
                              <p:par>
                                <p:cTn id="152" presetID="1" presetClass="exit" presetSubtype="0" fill="hold" grpId="0" nodeType="clickEffect">
                                  <p:stCondLst>
                                    <p:cond delay="0"/>
                                  </p:stCondLst>
                                  <p:childTnLst>
                                    <p:set>
                                      <p:cBhvr>
                                        <p:cTn id="153" dur="1" fill="hold">
                                          <p:stCondLst>
                                            <p:cond delay="0"/>
                                          </p:stCondLst>
                                        </p:cTn>
                                        <p:tgtEl>
                                          <p:spTgt spid="76"/>
                                        </p:tgtEl>
                                        <p:attrNameLst>
                                          <p:attrName>style.visibility</p:attrName>
                                        </p:attrNameLst>
                                      </p:cBhvr>
                                      <p:to>
                                        <p:strVal val="hidden"/>
                                      </p:to>
                                    </p:set>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grpId="0" nodeType="clickEffect">
                                  <p:stCondLst>
                                    <p:cond delay="0"/>
                                  </p:stCondLst>
                                  <p:childTnLst>
                                    <p:set>
                                      <p:cBhvr>
                                        <p:cTn id="157" dur="1" fill="hold">
                                          <p:stCondLst>
                                            <p:cond delay="0"/>
                                          </p:stCondLst>
                                        </p:cTn>
                                        <p:tgtEl>
                                          <p:spTgt spid="61"/>
                                        </p:tgtEl>
                                        <p:attrNameLst>
                                          <p:attrName>style.visibility</p:attrName>
                                        </p:attrNameLst>
                                      </p:cBhvr>
                                      <p:to>
                                        <p:strVal val="visible"/>
                                      </p:to>
                                    </p:set>
                                    <p:animEffect transition="in" filter="fade">
                                      <p:cBhvr>
                                        <p:cTn id="158" dur="500"/>
                                        <p:tgtEl>
                                          <p:spTgt spid="61"/>
                                        </p:tgtEl>
                                      </p:cBhvr>
                                    </p:animEffect>
                                  </p:childTnLst>
                                </p:cTn>
                              </p:par>
                            </p:childTnLst>
                          </p:cTn>
                        </p:par>
                      </p:childTnLst>
                    </p:cTn>
                  </p:par>
                  <p:par>
                    <p:cTn id="159" fill="hold">
                      <p:stCondLst>
                        <p:cond delay="indefinite"/>
                      </p:stCondLst>
                      <p:childTnLst>
                        <p:par>
                          <p:cTn id="160" fill="hold">
                            <p:stCondLst>
                              <p:cond delay="0"/>
                            </p:stCondLst>
                            <p:childTnLst>
                              <p:par>
                                <p:cTn id="161" presetID="63" presetClass="path" presetSubtype="0" accel="50000" decel="50000" fill="hold" nodeType="clickEffect">
                                  <p:stCondLst>
                                    <p:cond delay="0"/>
                                  </p:stCondLst>
                                  <p:childTnLst>
                                    <p:animMotion origin="layout" path="M -3.75E-6 -7.40741E-7 L 0.0651 -0.00602 " pathEditMode="relative" rAng="0" ptsTypes="AA">
                                      <p:cBhvr>
                                        <p:cTn id="162" dur="2000" fill="hold"/>
                                        <p:tgtEl>
                                          <p:spTgt spid="28"/>
                                        </p:tgtEl>
                                        <p:attrNameLst>
                                          <p:attrName>ppt_x</p:attrName>
                                          <p:attrName>ppt_y</p:attrName>
                                        </p:attrNameLst>
                                      </p:cBhvr>
                                      <p:rCtr x="3359" y="0"/>
                                    </p:animMotion>
                                  </p:childTnLst>
                                </p:cTn>
                              </p:par>
                              <p:par>
                                <p:cTn id="163" presetID="63" presetClass="path" presetSubtype="0" accel="50000" decel="50000" fill="hold" nodeType="withEffect">
                                  <p:stCondLst>
                                    <p:cond delay="0"/>
                                  </p:stCondLst>
                                  <p:childTnLst>
                                    <p:animMotion origin="layout" path="M 0.06601 0.00023 L 0.13437 0.00023 " pathEditMode="relative" rAng="0" ptsTypes="AA">
                                      <p:cBhvr>
                                        <p:cTn id="164" dur="2000" fill="hold"/>
                                        <p:tgtEl>
                                          <p:spTgt spid="25"/>
                                        </p:tgtEl>
                                        <p:attrNameLst>
                                          <p:attrName>ppt_x</p:attrName>
                                          <p:attrName>ppt_y</p:attrName>
                                        </p:attrNameLst>
                                      </p:cBhvr>
                                      <p:rCtr x="3477" y="-208"/>
                                    </p:animMotion>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grpId="0" nodeType="clickEffect">
                                  <p:stCondLst>
                                    <p:cond delay="0"/>
                                  </p:stCondLst>
                                  <p:childTnLst>
                                    <p:set>
                                      <p:cBhvr>
                                        <p:cTn id="168" dur="1" fill="hold">
                                          <p:stCondLst>
                                            <p:cond delay="0"/>
                                          </p:stCondLst>
                                        </p:cTn>
                                        <p:tgtEl>
                                          <p:spTgt spid="54"/>
                                        </p:tgtEl>
                                        <p:attrNameLst>
                                          <p:attrName>style.visibility</p:attrName>
                                        </p:attrNameLst>
                                      </p:cBhvr>
                                      <p:to>
                                        <p:strVal val="visible"/>
                                      </p:to>
                                    </p:set>
                                    <p:animEffect transition="in" filter="fade">
                                      <p:cBhvr>
                                        <p:cTn id="169" dur="500"/>
                                        <p:tgtEl>
                                          <p:spTgt spid="54"/>
                                        </p:tgtEl>
                                      </p:cBhvr>
                                    </p:animEffect>
                                  </p:childTnLst>
                                </p:cTn>
                              </p:par>
                            </p:childTnLst>
                          </p:cTn>
                        </p:par>
                      </p:childTnLst>
                    </p:cTn>
                  </p:par>
                  <p:par>
                    <p:cTn id="170" fill="hold">
                      <p:stCondLst>
                        <p:cond delay="indefinite"/>
                      </p:stCondLst>
                      <p:childTnLst>
                        <p:par>
                          <p:cTn id="171" fill="hold">
                            <p:stCondLst>
                              <p:cond delay="0"/>
                            </p:stCondLst>
                            <p:childTnLst>
                              <p:par>
                                <p:cTn id="172" presetID="21" presetClass="emph" presetSubtype="0" fill="hold" grpId="3" nodeType="clickEffect">
                                  <p:stCondLst>
                                    <p:cond delay="0"/>
                                  </p:stCondLst>
                                  <p:childTnLst>
                                    <p:animClr clrSpc="hsl" dir="cw">
                                      <p:cBhvr override="childStyle">
                                        <p:cTn id="173" dur="500" fill="hold"/>
                                        <p:tgtEl>
                                          <p:spTgt spid="37"/>
                                        </p:tgtEl>
                                        <p:attrNameLst>
                                          <p:attrName>style.color</p:attrName>
                                        </p:attrNameLst>
                                      </p:cBhvr>
                                      <p:by>
                                        <p:hsl h="7200000" s="0" l="0"/>
                                      </p:by>
                                    </p:animClr>
                                    <p:animClr clrSpc="hsl" dir="cw">
                                      <p:cBhvr>
                                        <p:cTn id="174" dur="500" fill="hold"/>
                                        <p:tgtEl>
                                          <p:spTgt spid="37"/>
                                        </p:tgtEl>
                                        <p:attrNameLst>
                                          <p:attrName>fillcolor</p:attrName>
                                        </p:attrNameLst>
                                      </p:cBhvr>
                                      <p:by>
                                        <p:hsl h="7200000" s="0" l="0"/>
                                      </p:by>
                                    </p:animClr>
                                    <p:animClr clrSpc="hsl" dir="cw">
                                      <p:cBhvr>
                                        <p:cTn id="175" dur="500" fill="hold"/>
                                        <p:tgtEl>
                                          <p:spTgt spid="37"/>
                                        </p:tgtEl>
                                        <p:attrNameLst>
                                          <p:attrName>stroke.color</p:attrName>
                                        </p:attrNameLst>
                                      </p:cBhvr>
                                      <p:by>
                                        <p:hsl h="7200000" s="0" l="0"/>
                                      </p:by>
                                    </p:animClr>
                                    <p:set>
                                      <p:cBhvr>
                                        <p:cTn id="176" dur="500" fill="hold"/>
                                        <p:tgtEl>
                                          <p:spTgt spid="37"/>
                                        </p:tgtEl>
                                        <p:attrNameLst>
                                          <p:attrName>fill.type</p:attrName>
                                        </p:attrNameLst>
                                      </p:cBhvr>
                                      <p:to>
                                        <p:strVal val="solid"/>
                                      </p:to>
                                    </p:set>
                                  </p:childTnLst>
                                </p:cTn>
                              </p:par>
                            </p:childTnLst>
                          </p:cTn>
                        </p:par>
                      </p:childTnLst>
                    </p:cTn>
                  </p:par>
                  <p:par>
                    <p:cTn id="177" fill="hold">
                      <p:stCondLst>
                        <p:cond delay="indefinite"/>
                      </p:stCondLst>
                      <p:childTnLst>
                        <p:par>
                          <p:cTn id="178" fill="hold">
                            <p:stCondLst>
                              <p:cond delay="0"/>
                            </p:stCondLst>
                            <p:childTnLst>
                              <p:par>
                                <p:cTn id="179" presetID="27" presetClass="emph" presetSubtype="0" repeatCount="indefinite" fill="remove" grpId="2" nodeType="clickEffect">
                                  <p:stCondLst>
                                    <p:cond delay="0"/>
                                  </p:stCondLst>
                                  <p:endCondLst>
                                    <p:cond evt="onNext" delay="0">
                                      <p:tgtEl>
                                        <p:sldTgt/>
                                      </p:tgtEl>
                                    </p:cond>
                                  </p:endCondLst>
                                  <p:childTnLst>
                                    <p:animClr clrSpc="rgb" dir="cw">
                                      <p:cBhvr override="childStyle">
                                        <p:cTn id="180" dur="250" autoRev="1" fill="remove"/>
                                        <p:tgtEl>
                                          <p:spTgt spid="39"/>
                                        </p:tgtEl>
                                        <p:attrNameLst>
                                          <p:attrName>style.color</p:attrName>
                                        </p:attrNameLst>
                                      </p:cBhvr>
                                      <p:to>
                                        <a:schemeClr val="bg1"/>
                                      </p:to>
                                    </p:animClr>
                                    <p:animClr clrSpc="rgb" dir="cw">
                                      <p:cBhvr>
                                        <p:cTn id="181" dur="250" autoRev="1" fill="remove"/>
                                        <p:tgtEl>
                                          <p:spTgt spid="39"/>
                                        </p:tgtEl>
                                        <p:attrNameLst>
                                          <p:attrName>fillcolor</p:attrName>
                                        </p:attrNameLst>
                                      </p:cBhvr>
                                      <p:to>
                                        <a:schemeClr val="bg1"/>
                                      </p:to>
                                    </p:animClr>
                                    <p:set>
                                      <p:cBhvr>
                                        <p:cTn id="182" dur="250" autoRev="1" fill="remove"/>
                                        <p:tgtEl>
                                          <p:spTgt spid="39"/>
                                        </p:tgtEl>
                                        <p:attrNameLst>
                                          <p:attrName>fill.type</p:attrName>
                                        </p:attrNameLst>
                                      </p:cBhvr>
                                      <p:to>
                                        <p:strVal val="solid"/>
                                      </p:to>
                                    </p:set>
                                    <p:set>
                                      <p:cBhvr>
                                        <p:cTn id="183" dur="250" autoRev="1" fill="remove"/>
                                        <p:tgtEl>
                                          <p:spTgt spid="39"/>
                                        </p:tgtEl>
                                        <p:attrNameLst>
                                          <p:attrName>fill.on</p:attrName>
                                        </p:attrNameLst>
                                      </p:cBhvr>
                                      <p:to>
                                        <p:strVal val="true"/>
                                      </p:to>
                                    </p:set>
                                  </p:childTnLst>
                                </p:cTn>
                              </p:par>
                            </p:childTnLst>
                          </p:cTn>
                        </p:par>
                      </p:childTnLst>
                    </p:cTn>
                  </p:par>
                  <p:par>
                    <p:cTn id="184" fill="hold">
                      <p:stCondLst>
                        <p:cond delay="indefinite"/>
                      </p:stCondLst>
                      <p:childTnLst>
                        <p:par>
                          <p:cTn id="185" fill="hold">
                            <p:stCondLst>
                              <p:cond delay="0"/>
                            </p:stCondLst>
                            <p:childTnLst>
                              <p:par>
                                <p:cTn id="186" presetID="1" presetClass="exit" presetSubtype="0" fill="hold" grpId="0" nodeType="clickEffect">
                                  <p:stCondLst>
                                    <p:cond delay="0"/>
                                  </p:stCondLst>
                                  <p:childTnLst>
                                    <p:set>
                                      <p:cBhvr>
                                        <p:cTn id="187" dur="1" fill="hold">
                                          <p:stCondLst>
                                            <p:cond delay="0"/>
                                          </p:stCondLst>
                                        </p:cTn>
                                        <p:tgtEl>
                                          <p:spTgt spid="77"/>
                                        </p:tgtEl>
                                        <p:attrNameLst>
                                          <p:attrName>style.visibility</p:attrName>
                                        </p:attrNameLst>
                                      </p:cBhvr>
                                      <p:to>
                                        <p:strVal val="hidden"/>
                                      </p:to>
                                    </p:se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grpId="0" nodeType="clickEffect">
                                  <p:stCondLst>
                                    <p:cond delay="0"/>
                                  </p:stCondLst>
                                  <p:childTnLst>
                                    <p:set>
                                      <p:cBhvr>
                                        <p:cTn id="191" dur="1" fill="hold">
                                          <p:stCondLst>
                                            <p:cond delay="0"/>
                                          </p:stCondLst>
                                        </p:cTn>
                                        <p:tgtEl>
                                          <p:spTgt spid="53"/>
                                        </p:tgtEl>
                                        <p:attrNameLst>
                                          <p:attrName>style.visibility</p:attrName>
                                        </p:attrNameLst>
                                      </p:cBhvr>
                                      <p:to>
                                        <p:strVal val="visible"/>
                                      </p:to>
                                    </p:set>
                                    <p:animEffect transition="in" filter="fade">
                                      <p:cBhvr>
                                        <p:cTn id="192" dur="500"/>
                                        <p:tgtEl>
                                          <p:spTgt spid="53"/>
                                        </p:tgtEl>
                                      </p:cBhvr>
                                    </p:animEffect>
                                  </p:childTnLst>
                                </p:cTn>
                              </p:par>
                            </p:childTnLst>
                          </p:cTn>
                        </p:par>
                      </p:childTnLst>
                    </p:cTn>
                  </p:par>
                  <p:par>
                    <p:cTn id="193" fill="hold">
                      <p:stCondLst>
                        <p:cond delay="indefinite"/>
                      </p:stCondLst>
                      <p:childTnLst>
                        <p:par>
                          <p:cTn id="194" fill="hold">
                            <p:stCondLst>
                              <p:cond delay="0"/>
                            </p:stCondLst>
                            <p:childTnLst>
                              <p:par>
                                <p:cTn id="195" presetID="63" presetClass="path" presetSubtype="0" accel="50000" decel="50000" fill="hold" nodeType="clickEffect">
                                  <p:stCondLst>
                                    <p:cond delay="0"/>
                                  </p:stCondLst>
                                  <p:childTnLst>
                                    <p:animMotion origin="layout" path="M 0.0651 -0.00602 L 0.13112 -0.00579 " pathEditMode="relative" rAng="0" ptsTypes="AA">
                                      <p:cBhvr>
                                        <p:cTn id="196" dur="2000" fill="hold"/>
                                        <p:tgtEl>
                                          <p:spTgt spid="28"/>
                                        </p:tgtEl>
                                        <p:attrNameLst>
                                          <p:attrName>ppt_x</p:attrName>
                                          <p:attrName>ppt_y</p:attrName>
                                        </p:attrNameLst>
                                      </p:cBhvr>
                                      <p:rCtr x="3190" y="-208"/>
                                    </p:animMotion>
                                  </p:childTnLst>
                                </p:cTn>
                              </p:par>
                              <p:par>
                                <p:cTn id="197" presetID="63" presetClass="path" presetSubtype="0" accel="50000" decel="50000" fill="hold" nodeType="withEffect">
                                  <p:stCondLst>
                                    <p:cond delay="0"/>
                                  </p:stCondLst>
                                  <p:childTnLst>
                                    <p:animMotion origin="layout" path="M 0.13437 0.00023 L 0.20052 0.00209 " pathEditMode="relative" rAng="0" ptsTypes="AA">
                                      <p:cBhvr>
                                        <p:cTn id="198" dur="2000" fill="hold"/>
                                        <p:tgtEl>
                                          <p:spTgt spid="25"/>
                                        </p:tgtEl>
                                        <p:attrNameLst>
                                          <p:attrName>ppt_x</p:attrName>
                                          <p:attrName>ppt_y</p:attrName>
                                        </p:attrNameLst>
                                      </p:cBhvr>
                                      <p:rCtr x="3359" y="93"/>
                                    </p:animMotion>
                                  </p:childTnLst>
                                </p:cTn>
                              </p:par>
                            </p:childTnLst>
                          </p:cTn>
                        </p:par>
                      </p:childTnLst>
                    </p:cTn>
                  </p:par>
                  <p:par>
                    <p:cTn id="199" fill="hold">
                      <p:stCondLst>
                        <p:cond delay="indefinite"/>
                      </p:stCondLst>
                      <p:childTnLst>
                        <p:par>
                          <p:cTn id="200" fill="hold">
                            <p:stCondLst>
                              <p:cond delay="0"/>
                            </p:stCondLst>
                            <p:childTnLst>
                              <p:par>
                                <p:cTn id="201" presetID="10" presetClass="entr" presetSubtype="0" fill="hold" grpId="0" nodeType="clickEffect">
                                  <p:stCondLst>
                                    <p:cond delay="0"/>
                                  </p:stCondLst>
                                  <p:childTnLst>
                                    <p:set>
                                      <p:cBhvr>
                                        <p:cTn id="202" dur="1" fill="hold">
                                          <p:stCondLst>
                                            <p:cond delay="0"/>
                                          </p:stCondLst>
                                        </p:cTn>
                                        <p:tgtEl>
                                          <p:spTgt spid="55"/>
                                        </p:tgtEl>
                                        <p:attrNameLst>
                                          <p:attrName>style.visibility</p:attrName>
                                        </p:attrNameLst>
                                      </p:cBhvr>
                                      <p:to>
                                        <p:strVal val="visible"/>
                                      </p:to>
                                    </p:set>
                                    <p:animEffect transition="in" filter="fade">
                                      <p:cBhvr>
                                        <p:cTn id="203" dur="500"/>
                                        <p:tgtEl>
                                          <p:spTgt spid="55"/>
                                        </p:tgtEl>
                                      </p:cBhvr>
                                    </p:animEffect>
                                  </p:childTnLst>
                                </p:cTn>
                              </p:par>
                            </p:childTnLst>
                          </p:cTn>
                        </p:par>
                      </p:childTnLst>
                    </p:cTn>
                  </p:par>
                  <p:par>
                    <p:cTn id="204" fill="hold">
                      <p:stCondLst>
                        <p:cond delay="indefinite"/>
                      </p:stCondLst>
                      <p:childTnLst>
                        <p:par>
                          <p:cTn id="205" fill="hold">
                            <p:stCondLst>
                              <p:cond delay="0"/>
                            </p:stCondLst>
                            <p:childTnLst>
                              <p:par>
                                <p:cTn id="206" presetID="1" presetClass="exit" presetSubtype="0" fill="hold" grpId="0" nodeType="clickEffect">
                                  <p:stCondLst>
                                    <p:cond delay="0"/>
                                  </p:stCondLst>
                                  <p:childTnLst>
                                    <p:set>
                                      <p:cBhvr>
                                        <p:cTn id="207" dur="1" fill="hold">
                                          <p:stCondLst>
                                            <p:cond delay="0"/>
                                          </p:stCondLst>
                                        </p:cTn>
                                        <p:tgtEl>
                                          <p:spTgt spid="78"/>
                                        </p:tgtEl>
                                        <p:attrNameLst>
                                          <p:attrName>style.visibility</p:attrName>
                                        </p:attrNameLst>
                                      </p:cBhvr>
                                      <p:to>
                                        <p:strVal val="hidden"/>
                                      </p:to>
                                    </p:set>
                                  </p:childTnLst>
                                </p:cTn>
                              </p:par>
                            </p:childTnLst>
                          </p:cTn>
                        </p:par>
                      </p:childTnLst>
                    </p:cTn>
                  </p:par>
                  <p:par>
                    <p:cTn id="208" fill="hold">
                      <p:stCondLst>
                        <p:cond delay="indefinite"/>
                      </p:stCondLst>
                      <p:childTnLst>
                        <p:par>
                          <p:cTn id="209" fill="hold">
                            <p:stCondLst>
                              <p:cond delay="0"/>
                            </p:stCondLst>
                            <p:childTnLst>
                              <p:par>
                                <p:cTn id="210" presetID="10" presetClass="entr" presetSubtype="0" fill="hold" grpId="0" nodeType="clickEffect">
                                  <p:stCondLst>
                                    <p:cond delay="0"/>
                                  </p:stCondLst>
                                  <p:childTnLst>
                                    <p:set>
                                      <p:cBhvr>
                                        <p:cTn id="211" dur="1" fill="hold">
                                          <p:stCondLst>
                                            <p:cond delay="0"/>
                                          </p:stCondLst>
                                        </p:cTn>
                                        <p:tgtEl>
                                          <p:spTgt spid="56"/>
                                        </p:tgtEl>
                                        <p:attrNameLst>
                                          <p:attrName>style.visibility</p:attrName>
                                        </p:attrNameLst>
                                      </p:cBhvr>
                                      <p:to>
                                        <p:strVal val="visible"/>
                                      </p:to>
                                    </p:set>
                                    <p:animEffect transition="in" filter="fade">
                                      <p:cBhvr>
                                        <p:cTn id="212" dur="500"/>
                                        <p:tgtEl>
                                          <p:spTgt spid="56"/>
                                        </p:tgtEl>
                                      </p:cBhvr>
                                    </p:animEffect>
                                  </p:childTnLst>
                                </p:cTn>
                              </p:par>
                            </p:childTnLst>
                          </p:cTn>
                        </p:par>
                      </p:childTnLst>
                    </p:cTn>
                  </p:par>
                  <p:par>
                    <p:cTn id="213" fill="hold">
                      <p:stCondLst>
                        <p:cond delay="indefinite"/>
                      </p:stCondLst>
                      <p:childTnLst>
                        <p:par>
                          <p:cTn id="214" fill="hold">
                            <p:stCondLst>
                              <p:cond delay="0"/>
                            </p:stCondLst>
                            <p:childTnLst>
                              <p:par>
                                <p:cTn id="215" presetID="10" presetClass="entr" presetSubtype="0" fill="hold" grpId="0" nodeType="clickEffect">
                                  <p:stCondLst>
                                    <p:cond delay="0"/>
                                  </p:stCondLst>
                                  <p:childTnLst>
                                    <p:set>
                                      <p:cBhvr>
                                        <p:cTn id="216" dur="1" fill="hold">
                                          <p:stCondLst>
                                            <p:cond delay="0"/>
                                          </p:stCondLst>
                                        </p:cTn>
                                        <p:tgtEl>
                                          <p:spTgt spid="57"/>
                                        </p:tgtEl>
                                        <p:attrNameLst>
                                          <p:attrName>style.visibility</p:attrName>
                                        </p:attrNameLst>
                                      </p:cBhvr>
                                      <p:to>
                                        <p:strVal val="visible"/>
                                      </p:to>
                                    </p:set>
                                    <p:animEffect transition="in" filter="fade">
                                      <p:cBhvr>
                                        <p:cTn id="217" dur="500"/>
                                        <p:tgtEl>
                                          <p:spTgt spid="57"/>
                                        </p:tgtEl>
                                      </p:cBhvr>
                                    </p:animEffect>
                                  </p:childTnLst>
                                </p:cTn>
                              </p:par>
                            </p:childTnLst>
                          </p:cTn>
                        </p:par>
                      </p:childTnLst>
                    </p:cTn>
                  </p:par>
                  <p:par>
                    <p:cTn id="218" fill="hold">
                      <p:stCondLst>
                        <p:cond delay="indefinite"/>
                      </p:stCondLst>
                      <p:childTnLst>
                        <p:par>
                          <p:cTn id="219" fill="hold">
                            <p:stCondLst>
                              <p:cond delay="0"/>
                            </p:stCondLst>
                            <p:childTnLst>
                              <p:par>
                                <p:cTn id="220" presetID="63" presetClass="path" presetSubtype="0" accel="50000" decel="50000" fill="hold" nodeType="clickEffect">
                                  <p:stCondLst>
                                    <p:cond delay="0"/>
                                  </p:stCondLst>
                                  <p:childTnLst>
                                    <p:animMotion origin="layout" path="M 0.13112 -0.00579 L 0.19948 -0.00579 " pathEditMode="relative" rAng="0" ptsTypes="AA">
                                      <p:cBhvr>
                                        <p:cTn id="221" dur="2000" fill="hold"/>
                                        <p:tgtEl>
                                          <p:spTgt spid="28"/>
                                        </p:tgtEl>
                                        <p:attrNameLst>
                                          <p:attrName>ppt_x</p:attrName>
                                          <p:attrName>ppt_y</p:attrName>
                                        </p:attrNameLst>
                                      </p:cBhvr>
                                      <p:rCtr x="3411" y="-208"/>
                                    </p:animMotion>
                                  </p:childTnLst>
                                </p:cTn>
                              </p:par>
                              <p:par>
                                <p:cTn id="222" presetID="63" presetClass="path" presetSubtype="0" accel="50000" decel="50000" fill="hold" nodeType="withEffect">
                                  <p:stCondLst>
                                    <p:cond delay="0"/>
                                  </p:stCondLst>
                                  <p:childTnLst>
                                    <p:animMotion origin="layout" path="M 0.20052 0.00209 L 0.26679 0.00417 " pathEditMode="relative" rAng="0" ptsTypes="AA">
                                      <p:cBhvr>
                                        <p:cTn id="223" dur="2000" fill="hold"/>
                                        <p:tgtEl>
                                          <p:spTgt spid="25"/>
                                        </p:tgtEl>
                                        <p:attrNameLst>
                                          <p:attrName>ppt_x</p:attrName>
                                          <p:attrName>ppt_y</p:attrName>
                                        </p:attrNameLst>
                                      </p:cBhvr>
                                      <p:rCtr x="3307" y="93"/>
                                    </p:animMotion>
                                  </p:childTnLst>
                                </p:cTn>
                              </p:par>
                            </p:childTnLst>
                          </p:cTn>
                        </p:par>
                      </p:childTnLst>
                    </p:cTn>
                  </p:par>
                  <p:par>
                    <p:cTn id="224" fill="hold">
                      <p:stCondLst>
                        <p:cond delay="indefinite"/>
                      </p:stCondLst>
                      <p:childTnLst>
                        <p:par>
                          <p:cTn id="225" fill="hold">
                            <p:stCondLst>
                              <p:cond delay="0"/>
                            </p:stCondLst>
                            <p:childTnLst>
                              <p:par>
                                <p:cTn id="226" presetID="27" presetClass="emph" presetSubtype="0" repeatCount="indefinite" fill="remove" grpId="1" nodeType="clickEffect">
                                  <p:stCondLst>
                                    <p:cond delay="0"/>
                                  </p:stCondLst>
                                  <p:endCondLst>
                                    <p:cond evt="onNext" delay="0">
                                      <p:tgtEl>
                                        <p:sldTgt/>
                                      </p:tgtEl>
                                    </p:cond>
                                  </p:endCondLst>
                                  <p:childTnLst>
                                    <p:animClr clrSpc="rgb" dir="cw">
                                      <p:cBhvr override="childStyle">
                                        <p:cTn id="227" dur="250" autoRev="1" fill="remove"/>
                                        <p:tgtEl>
                                          <p:spTgt spid="40"/>
                                        </p:tgtEl>
                                        <p:attrNameLst>
                                          <p:attrName>style.color</p:attrName>
                                        </p:attrNameLst>
                                      </p:cBhvr>
                                      <p:to>
                                        <a:schemeClr val="bg1"/>
                                      </p:to>
                                    </p:animClr>
                                    <p:animClr clrSpc="rgb" dir="cw">
                                      <p:cBhvr>
                                        <p:cTn id="228" dur="250" autoRev="1" fill="remove"/>
                                        <p:tgtEl>
                                          <p:spTgt spid="40"/>
                                        </p:tgtEl>
                                        <p:attrNameLst>
                                          <p:attrName>fillcolor</p:attrName>
                                        </p:attrNameLst>
                                      </p:cBhvr>
                                      <p:to>
                                        <a:schemeClr val="bg1"/>
                                      </p:to>
                                    </p:animClr>
                                    <p:set>
                                      <p:cBhvr>
                                        <p:cTn id="229" dur="250" autoRev="1" fill="remove"/>
                                        <p:tgtEl>
                                          <p:spTgt spid="40"/>
                                        </p:tgtEl>
                                        <p:attrNameLst>
                                          <p:attrName>fill.type</p:attrName>
                                        </p:attrNameLst>
                                      </p:cBhvr>
                                      <p:to>
                                        <p:strVal val="solid"/>
                                      </p:to>
                                    </p:set>
                                    <p:set>
                                      <p:cBhvr>
                                        <p:cTn id="230" dur="250" autoRev="1" fill="remove"/>
                                        <p:tgtEl>
                                          <p:spTgt spid="40"/>
                                        </p:tgtEl>
                                        <p:attrNameLst>
                                          <p:attrName>fill.on</p:attrName>
                                        </p:attrNameLst>
                                      </p:cBhvr>
                                      <p:to>
                                        <p:strVal val="true"/>
                                      </p:to>
                                    </p:set>
                                  </p:childTnLst>
                                </p:cTn>
                              </p:par>
                            </p:childTnLst>
                          </p:cTn>
                        </p:par>
                      </p:childTnLst>
                    </p:cTn>
                  </p:par>
                  <p:par>
                    <p:cTn id="231" fill="hold">
                      <p:stCondLst>
                        <p:cond delay="indefinite"/>
                      </p:stCondLst>
                      <p:childTnLst>
                        <p:par>
                          <p:cTn id="232" fill="hold">
                            <p:stCondLst>
                              <p:cond delay="0"/>
                            </p:stCondLst>
                            <p:childTnLst>
                              <p:par>
                                <p:cTn id="233" presetID="10" presetClass="entr" presetSubtype="0" fill="hold" grpId="0" nodeType="clickEffect">
                                  <p:stCondLst>
                                    <p:cond delay="0"/>
                                  </p:stCondLst>
                                  <p:childTnLst>
                                    <p:set>
                                      <p:cBhvr>
                                        <p:cTn id="234" dur="1" fill="hold">
                                          <p:stCondLst>
                                            <p:cond delay="0"/>
                                          </p:stCondLst>
                                        </p:cTn>
                                        <p:tgtEl>
                                          <p:spTgt spid="80"/>
                                        </p:tgtEl>
                                        <p:attrNameLst>
                                          <p:attrName>style.visibility</p:attrName>
                                        </p:attrNameLst>
                                      </p:cBhvr>
                                      <p:to>
                                        <p:strVal val="visible"/>
                                      </p:to>
                                    </p:set>
                                    <p:animEffect transition="in" filter="fade">
                                      <p:cBhvr>
                                        <p:cTn id="235" dur="500"/>
                                        <p:tgtEl>
                                          <p:spTgt spid="80"/>
                                        </p:tgtEl>
                                      </p:cBhvr>
                                    </p:animEffect>
                                  </p:childTnLst>
                                </p:cTn>
                              </p:par>
                            </p:childTnLst>
                          </p:cTn>
                        </p:par>
                      </p:childTnLst>
                    </p:cTn>
                  </p:par>
                  <p:par>
                    <p:cTn id="236" fill="hold">
                      <p:stCondLst>
                        <p:cond delay="indefinite"/>
                      </p:stCondLst>
                      <p:childTnLst>
                        <p:par>
                          <p:cTn id="237" fill="hold">
                            <p:stCondLst>
                              <p:cond delay="0"/>
                            </p:stCondLst>
                            <p:childTnLst>
                              <p:par>
                                <p:cTn id="238" presetID="35" presetClass="path" presetSubtype="0" accel="50000" decel="50000" fill="hold" nodeType="clickEffect">
                                  <p:stCondLst>
                                    <p:cond delay="0"/>
                                  </p:stCondLst>
                                  <p:childTnLst>
                                    <p:animMotion origin="layout" path="M 0.19948 -0.00579 L 0.0651 -0.00602 " pathEditMode="relative" rAng="0" ptsTypes="AA">
                                      <p:cBhvr>
                                        <p:cTn id="239" dur="2000" fill="hold"/>
                                        <p:tgtEl>
                                          <p:spTgt spid="28"/>
                                        </p:tgtEl>
                                        <p:attrNameLst>
                                          <p:attrName>ppt_x</p:attrName>
                                          <p:attrName>ppt_y</p:attrName>
                                        </p:attrNameLst>
                                      </p:cBhvr>
                                      <p:rCtr x="-6615" y="185"/>
                                    </p:animMotion>
                                  </p:childTnLst>
                                </p:cTn>
                              </p:par>
                            </p:childTnLst>
                          </p:cTn>
                        </p:par>
                      </p:childTnLst>
                    </p:cTn>
                  </p:par>
                  <p:par>
                    <p:cTn id="240" fill="hold">
                      <p:stCondLst>
                        <p:cond delay="indefinite"/>
                      </p:stCondLst>
                      <p:childTnLst>
                        <p:par>
                          <p:cTn id="241" fill="hold">
                            <p:stCondLst>
                              <p:cond delay="0"/>
                            </p:stCondLst>
                            <p:childTnLst>
                              <p:par>
                                <p:cTn id="242" presetID="21" presetClass="emph" presetSubtype="0" fill="hold" grpId="4" nodeType="clickEffect">
                                  <p:stCondLst>
                                    <p:cond delay="0"/>
                                  </p:stCondLst>
                                  <p:childTnLst>
                                    <p:animClr clrSpc="hsl" dir="cw">
                                      <p:cBhvr override="childStyle">
                                        <p:cTn id="243" dur="500" fill="hold"/>
                                        <p:tgtEl>
                                          <p:spTgt spid="37"/>
                                        </p:tgtEl>
                                        <p:attrNameLst>
                                          <p:attrName>style.color</p:attrName>
                                        </p:attrNameLst>
                                      </p:cBhvr>
                                      <p:by>
                                        <p:hsl h="7200000" s="0" l="0"/>
                                      </p:by>
                                    </p:animClr>
                                    <p:animClr clrSpc="hsl" dir="cw">
                                      <p:cBhvr>
                                        <p:cTn id="244" dur="500" fill="hold"/>
                                        <p:tgtEl>
                                          <p:spTgt spid="37"/>
                                        </p:tgtEl>
                                        <p:attrNameLst>
                                          <p:attrName>fillcolor</p:attrName>
                                        </p:attrNameLst>
                                      </p:cBhvr>
                                      <p:by>
                                        <p:hsl h="7200000" s="0" l="0"/>
                                      </p:by>
                                    </p:animClr>
                                    <p:animClr clrSpc="hsl" dir="cw">
                                      <p:cBhvr>
                                        <p:cTn id="245" dur="500" fill="hold"/>
                                        <p:tgtEl>
                                          <p:spTgt spid="37"/>
                                        </p:tgtEl>
                                        <p:attrNameLst>
                                          <p:attrName>stroke.color</p:attrName>
                                        </p:attrNameLst>
                                      </p:cBhvr>
                                      <p:by>
                                        <p:hsl h="7200000" s="0" l="0"/>
                                      </p:by>
                                    </p:animClr>
                                    <p:set>
                                      <p:cBhvr>
                                        <p:cTn id="246" dur="500" fill="hold"/>
                                        <p:tgtEl>
                                          <p:spTgt spid="37"/>
                                        </p:tgtEl>
                                        <p:attrNameLst>
                                          <p:attrName>fill.type</p:attrName>
                                        </p:attrNameLst>
                                      </p:cBhvr>
                                      <p:to>
                                        <p:strVal val="solid"/>
                                      </p:to>
                                    </p:set>
                                  </p:childTnLst>
                                </p:cTn>
                              </p:par>
                            </p:childTnLst>
                          </p:cTn>
                        </p:par>
                      </p:childTnLst>
                    </p:cTn>
                  </p:par>
                  <p:par>
                    <p:cTn id="247" fill="hold">
                      <p:stCondLst>
                        <p:cond delay="indefinite"/>
                      </p:stCondLst>
                      <p:childTnLst>
                        <p:par>
                          <p:cTn id="248" fill="hold">
                            <p:stCondLst>
                              <p:cond delay="0"/>
                            </p:stCondLst>
                            <p:childTnLst>
                              <p:par>
                                <p:cTn id="249" presetID="27" presetClass="emph" presetSubtype="0" fill="remove" grpId="2" nodeType="clickEffect">
                                  <p:stCondLst>
                                    <p:cond delay="0"/>
                                  </p:stCondLst>
                                  <p:childTnLst>
                                    <p:animClr clrSpc="rgb" dir="cw">
                                      <p:cBhvr override="childStyle">
                                        <p:cTn id="250" dur="250" autoRev="1" fill="remove"/>
                                        <p:tgtEl>
                                          <p:spTgt spid="40"/>
                                        </p:tgtEl>
                                        <p:attrNameLst>
                                          <p:attrName>style.color</p:attrName>
                                        </p:attrNameLst>
                                      </p:cBhvr>
                                      <p:to>
                                        <a:schemeClr val="bg1"/>
                                      </p:to>
                                    </p:animClr>
                                    <p:animClr clrSpc="rgb" dir="cw">
                                      <p:cBhvr>
                                        <p:cTn id="251" dur="250" autoRev="1" fill="remove"/>
                                        <p:tgtEl>
                                          <p:spTgt spid="40"/>
                                        </p:tgtEl>
                                        <p:attrNameLst>
                                          <p:attrName>fillcolor</p:attrName>
                                        </p:attrNameLst>
                                      </p:cBhvr>
                                      <p:to>
                                        <a:schemeClr val="bg1"/>
                                      </p:to>
                                    </p:animClr>
                                    <p:set>
                                      <p:cBhvr>
                                        <p:cTn id="252" dur="250" autoRev="1" fill="remove"/>
                                        <p:tgtEl>
                                          <p:spTgt spid="40"/>
                                        </p:tgtEl>
                                        <p:attrNameLst>
                                          <p:attrName>fill.type</p:attrName>
                                        </p:attrNameLst>
                                      </p:cBhvr>
                                      <p:to>
                                        <p:strVal val="solid"/>
                                      </p:to>
                                    </p:set>
                                    <p:set>
                                      <p:cBhvr>
                                        <p:cTn id="253" dur="250" autoRev="1" fill="remove"/>
                                        <p:tgtEl>
                                          <p:spTgt spid="40"/>
                                        </p:tgtEl>
                                        <p:attrNameLst>
                                          <p:attrName>fill.on</p:attrName>
                                        </p:attrNameLst>
                                      </p:cBhvr>
                                      <p:to>
                                        <p:strVal val="true"/>
                                      </p:to>
                                    </p:set>
                                  </p:childTnLst>
                                </p:cTn>
                              </p:par>
                            </p:childTnLst>
                          </p:cTn>
                        </p:par>
                      </p:childTnLst>
                    </p:cTn>
                  </p:par>
                  <p:par>
                    <p:cTn id="254" fill="hold">
                      <p:stCondLst>
                        <p:cond delay="indefinite"/>
                      </p:stCondLst>
                      <p:childTnLst>
                        <p:par>
                          <p:cTn id="255" fill="hold">
                            <p:stCondLst>
                              <p:cond delay="0"/>
                            </p:stCondLst>
                            <p:childTnLst>
                              <p:par>
                                <p:cTn id="256" presetID="10" presetClass="entr" presetSubtype="0" fill="hold" grpId="0" nodeType="clickEffect">
                                  <p:stCondLst>
                                    <p:cond delay="0"/>
                                  </p:stCondLst>
                                  <p:childTnLst>
                                    <p:set>
                                      <p:cBhvr>
                                        <p:cTn id="257" dur="1" fill="hold">
                                          <p:stCondLst>
                                            <p:cond delay="0"/>
                                          </p:stCondLst>
                                        </p:cTn>
                                        <p:tgtEl>
                                          <p:spTgt spid="59"/>
                                        </p:tgtEl>
                                        <p:attrNameLst>
                                          <p:attrName>style.visibility</p:attrName>
                                        </p:attrNameLst>
                                      </p:cBhvr>
                                      <p:to>
                                        <p:strVal val="visible"/>
                                      </p:to>
                                    </p:set>
                                    <p:animEffect transition="in" filter="fade">
                                      <p:cBhvr>
                                        <p:cTn id="258" dur="500"/>
                                        <p:tgtEl>
                                          <p:spTgt spid="59"/>
                                        </p:tgtEl>
                                      </p:cBhvr>
                                    </p:animEffect>
                                  </p:childTnLst>
                                </p:cTn>
                              </p:par>
                            </p:childTnLst>
                          </p:cTn>
                        </p:par>
                      </p:childTnLst>
                    </p:cTn>
                  </p:par>
                  <p:par>
                    <p:cTn id="259" fill="hold">
                      <p:stCondLst>
                        <p:cond delay="indefinite"/>
                      </p:stCondLst>
                      <p:childTnLst>
                        <p:par>
                          <p:cTn id="260" fill="hold">
                            <p:stCondLst>
                              <p:cond delay="0"/>
                            </p:stCondLst>
                            <p:childTnLst>
                              <p:par>
                                <p:cTn id="261" presetID="1" presetClass="exit" presetSubtype="0" fill="hold" nodeType="clickEffect">
                                  <p:stCondLst>
                                    <p:cond delay="0"/>
                                  </p:stCondLst>
                                  <p:childTnLst>
                                    <p:set>
                                      <p:cBhvr>
                                        <p:cTn id="262" dur="1" fill="hold">
                                          <p:stCondLst>
                                            <p:cond delay="0"/>
                                          </p:stCondLst>
                                        </p:cTn>
                                        <p:tgtEl>
                                          <p:spTgt spid="28"/>
                                        </p:tgtEl>
                                        <p:attrNameLst>
                                          <p:attrName>style.visibility</p:attrName>
                                        </p:attrNameLst>
                                      </p:cBhvr>
                                      <p:to>
                                        <p:strVal val="hidden"/>
                                      </p:to>
                                    </p:set>
                                  </p:childTnLst>
                                </p:cTn>
                              </p:par>
                              <p:par>
                                <p:cTn id="263" presetID="10" presetClass="entr" presetSubtype="0" fill="hold" nodeType="withEffect">
                                  <p:stCondLst>
                                    <p:cond delay="0"/>
                                  </p:stCondLst>
                                  <p:childTnLst>
                                    <p:set>
                                      <p:cBhvr>
                                        <p:cTn id="264" dur="1" fill="hold">
                                          <p:stCondLst>
                                            <p:cond delay="0"/>
                                          </p:stCondLst>
                                        </p:cTn>
                                        <p:tgtEl>
                                          <p:spTgt spid="81"/>
                                        </p:tgtEl>
                                        <p:attrNameLst>
                                          <p:attrName>style.visibility</p:attrName>
                                        </p:attrNameLst>
                                      </p:cBhvr>
                                      <p:to>
                                        <p:strVal val="visible"/>
                                      </p:to>
                                    </p:set>
                                    <p:animEffect transition="in" filter="fade">
                                      <p:cBhvr>
                                        <p:cTn id="265" dur="500"/>
                                        <p:tgtEl>
                                          <p:spTgt spid="81"/>
                                        </p:tgtEl>
                                      </p:cBhvr>
                                    </p:animEffect>
                                  </p:childTnLst>
                                </p:cTn>
                              </p:par>
                            </p:childTnLst>
                          </p:cTn>
                        </p:par>
                      </p:childTnLst>
                    </p:cTn>
                  </p:par>
                  <p:par>
                    <p:cTn id="266" fill="hold">
                      <p:stCondLst>
                        <p:cond delay="indefinite"/>
                      </p:stCondLst>
                      <p:childTnLst>
                        <p:par>
                          <p:cTn id="267" fill="hold">
                            <p:stCondLst>
                              <p:cond delay="0"/>
                            </p:stCondLst>
                            <p:childTnLst>
                              <p:par>
                                <p:cTn id="268" presetID="27" presetClass="emph" presetSubtype="0" repeatCount="indefinite" fill="remove" grpId="2" nodeType="clickEffect">
                                  <p:stCondLst>
                                    <p:cond delay="0"/>
                                  </p:stCondLst>
                                  <p:endCondLst>
                                    <p:cond evt="onNext" delay="0">
                                      <p:tgtEl>
                                        <p:sldTgt/>
                                      </p:tgtEl>
                                    </p:cond>
                                  </p:endCondLst>
                                  <p:childTnLst>
                                    <p:animClr clrSpc="rgb" dir="cw">
                                      <p:cBhvr override="childStyle">
                                        <p:cTn id="269" dur="250" autoRev="1" fill="remove"/>
                                        <p:tgtEl>
                                          <p:spTgt spid="41"/>
                                        </p:tgtEl>
                                        <p:attrNameLst>
                                          <p:attrName>style.color</p:attrName>
                                        </p:attrNameLst>
                                      </p:cBhvr>
                                      <p:to>
                                        <a:schemeClr val="bg1"/>
                                      </p:to>
                                    </p:animClr>
                                    <p:animClr clrSpc="rgb" dir="cw">
                                      <p:cBhvr>
                                        <p:cTn id="270" dur="250" autoRev="1" fill="remove"/>
                                        <p:tgtEl>
                                          <p:spTgt spid="41"/>
                                        </p:tgtEl>
                                        <p:attrNameLst>
                                          <p:attrName>fillcolor</p:attrName>
                                        </p:attrNameLst>
                                      </p:cBhvr>
                                      <p:to>
                                        <a:schemeClr val="bg1"/>
                                      </p:to>
                                    </p:animClr>
                                    <p:set>
                                      <p:cBhvr>
                                        <p:cTn id="271" dur="250" autoRev="1" fill="remove"/>
                                        <p:tgtEl>
                                          <p:spTgt spid="41"/>
                                        </p:tgtEl>
                                        <p:attrNameLst>
                                          <p:attrName>fill.type</p:attrName>
                                        </p:attrNameLst>
                                      </p:cBhvr>
                                      <p:to>
                                        <p:strVal val="solid"/>
                                      </p:to>
                                    </p:set>
                                    <p:set>
                                      <p:cBhvr>
                                        <p:cTn id="272" dur="250" autoRev="1" fill="remove"/>
                                        <p:tgtEl>
                                          <p:spTgt spid="41"/>
                                        </p:tgtEl>
                                        <p:attrNameLst>
                                          <p:attrName>fill.on</p:attrName>
                                        </p:attrNameLst>
                                      </p:cBhvr>
                                      <p:to>
                                        <p:strVal val="true"/>
                                      </p:to>
                                    </p:set>
                                  </p:childTnLst>
                                </p:cTn>
                              </p:par>
                            </p:childTnLst>
                          </p:cTn>
                        </p:par>
                      </p:childTnLst>
                    </p:cTn>
                  </p:par>
                  <p:par>
                    <p:cTn id="273" fill="hold">
                      <p:stCondLst>
                        <p:cond delay="indefinite"/>
                      </p:stCondLst>
                      <p:childTnLst>
                        <p:par>
                          <p:cTn id="274" fill="hold">
                            <p:stCondLst>
                              <p:cond delay="0"/>
                            </p:stCondLst>
                            <p:childTnLst>
                              <p:par>
                                <p:cTn id="275" presetID="1" presetClass="exit" presetSubtype="0" fill="hold" grpId="0" nodeType="clickEffect">
                                  <p:stCondLst>
                                    <p:cond delay="0"/>
                                  </p:stCondLst>
                                  <p:childTnLst>
                                    <p:set>
                                      <p:cBhvr>
                                        <p:cTn id="276" dur="1" fill="hold">
                                          <p:stCondLst>
                                            <p:cond delay="0"/>
                                          </p:stCondLst>
                                        </p:cTn>
                                        <p:tgtEl>
                                          <p:spTgt spid="84"/>
                                        </p:tgtEl>
                                        <p:attrNameLst>
                                          <p:attrName>style.visibility</p:attrName>
                                        </p:attrNameLst>
                                      </p:cBhvr>
                                      <p:to>
                                        <p:strVal val="hidden"/>
                                      </p:to>
                                    </p:set>
                                  </p:childTnLst>
                                </p:cTn>
                              </p:par>
                            </p:childTnLst>
                          </p:cTn>
                        </p:par>
                      </p:childTnLst>
                    </p:cTn>
                  </p:par>
                  <p:par>
                    <p:cTn id="277" fill="hold">
                      <p:stCondLst>
                        <p:cond delay="indefinite"/>
                      </p:stCondLst>
                      <p:childTnLst>
                        <p:par>
                          <p:cTn id="278" fill="hold">
                            <p:stCondLst>
                              <p:cond delay="0"/>
                            </p:stCondLst>
                            <p:childTnLst>
                              <p:par>
                                <p:cTn id="279" presetID="10" presetClass="entr" presetSubtype="0" fill="hold" grpId="0" nodeType="clickEffect">
                                  <p:stCondLst>
                                    <p:cond delay="0"/>
                                  </p:stCondLst>
                                  <p:childTnLst>
                                    <p:set>
                                      <p:cBhvr>
                                        <p:cTn id="280" dur="1" fill="hold">
                                          <p:stCondLst>
                                            <p:cond delay="0"/>
                                          </p:stCondLst>
                                        </p:cTn>
                                        <p:tgtEl>
                                          <p:spTgt spid="60"/>
                                        </p:tgtEl>
                                        <p:attrNameLst>
                                          <p:attrName>style.visibility</p:attrName>
                                        </p:attrNameLst>
                                      </p:cBhvr>
                                      <p:to>
                                        <p:strVal val="visible"/>
                                      </p:to>
                                    </p:set>
                                    <p:animEffect transition="in" filter="fade">
                                      <p:cBhvr>
                                        <p:cTn id="281" dur="500"/>
                                        <p:tgtEl>
                                          <p:spTgt spid="60"/>
                                        </p:tgtEl>
                                      </p:cBhvr>
                                    </p:animEffect>
                                  </p:childTnLst>
                                </p:cTn>
                              </p:par>
                            </p:childTnLst>
                          </p:cTn>
                        </p:par>
                      </p:childTnLst>
                    </p:cTn>
                  </p:par>
                  <p:par>
                    <p:cTn id="282" fill="hold">
                      <p:stCondLst>
                        <p:cond delay="indefinite"/>
                      </p:stCondLst>
                      <p:childTnLst>
                        <p:par>
                          <p:cTn id="283" fill="hold">
                            <p:stCondLst>
                              <p:cond delay="0"/>
                            </p:stCondLst>
                            <p:childTnLst>
                              <p:par>
                                <p:cTn id="284" presetID="10" presetClass="entr" presetSubtype="0" fill="hold" nodeType="clickEffect">
                                  <p:stCondLst>
                                    <p:cond delay="0"/>
                                  </p:stCondLst>
                                  <p:childTnLst>
                                    <p:set>
                                      <p:cBhvr>
                                        <p:cTn id="285" dur="1" fill="hold">
                                          <p:stCondLst>
                                            <p:cond delay="0"/>
                                          </p:stCondLst>
                                        </p:cTn>
                                        <p:tgtEl>
                                          <p:spTgt spid="85"/>
                                        </p:tgtEl>
                                        <p:attrNameLst>
                                          <p:attrName>style.visibility</p:attrName>
                                        </p:attrNameLst>
                                      </p:cBhvr>
                                      <p:to>
                                        <p:strVal val="visible"/>
                                      </p:to>
                                    </p:set>
                                    <p:animEffect transition="in" filter="fade">
                                      <p:cBhvr>
                                        <p:cTn id="286" dur="500"/>
                                        <p:tgtEl>
                                          <p:spTgt spid="85"/>
                                        </p:tgtEl>
                                      </p:cBhvr>
                                    </p:animEffect>
                                  </p:childTnLst>
                                </p:cTn>
                              </p:par>
                              <p:par>
                                <p:cTn id="287" presetID="1" presetClass="exit" presetSubtype="0" fill="hold" nodeType="withEffect">
                                  <p:stCondLst>
                                    <p:cond delay="0"/>
                                  </p:stCondLst>
                                  <p:childTnLst>
                                    <p:set>
                                      <p:cBhvr>
                                        <p:cTn id="288" dur="1" fill="hold">
                                          <p:stCondLst>
                                            <p:cond delay="0"/>
                                          </p:stCondLst>
                                        </p:cTn>
                                        <p:tgtEl>
                                          <p:spTgt spid="25"/>
                                        </p:tgtEl>
                                        <p:attrNameLst>
                                          <p:attrName>style.visibility</p:attrName>
                                        </p:attrNameLst>
                                      </p:cBhvr>
                                      <p:to>
                                        <p:strVal val="hidden"/>
                                      </p:to>
                                    </p:set>
                                  </p:childTnLst>
                                </p:cTn>
                              </p:par>
                            </p:childTnLst>
                          </p:cTn>
                        </p:par>
                      </p:childTnLst>
                    </p:cTn>
                  </p:par>
                  <p:par>
                    <p:cTn id="289" fill="hold">
                      <p:stCondLst>
                        <p:cond delay="indefinite"/>
                      </p:stCondLst>
                      <p:childTnLst>
                        <p:par>
                          <p:cTn id="290" fill="hold">
                            <p:stCondLst>
                              <p:cond delay="0"/>
                            </p:stCondLst>
                            <p:childTnLst>
                              <p:par>
                                <p:cTn id="291" presetID="1" presetClass="exit" presetSubtype="0" fill="hold" grpId="0" nodeType="clickEffect">
                                  <p:stCondLst>
                                    <p:cond delay="0"/>
                                  </p:stCondLst>
                                  <p:childTnLst>
                                    <p:set>
                                      <p:cBhvr>
                                        <p:cTn id="292" dur="1" fill="hold">
                                          <p:stCondLst>
                                            <p:cond delay="0"/>
                                          </p:stCondLst>
                                        </p:cTn>
                                        <p:tgtEl>
                                          <p:spTgt spid="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6" grpId="0" animBg="1"/>
      <p:bldP spid="37" grpId="0" animBg="1"/>
      <p:bldP spid="37" grpId="1" animBg="1"/>
      <p:bldP spid="37" grpId="2" animBg="1"/>
      <p:bldP spid="37" grpId="3" animBg="1"/>
      <p:bldP spid="37" grpId="4" animBg="1"/>
      <p:bldP spid="38" grpId="0" animBg="1"/>
      <p:bldP spid="39" grpId="0" animBg="1"/>
      <p:bldP spid="39" grpId="1" animBg="1"/>
      <p:bldP spid="39" grpId="2" animBg="1"/>
      <p:bldP spid="40" grpId="0" animBg="1"/>
      <p:bldP spid="40" grpId="1" animBg="1"/>
      <p:bldP spid="40" grpId="2" animBg="1"/>
      <p:bldP spid="41" grpId="0" animBg="1"/>
      <p:bldP spid="41" grpId="1" animBg="1"/>
      <p:bldP spid="41" grpId="2" animBg="1"/>
      <p:bldP spid="48" grpId="0"/>
      <p:bldP spid="48" grpId="1"/>
      <p:bldP spid="49" grpId="0"/>
      <p:bldP spid="50" grpId="0"/>
      <p:bldP spid="50" grpId="1"/>
      <p:bldP spid="51" grpId="0"/>
      <p:bldP spid="51" grpId="1"/>
      <p:bldP spid="54" grpId="0" animBg="1"/>
      <p:bldP spid="55" grpId="0" animBg="1"/>
      <p:bldP spid="57" grpId="0" animBg="1"/>
      <p:bldP spid="60" grpId="0" animBg="1"/>
      <p:bldP spid="61" grpId="0" animBg="1"/>
      <p:bldP spid="74" grpId="0" animBg="1"/>
      <p:bldP spid="75" grpId="0" animBg="1"/>
      <p:bldP spid="76" grpId="0" animBg="1"/>
      <p:bldP spid="77" grpId="0" animBg="1"/>
      <p:bldP spid="53" grpId="0" animBg="1"/>
      <p:bldP spid="78" grpId="0" animBg="1"/>
      <p:bldP spid="56" grpId="0" animBg="1"/>
      <p:bldP spid="80" grpId="0" animBg="1"/>
      <p:bldP spid="59" grpId="0" animBg="1"/>
      <p:bldP spid="84" grpId="0" animBg="1"/>
      <p:bldP spid="8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KMP- Compute Prefix Function</a:t>
            </a:r>
          </a:p>
        </p:txBody>
      </p:sp>
      <p:sp>
        <p:nvSpPr>
          <p:cNvPr id="3" name="Content Placeholder 2"/>
          <p:cNvSpPr>
            <a:spLocks noGrp="1"/>
          </p:cNvSpPr>
          <p:nvPr>
            <p:ph idx="1"/>
          </p:nvPr>
        </p:nvSpPr>
        <p:spPr>
          <a:solidFill>
            <a:srgbClr val="424242"/>
          </a:solidFill>
        </p:spPr>
        <p:txBody>
          <a:bodyPr/>
          <a:lstStyle/>
          <a:p>
            <a:pPr marL="0" indent="0">
              <a:buNone/>
            </a:pPr>
            <a:r>
              <a:rPr lang="en-US" sz="2200" dirty="0">
                <a:solidFill>
                  <a:srgbClr val="00B0F0"/>
                </a:solidFill>
              </a:rPr>
              <a:t>COMPUTE-PREFIX-FUNCTION(P)</a:t>
            </a:r>
          </a:p>
          <a:p>
            <a:pPr marL="544512" lvl="1" indent="0">
              <a:buNone/>
            </a:pPr>
            <a:r>
              <a:rPr lang="en-US" sz="2200" dirty="0">
                <a:solidFill>
                  <a:srgbClr val="F6E7E6"/>
                </a:solidFill>
              </a:rPr>
              <a:t>m ← length[P]</a:t>
            </a:r>
          </a:p>
          <a:p>
            <a:pPr marL="544512" lvl="1" indent="0">
              <a:buNone/>
            </a:pPr>
            <a:r>
              <a:rPr lang="el-GR" sz="2200" dirty="0">
                <a:solidFill>
                  <a:srgbClr val="F6E7E6"/>
                </a:solidFill>
              </a:rPr>
              <a:t>π[1] ← 0</a:t>
            </a:r>
          </a:p>
          <a:p>
            <a:pPr marL="544512" lvl="1" indent="0">
              <a:buNone/>
            </a:pPr>
            <a:r>
              <a:rPr lang="en-US" sz="2200" dirty="0">
                <a:solidFill>
                  <a:srgbClr val="F6E7E6"/>
                </a:solidFill>
              </a:rPr>
              <a:t>k ← 0</a:t>
            </a:r>
          </a:p>
          <a:p>
            <a:pPr marL="544512" lvl="1" indent="0">
              <a:buNone/>
            </a:pPr>
            <a:r>
              <a:rPr lang="en-US" sz="2200" dirty="0">
                <a:solidFill>
                  <a:srgbClr val="F6E7E6"/>
                </a:solidFill>
              </a:rPr>
              <a:t>for q ← 2 to m</a:t>
            </a:r>
          </a:p>
          <a:p>
            <a:pPr marL="544512" lvl="1" indent="0">
              <a:buNone/>
            </a:pPr>
            <a:r>
              <a:rPr lang="en-US" sz="2200" dirty="0">
                <a:solidFill>
                  <a:srgbClr val="F6E7E6"/>
                </a:solidFill>
              </a:rPr>
              <a:t>       while k &gt; 0 and P[k + 1] ≠ P[q]</a:t>
            </a:r>
          </a:p>
          <a:p>
            <a:pPr marL="544512" lvl="1" indent="0">
              <a:buNone/>
            </a:pPr>
            <a:r>
              <a:rPr lang="en-US" sz="2200" dirty="0">
                <a:solidFill>
                  <a:srgbClr val="F6E7E6"/>
                </a:solidFill>
              </a:rPr>
              <a:t>	     </a:t>
            </a:r>
            <a:r>
              <a:rPr lang="en-US" sz="2200" dirty="0" smtClean="0">
                <a:solidFill>
                  <a:srgbClr val="F6E7E6"/>
                </a:solidFill>
              </a:rPr>
              <a:t>	k </a:t>
            </a:r>
            <a:r>
              <a:rPr lang="en-US" sz="2200" dirty="0">
                <a:solidFill>
                  <a:srgbClr val="F6E7E6"/>
                </a:solidFill>
              </a:rPr>
              <a:t>← </a:t>
            </a:r>
            <a:r>
              <a:rPr lang="el-GR" sz="2200" dirty="0">
                <a:solidFill>
                  <a:srgbClr val="F6E7E6"/>
                </a:solidFill>
              </a:rPr>
              <a:t>π[</a:t>
            </a:r>
            <a:r>
              <a:rPr lang="en-US" sz="2200" dirty="0">
                <a:solidFill>
                  <a:srgbClr val="F6E7E6"/>
                </a:solidFill>
              </a:rPr>
              <a:t>k]</a:t>
            </a:r>
          </a:p>
          <a:p>
            <a:pPr marL="544512" lvl="1" indent="0">
              <a:buNone/>
            </a:pPr>
            <a:r>
              <a:rPr lang="en-US" sz="2200" dirty="0">
                <a:solidFill>
                  <a:srgbClr val="F6E7E6"/>
                </a:solidFill>
              </a:rPr>
              <a:t>       </a:t>
            </a:r>
            <a:r>
              <a:rPr lang="en-US" sz="2200" dirty="0" smtClean="0">
                <a:solidFill>
                  <a:srgbClr val="F6E7E6"/>
                </a:solidFill>
              </a:rPr>
              <a:t> end </a:t>
            </a:r>
            <a:r>
              <a:rPr lang="en-US" sz="2200" dirty="0">
                <a:solidFill>
                  <a:srgbClr val="F6E7E6"/>
                </a:solidFill>
              </a:rPr>
              <a:t>while</a:t>
            </a:r>
          </a:p>
          <a:p>
            <a:pPr marL="544512" lvl="1" indent="0">
              <a:buNone/>
            </a:pPr>
            <a:r>
              <a:rPr lang="en-US" sz="2200" dirty="0">
                <a:solidFill>
                  <a:srgbClr val="F6E7E6"/>
                </a:solidFill>
              </a:rPr>
              <a:t>        if P[k + 1] == P[q] then</a:t>
            </a:r>
          </a:p>
          <a:p>
            <a:pPr marL="544512" lvl="1" indent="0">
              <a:buNone/>
            </a:pPr>
            <a:r>
              <a:rPr lang="en-US" sz="2200" dirty="0">
                <a:solidFill>
                  <a:srgbClr val="F6E7E6"/>
                </a:solidFill>
              </a:rPr>
              <a:t>              </a:t>
            </a:r>
            <a:r>
              <a:rPr lang="en-US" sz="2200" dirty="0" smtClean="0">
                <a:solidFill>
                  <a:srgbClr val="F6E7E6"/>
                </a:solidFill>
              </a:rPr>
              <a:t>	k </a:t>
            </a:r>
            <a:r>
              <a:rPr lang="en-US" sz="2200" dirty="0">
                <a:solidFill>
                  <a:srgbClr val="F6E7E6"/>
                </a:solidFill>
              </a:rPr>
              <a:t>← k + 1</a:t>
            </a:r>
          </a:p>
          <a:p>
            <a:pPr marL="544512" lvl="1" indent="0">
              <a:buNone/>
            </a:pPr>
            <a:r>
              <a:rPr lang="en-US" sz="2200" dirty="0">
                <a:solidFill>
                  <a:srgbClr val="F6E7E6"/>
                </a:solidFill>
              </a:rPr>
              <a:t>        end if</a:t>
            </a:r>
          </a:p>
          <a:p>
            <a:pPr marL="544512" lvl="1" indent="0">
              <a:buNone/>
            </a:pPr>
            <a:r>
              <a:rPr lang="en-US" sz="2200" dirty="0">
                <a:solidFill>
                  <a:srgbClr val="F6E7E6"/>
                </a:solidFill>
              </a:rPr>
              <a:t>        </a:t>
            </a:r>
            <a:r>
              <a:rPr lang="en-US" sz="2200" dirty="0" smtClean="0">
                <a:solidFill>
                  <a:srgbClr val="F6E7E6"/>
                </a:solidFill>
              </a:rPr>
              <a:t>	</a:t>
            </a:r>
            <a:r>
              <a:rPr lang="el-GR" sz="2200" dirty="0" smtClean="0">
                <a:solidFill>
                  <a:srgbClr val="F6E7E6"/>
                </a:solidFill>
              </a:rPr>
              <a:t>π[</a:t>
            </a:r>
            <a:r>
              <a:rPr lang="en-US" sz="2200" dirty="0">
                <a:solidFill>
                  <a:srgbClr val="F6E7E6"/>
                </a:solidFill>
              </a:rPr>
              <a:t>q] ← k </a:t>
            </a:r>
          </a:p>
          <a:p>
            <a:pPr marL="544512" lvl="1" indent="0">
              <a:buNone/>
            </a:pPr>
            <a:r>
              <a:rPr lang="en-US" sz="2200" dirty="0">
                <a:solidFill>
                  <a:srgbClr val="F6E7E6"/>
                </a:solidFill>
              </a:rPr>
              <a:t>return </a:t>
            </a:r>
            <a:r>
              <a:rPr lang="el-GR" sz="2200" dirty="0">
                <a:solidFill>
                  <a:srgbClr val="F6E7E6"/>
                </a:solidFill>
              </a:rPr>
              <a:t>π </a:t>
            </a:r>
          </a:p>
          <a:p>
            <a:endParaRPr lang="en-US" dirty="0"/>
          </a:p>
        </p:txBody>
      </p:sp>
    </p:spTree>
    <p:extLst>
      <p:ext uri="{BB962C8B-B14F-4D97-AF65-F5344CB8AC3E}">
        <p14:creationId xmlns:p14="http://schemas.microsoft.com/office/powerpoint/2010/main" val="33529632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Depth-First Search / Traversal</a:t>
            </a:r>
            <a:endParaRPr lang="en-US" dirty="0"/>
          </a:p>
        </p:txBody>
      </p:sp>
      <p:sp>
        <p:nvSpPr>
          <p:cNvPr id="4" name="Oval 3"/>
          <p:cNvSpPr/>
          <p:nvPr/>
        </p:nvSpPr>
        <p:spPr>
          <a:xfrm>
            <a:off x="2396220" y="1021729"/>
            <a:ext cx="548640" cy="54864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1</a:t>
            </a:r>
            <a:endParaRPr lang="en-IN" b="1" dirty="0"/>
          </a:p>
        </p:txBody>
      </p:sp>
      <p:sp>
        <p:nvSpPr>
          <p:cNvPr id="5" name="Oval 4"/>
          <p:cNvSpPr/>
          <p:nvPr/>
        </p:nvSpPr>
        <p:spPr>
          <a:xfrm>
            <a:off x="2396220" y="2098979"/>
            <a:ext cx="548640" cy="54864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3</a:t>
            </a:r>
            <a:endParaRPr lang="en-IN" b="1" dirty="0"/>
          </a:p>
        </p:txBody>
      </p:sp>
      <p:sp>
        <p:nvSpPr>
          <p:cNvPr id="6" name="Oval 5"/>
          <p:cNvSpPr/>
          <p:nvPr/>
        </p:nvSpPr>
        <p:spPr>
          <a:xfrm>
            <a:off x="1244092" y="2102472"/>
            <a:ext cx="548640" cy="54864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2</a:t>
            </a:r>
            <a:endParaRPr lang="en-IN" sz="2400" b="1" dirty="0"/>
          </a:p>
        </p:txBody>
      </p:sp>
      <p:sp>
        <p:nvSpPr>
          <p:cNvPr id="7" name="Oval 6"/>
          <p:cNvSpPr/>
          <p:nvPr/>
        </p:nvSpPr>
        <p:spPr>
          <a:xfrm>
            <a:off x="2396220" y="3176972"/>
            <a:ext cx="548640" cy="54864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6</a:t>
            </a:r>
            <a:endParaRPr lang="en-IN" b="1" dirty="0"/>
          </a:p>
        </p:txBody>
      </p:sp>
      <p:sp>
        <p:nvSpPr>
          <p:cNvPr id="8" name="Oval 7"/>
          <p:cNvSpPr/>
          <p:nvPr/>
        </p:nvSpPr>
        <p:spPr>
          <a:xfrm>
            <a:off x="1244092" y="3180465"/>
            <a:ext cx="548640" cy="54864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5</a:t>
            </a:r>
            <a:endParaRPr lang="en-IN" b="1" dirty="0"/>
          </a:p>
        </p:txBody>
      </p:sp>
      <p:sp>
        <p:nvSpPr>
          <p:cNvPr id="9" name="Oval 8"/>
          <p:cNvSpPr/>
          <p:nvPr/>
        </p:nvSpPr>
        <p:spPr>
          <a:xfrm>
            <a:off x="3542562" y="2102472"/>
            <a:ext cx="548640" cy="54864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4</a:t>
            </a:r>
            <a:endParaRPr lang="en-IN" b="1" dirty="0"/>
          </a:p>
        </p:txBody>
      </p:sp>
      <p:sp>
        <p:nvSpPr>
          <p:cNvPr id="10" name="Oval 9"/>
          <p:cNvSpPr/>
          <p:nvPr/>
        </p:nvSpPr>
        <p:spPr>
          <a:xfrm>
            <a:off x="4694690" y="3176972"/>
            <a:ext cx="548640" cy="54864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8</a:t>
            </a:r>
            <a:endParaRPr lang="en-IN" b="1" dirty="0"/>
          </a:p>
        </p:txBody>
      </p:sp>
      <p:sp>
        <p:nvSpPr>
          <p:cNvPr id="11" name="Oval 10"/>
          <p:cNvSpPr/>
          <p:nvPr/>
        </p:nvSpPr>
        <p:spPr>
          <a:xfrm>
            <a:off x="3542562" y="3180465"/>
            <a:ext cx="548640" cy="54864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7</a:t>
            </a:r>
            <a:endParaRPr lang="en-IN" b="1" dirty="0"/>
          </a:p>
        </p:txBody>
      </p:sp>
      <p:cxnSp>
        <p:nvCxnSpPr>
          <p:cNvPr id="12" name="Straight Connector 11"/>
          <p:cNvCxnSpPr>
            <a:stCxn id="4" idx="4"/>
            <a:endCxn id="5" idx="0"/>
          </p:cNvCxnSpPr>
          <p:nvPr/>
        </p:nvCxnSpPr>
        <p:spPr>
          <a:xfrm>
            <a:off x="2670540" y="1570369"/>
            <a:ext cx="0" cy="52861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6" idx="0"/>
            <a:endCxn id="4" idx="2"/>
          </p:cNvCxnSpPr>
          <p:nvPr/>
        </p:nvCxnSpPr>
        <p:spPr>
          <a:xfrm flipV="1">
            <a:off x="1518412" y="1296049"/>
            <a:ext cx="877808" cy="80642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 idx="6"/>
            <a:endCxn id="9" idx="0"/>
          </p:cNvCxnSpPr>
          <p:nvPr/>
        </p:nvCxnSpPr>
        <p:spPr>
          <a:xfrm>
            <a:off x="2944860" y="1296049"/>
            <a:ext cx="872022" cy="80642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5" idx="4"/>
            <a:endCxn id="7" idx="0"/>
          </p:cNvCxnSpPr>
          <p:nvPr/>
        </p:nvCxnSpPr>
        <p:spPr>
          <a:xfrm>
            <a:off x="2670540" y="2647619"/>
            <a:ext cx="0" cy="52935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6" idx="4"/>
            <a:endCxn id="8" idx="0"/>
          </p:cNvCxnSpPr>
          <p:nvPr/>
        </p:nvCxnSpPr>
        <p:spPr>
          <a:xfrm>
            <a:off x="1518412" y="2651112"/>
            <a:ext cx="0" cy="52935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6" idx="5"/>
            <a:endCxn id="7" idx="1"/>
          </p:cNvCxnSpPr>
          <p:nvPr/>
        </p:nvCxnSpPr>
        <p:spPr>
          <a:xfrm>
            <a:off x="1712386" y="2570766"/>
            <a:ext cx="764180" cy="68655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6" idx="6"/>
            <a:endCxn id="5" idx="2"/>
          </p:cNvCxnSpPr>
          <p:nvPr/>
        </p:nvCxnSpPr>
        <p:spPr>
          <a:xfrm flipV="1">
            <a:off x="1792732" y="2373299"/>
            <a:ext cx="603488" cy="349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8" idx="6"/>
            <a:endCxn id="7" idx="2"/>
          </p:cNvCxnSpPr>
          <p:nvPr/>
        </p:nvCxnSpPr>
        <p:spPr>
          <a:xfrm flipV="1">
            <a:off x="1792732" y="3451292"/>
            <a:ext cx="603488" cy="349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1" idx="6"/>
            <a:endCxn id="10" idx="2"/>
          </p:cNvCxnSpPr>
          <p:nvPr/>
        </p:nvCxnSpPr>
        <p:spPr>
          <a:xfrm flipV="1">
            <a:off x="4091202" y="3451292"/>
            <a:ext cx="603488" cy="349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9" idx="4"/>
            <a:endCxn id="11" idx="0"/>
          </p:cNvCxnSpPr>
          <p:nvPr/>
        </p:nvCxnSpPr>
        <p:spPr>
          <a:xfrm>
            <a:off x="3816882" y="2651112"/>
            <a:ext cx="0" cy="52935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9" idx="6"/>
            <a:endCxn id="10" idx="0"/>
          </p:cNvCxnSpPr>
          <p:nvPr/>
        </p:nvCxnSpPr>
        <p:spPr>
          <a:xfrm>
            <a:off x="4091202" y="2376792"/>
            <a:ext cx="877808" cy="800180"/>
          </a:xfrm>
          <a:prstGeom prst="line">
            <a:avLst/>
          </a:prstGeom>
          <a:ln w="28575"/>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5910718" y="982465"/>
                <a:ext cx="5943600" cy="919401"/>
              </a:xfrm>
              <a:prstGeom prst="roundRect">
                <a:avLst/>
              </a:prstGeom>
              <a:solidFill>
                <a:schemeClr val="accent1">
                  <a:lumMod val="20000"/>
                  <a:lumOff val="80000"/>
                </a:schemeClr>
              </a:solidFill>
              <a:ln>
                <a:solidFill>
                  <a:schemeClr val="accent1"/>
                </a:solidFill>
              </a:ln>
            </p:spPr>
            <p:txBody>
              <a:bodyPr wrap="square" rtlCol="0">
                <a:spAutoFit/>
              </a:bodyPr>
              <a:lstStyle/>
              <a:p>
                <a:pPr algn="just"/>
                <a:r>
                  <a:rPr lang="en-IN" sz="2400" dirty="0" smtClean="0"/>
                  <a:t>Select any node </a:t>
                </a:r>
                <a14:m>
                  <m:oMath xmlns:m="http://schemas.openxmlformats.org/officeDocument/2006/math">
                    <m:r>
                      <a:rPr lang="en-IN" sz="2400" i="1" dirty="0" smtClean="0">
                        <a:latin typeface="Cambria Math" panose="02040503050406030204" pitchFamily="18" charset="0"/>
                      </a:rPr>
                      <m:t>𝑣</m:t>
                    </m:r>
                    <m:r>
                      <a:rPr lang="en-IN" sz="2400" i="1" dirty="0" smtClean="0">
                        <a:latin typeface="Cambria Math" panose="02040503050406030204" pitchFamily="18" charset="0"/>
                      </a:rPr>
                      <m:t>∈</m:t>
                    </m:r>
                    <m:r>
                      <a:rPr lang="en-IN" sz="2400" i="1" dirty="0" smtClean="0">
                        <a:latin typeface="Cambria Math" panose="02040503050406030204" pitchFamily="18" charset="0"/>
                      </a:rPr>
                      <m:t>𝑁</m:t>
                    </m:r>
                    <m:r>
                      <a:rPr lang="en-IN" sz="2400" i="1" dirty="0" smtClean="0">
                        <a:latin typeface="Cambria Math" panose="02040503050406030204" pitchFamily="18" charset="0"/>
                      </a:rPr>
                      <m:t> </m:t>
                    </m:r>
                  </m:oMath>
                </a14:m>
                <a:r>
                  <a:rPr lang="en-IN" sz="2400" dirty="0" smtClean="0"/>
                  <a:t>as starting point mark that node as visited</a:t>
                </a:r>
                <a:endParaRPr lang="en-IN" sz="2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5910718" y="982465"/>
                <a:ext cx="5943600" cy="919401"/>
              </a:xfrm>
              <a:prstGeom prst="roundRect">
                <a:avLst/>
              </a:prstGeom>
              <a:blipFill>
                <a:blip r:embed="rId2"/>
                <a:stretch>
                  <a:fillRect l="-819" r="-614" b="-9804"/>
                </a:stretch>
              </a:blipFill>
              <a:ln>
                <a:solidFill>
                  <a:schemeClr val="accent1"/>
                </a:solidFill>
              </a:ln>
            </p:spPr>
            <p:txBody>
              <a:bodyPr/>
              <a:lstStyle/>
              <a:p>
                <a:r>
                  <a:rPr lang="en-US">
                    <a:noFill/>
                  </a:rPr>
                  <a:t> </a:t>
                </a:r>
              </a:p>
            </p:txBody>
          </p:sp>
        </mc:Fallback>
      </mc:AlternateContent>
      <p:sp>
        <p:nvSpPr>
          <p:cNvPr id="24" name="TextBox 23"/>
          <p:cNvSpPr txBox="1"/>
          <p:nvPr/>
        </p:nvSpPr>
        <p:spPr>
          <a:xfrm>
            <a:off x="5875288" y="2056190"/>
            <a:ext cx="5943600" cy="1736646"/>
          </a:xfrm>
          <a:prstGeom prst="roundRect">
            <a:avLst/>
          </a:prstGeom>
          <a:solidFill>
            <a:schemeClr val="accent1">
              <a:lumMod val="20000"/>
              <a:lumOff val="80000"/>
            </a:schemeClr>
          </a:solidFill>
          <a:ln>
            <a:solidFill>
              <a:schemeClr val="accent1"/>
            </a:solidFill>
          </a:ln>
        </p:spPr>
        <p:txBody>
          <a:bodyPr wrap="square" rtlCol="0">
            <a:spAutoFit/>
          </a:bodyPr>
          <a:lstStyle/>
          <a:p>
            <a:pPr algn="just"/>
            <a:r>
              <a:rPr lang="en-IN" sz="2400" dirty="0" smtClean="0"/>
              <a:t>Select one of the unvisited </a:t>
            </a:r>
            <a:r>
              <a:rPr lang="en-IN" sz="2400" dirty="0" err="1" smtClean="0"/>
              <a:t>adjacents</a:t>
            </a:r>
            <a:r>
              <a:rPr lang="en-IN" sz="2400" dirty="0" smtClean="0"/>
              <a:t> of current node.</a:t>
            </a:r>
          </a:p>
          <a:p>
            <a:pPr algn="just"/>
            <a:r>
              <a:rPr lang="en-IN" sz="2400" dirty="0" smtClean="0"/>
              <a:t>Make it new starting point and mark it as visited </a:t>
            </a:r>
            <a:endParaRPr lang="en-IN" sz="2400" dirty="0"/>
          </a:p>
        </p:txBody>
      </p:sp>
      <p:sp>
        <p:nvSpPr>
          <p:cNvPr id="25" name="TextBox 24"/>
          <p:cNvSpPr txBox="1"/>
          <p:nvPr/>
        </p:nvSpPr>
        <p:spPr>
          <a:xfrm>
            <a:off x="5910719" y="3960223"/>
            <a:ext cx="5943600" cy="919401"/>
          </a:xfrm>
          <a:prstGeom prst="roundRect">
            <a:avLst/>
          </a:prstGeom>
          <a:solidFill>
            <a:schemeClr val="accent1">
              <a:lumMod val="20000"/>
              <a:lumOff val="80000"/>
            </a:schemeClr>
          </a:solidFill>
          <a:ln>
            <a:solidFill>
              <a:schemeClr val="accent1"/>
            </a:solidFill>
          </a:ln>
        </p:spPr>
        <p:txBody>
          <a:bodyPr wrap="square" rtlCol="0">
            <a:spAutoFit/>
          </a:bodyPr>
          <a:lstStyle/>
          <a:p>
            <a:pPr algn="just"/>
            <a:r>
              <a:rPr lang="en-IN" sz="2400" dirty="0" smtClean="0"/>
              <a:t>If new node has no unvisited adjacent then move to parent and make it starting point</a:t>
            </a:r>
            <a:endParaRPr lang="en-IN" sz="2400" dirty="0"/>
          </a:p>
        </p:txBody>
      </p:sp>
      <p:sp>
        <p:nvSpPr>
          <p:cNvPr id="26" name="TextBox 25"/>
          <p:cNvSpPr txBox="1"/>
          <p:nvPr/>
        </p:nvSpPr>
        <p:spPr>
          <a:xfrm>
            <a:off x="1529219" y="5754301"/>
            <a:ext cx="4675077" cy="510778"/>
          </a:xfrm>
          <a:prstGeom prst="roundRect">
            <a:avLst/>
          </a:prstGeom>
          <a:solidFill>
            <a:schemeClr val="accent1">
              <a:lumMod val="20000"/>
              <a:lumOff val="80000"/>
            </a:schemeClr>
          </a:solidFill>
        </p:spPr>
        <p:txBody>
          <a:bodyPr wrap="square" rtlCol="0">
            <a:spAutoFit/>
          </a:bodyPr>
          <a:lstStyle/>
          <a:p>
            <a:pPr algn="just"/>
            <a:r>
              <a:rPr lang="en-IN" sz="2400" b="1" dirty="0" smtClean="0">
                <a:solidFill>
                  <a:srgbClr val="AD1457"/>
                </a:solidFill>
              </a:rPr>
              <a:t>Visited : </a:t>
            </a:r>
            <a:endParaRPr lang="en-IN" sz="2400" b="1" dirty="0">
              <a:solidFill>
                <a:srgbClr val="AD1457"/>
              </a:solidFill>
            </a:endParaRPr>
          </a:p>
        </p:txBody>
      </p:sp>
      <p:sp>
        <p:nvSpPr>
          <p:cNvPr id="27" name="Rectangle 26"/>
          <p:cNvSpPr/>
          <p:nvPr/>
        </p:nvSpPr>
        <p:spPr>
          <a:xfrm>
            <a:off x="2648162" y="5786930"/>
            <a:ext cx="432000" cy="461665"/>
          </a:xfrm>
          <a:prstGeom prst="rect">
            <a:avLst/>
          </a:prstGeom>
          <a:solidFill>
            <a:schemeClr val="accent1">
              <a:lumMod val="20000"/>
              <a:lumOff val="80000"/>
            </a:schemeClr>
          </a:solidFill>
        </p:spPr>
        <p:txBody>
          <a:bodyPr wrap="square" rtlCol="0">
            <a:spAutoFit/>
          </a:bodyPr>
          <a:lstStyle/>
          <a:p>
            <a:pPr algn="ctr"/>
            <a:r>
              <a:rPr lang="en-IN" sz="2400" b="1" dirty="0" smtClean="0">
                <a:solidFill>
                  <a:srgbClr val="AD1457"/>
                </a:solidFill>
              </a:rPr>
              <a:t>1</a:t>
            </a:r>
            <a:endParaRPr lang="en-IN" sz="2400" b="1" dirty="0">
              <a:solidFill>
                <a:srgbClr val="AD1457"/>
              </a:solidFill>
            </a:endParaRPr>
          </a:p>
        </p:txBody>
      </p:sp>
      <p:sp>
        <p:nvSpPr>
          <p:cNvPr id="28" name="Rectangle 27"/>
          <p:cNvSpPr/>
          <p:nvPr/>
        </p:nvSpPr>
        <p:spPr>
          <a:xfrm>
            <a:off x="3080162" y="5786930"/>
            <a:ext cx="432000" cy="461665"/>
          </a:xfrm>
          <a:prstGeom prst="rect">
            <a:avLst/>
          </a:prstGeom>
          <a:solidFill>
            <a:schemeClr val="accent1">
              <a:lumMod val="20000"/>
              <a:lumOff val="80000"/>
            </a:schemeClr>
          </a:solidFill>
        </p:spPr>
        <p:txBody>
          <a:bodyPr wrap="square" rtlCol="0">
            <a:spAutoFit/>
          </a:bodyPr>
          <a:lstStyle/>
          <a:p>
            <a:pPr algn="ctr"/>
            <a:r>
              <a:rPr lang="en-IN" sz="2400" b="1" dirty="0">
                <a:solidFill>
                  <a:srgbClr val="AD1457"/>
                </a:solidFill>
              </a:rPr>
              <a:t>2</a:t>
            </a:r>
          </a:p>
        </p:txBody>
      </p:sp>
      <p:sp>
        <p:nvSpPr>
          <p:cNvPr id="29" name="Rectangle 28"/>
          <p:cNvSpPr/>
          <p:nvPr/>
        </p:nvSpPr>
        <p:spPr>
          <a:xfrm>
            <a:off x="3512162" y="5786930"/>
            <a:ext cx="432000" cy="461665"/>
          </a:xfrm>
          <a:prstGeom prst="rect">
            <a:avLst/>
          </a:prstGeom>
          <a:solidFill>
            <a:schemeClr val="accent1">
              <a:lumMod val="20000"/>
              <a:lumOff val="80000"/>
            </a:schemeClr>
          </a:solidFill>
        </p:spPr>
        <p:txBody>
          <a:bodyPr wrap="square" rtlCol="0">
            <a:spAutoFit/>
          </a:bodyPr>
          <a:lstStyle/>
          <a:p>
            <a:pPr algn="ctr"/>
            <a:r>
              <a:rPr lang="en-IN" sz="2400" b="1" dirty="0">
                <a:solidFill>
                  <a:srgbClr val="AD1457"/>
                </a:solidFill>
              </a:rPr>
              <a:t>3</a:t>
            </a:r>
          </a:p>
        </p:txBody>
      </p:sp>
      <p:sp>
        <p:nvSpPr>
          <p:cNvPr id="30" name="Rectangle 29"/>
          <p:cNvSpPr/>
          <p:nvPr/>
        </p:nvSpPr>
        <p:spPr>
          <a:xfrm>
            <a:off x="3944162" y="5786930"/>
            <a:ext cx="432000" cy="461665"/>
          </a:xfrm>
          <a:prstGeom prst="rect">
            <a:avLst/>
          </a:prstGeom>
          <a:solidFill>
            <a:schemeClr val="accent1">
              <a:lumMod val="20000"/>
              <a:lumOff val="80000"/>
            </a:schemeClr>
          </a:solidFill>
        </p:spPr>
        <p:txBody>
          <a:bodyPr wrap="square" rtlCol="0">
            <a:spAutoFit/>
          </a:bodyPr>
          <a:lstStyle/>
          <a:p>
            <a:pPr algn="ctr"/>
            <a:r>
              <a:rPr lang="en-IN" sz="2400" b="1" dirty="0" smtClean="0">
                <a:solidFill>
                  <a:srgbClr val="AD1457"/>
                </a:solidFill>
              </a:rPr>
              <a:t>6</a:t>
            </a:r>
            <a:endParaRPr lang="en-IN" sz="2400" b="1" dirty="0">
              <a:solidFill>
                <a:srgbClr val="AD1457"/>
              </a:solidFill>
            </a:endParaRPr>
          </a:p>
        </p:txBody>
      </p:sp>
      <p:sp>
        <p:nvSpPr>
          <p:cNvPr id="31" name="Rectangle 30"/>
          <p:cNvSpPr/>
          <p:nvPr/>
        </p:nvSpPr>
        <p:spPr>
          <a:xfrm>
            <a:off x="4376162" y="5786930"/>
            <a:ext cx="432000" cy="461665"/>
          </a:xfrm>
          <a:prstGeom prst="rect">
            <a:avLst/>
          </a:prstGeom>
          <a:solidFill>
            <a:schemeClr val="accent1">
              <a:lumMod val="20000"/>
              <a:lumOff val="80000"/>
            </a:schemeClr>
          </a:solidFill>
        </p:spPr>
        <p:txBody>
          <a:bodyPr wrap="square" rtlCol="0">
            <a:spAutoFit/>
          </a:bodyPr>
          <a:lstStyle/>
          <a:p>
            <a:pPr algn="ctr"/>
            <a:r>
              <a:rPr lang="en-IN" sz="2400" b="1" dirty="0" smtClean="0">
                <a:solidFill>
                  <a:srgbClr val="AD1457"/>
                </a:solidFill>
              </a:rPr>
              <a:t>5</a:t>
            </a:r>
            <a:endParaRPr lang="en-IN" sz="2400" b="1" dirty="0">
              <a:solidFill>
                <a:srgbClr val="AD1457"/>
              </a:solidFill>
            </a:endParaRPr>
          </a:p>
        </p:txBody>
      </p:sp>
      <p:sp>
        <p:nvSpPr>
          <p:cNvPr id="32" name="Rectangle 31"/>
          <p:cNvSpPr/>
          <p:nvPr/>
        </p:nvSpPr>
        <p:spPr>
          <a:xfrm>
            <a:off x="4808162" y="5786930"/>
            <a:ext cx="432000" cy="461665"/>
          </a:xfrm>
          <a:prstGeom prst="rect">
            <a:avLst/>
          </a:prstGeom>
          <a:solidFill>
            <a:schemeClr val="accent1">
              <a:lumMod val="20000"/>
              <a:lumOff val="80000"/>
            </a:schemeClr>
          </a:solidFill>
        </p:spPr>
        <p:txBody>
          <a:bodyPr wrap="square" rtlCol="0">
            <a:spAutoFit/>
          </a:bodyPr>
          <a:lstStyle/>
          <a:p>
            <a:pPr algn="ctr"/>
            <a:r>
              <a:rPr lang="en-IN" sz="2400" b="1" dirty="0" smtClean="0">
                <a:solidFill>
                  <a:srgbClr val="AD1457"/>
                </a:solidFill>
              </a:rPr>
              <a:t>4</a:t>
            </a:r>
            <a:endParaRPr lang="en-IN" sz="2400" b="1" dirty="0">
              <a:solidFill>
                <a:srgbClr val="AD1457"/>
              </a:solidFill>
            </a:endParaRPr>
          </a:p>
        </p:txBody>
      </p:sp>
      <p:sp>
        <p:nvSpPr>
          <p:cNvPr id="33" name="Rectangle 32"/>
          <p:cNvSpPr/>
          <p:nvPr/>
        </p:nvSpPr>
        <p:spPr>
          <a:xfrm>
            <a:off x="5238290" y="5786930"/>
            <a:ext cx="432000" cy="461665"/>
          </a:xfrm>
          <a:prstGeom prst="rect">
            <a:avLst/>
          </a:prstGeom>
          <a:solidFill>
            <a:schemeClr val="accent1">
              <a:lumMod val="20000"/>
              <a:lumOff val="80000"/>
            </a:schemeClr>
          </a:solidFill>
        </p:spPr>
        <p:txBody>
          <a:bodyPr wrap="square" rtlCol="0">
            <a:spAutoFit/>
          </a:bodyPr>
          <a:lstStyle/>
          <a:p>
            <a:pPr algn="ctr"/>
            <a:r>
              <a:rPr lang="en-IN" sz="2400" b="1" dirty="0">
                <a:solidFill>
                  <a:srgbClr val="AD1457"/>
                </a:solidFill>
              </a:rPr>
              <a:t>7</a:t>
            </a:r>
          </a:p>
        </p:txBody>
      </p:sp>
      <p:sp>
        <p:nvSpPr>
          <p:cNvPr id="34" name="Rectangle 33"/>
          <p:cNvSpPr/>
          <p:nvPr/>
        </p:nvSpPr>
        <p:spPr>
          <a:xfrm>
            <a:off x="5670290" y="5786930"/>
            <a:ext cx="432000" cy="461665"/>
          </a:xfrm>
          <a:prstGeom prst="rect">
            <a:avLst/>
          </a:prstGeom>
          <a:solidFill>
            <a:schemeClr val="accent1">
              <a:lumMod val="20000"/>
              <a:lumOff val="80000"/>
            </a:schemeClr>
          </a:solidFill>
        </p:spPr>
        <p:txBody>
          <a:bodyPr wrap="square" rtlCol="0">
            <a:spAutoFit/>
          </a:bodyPr>
          <a:lstStyle/>
          <a:p>
            <a:pPr algn="ctr"/>
            <a:r>
              <a:rPr lang="en-IN" sz="2400" b="1" dirty="0" smtClean="0">
                <a:solidFill>
                  <a:srgbClr val="AD1457"/>
                </a:solidFill>
              </a:rPr>
              <a:t>8</a:t>
            </a:r>
            <a:endParaRPr lang="en-IN" sz="2400" b="1" dirty="0">
              <a:solidFill>
                <a:srgbClr val="AD1457"/>
              </a:solidFill>
            </a:endParaRPr>
          </a:p>
        </p:txBody>
      </p:sp>
    </p:spTree>
    <p:extLst>
      <p:ext uri="{BB962C8B-B14F-4D97-AF65-F5344CB8AC3E}">
        <p14:creationId xmlns:p14="http://schemas.microsoft.com/office/powerpoint/2010/main" val="1710754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mph" presetSubtype="2" fill="hold" nodeType="clickEffect">
                                  <p:stCondLst>
                                    <p:cond delay="0"/>
                                  </p:stCondLst>
                                  <p:childTnLst>
                                    <p:animClr clrSpc="rgb" dir="cw">
                                      <p:cBhvr>
                                        <p:cTn id="11" dur="10" fill="hold"/>
                                        <p:tgtEl>
                                          <p:spTgt spid="4"/>
                                        </p:tgtEl>
                                        <p:attrNameLst>
                                          <p:attrName>fillcolor</p:attrName>
                                        </p:attrNameLst>
                                      </p:cBhvr>
                                      <p:to>
                                        <a:srgbClr val="689331"/>
                                      </p:to>
                                    </p:animClr>
                                    <p:set>
                                      <p:cBhvr>
                                        <p:cTn id="12" dur="10" fill="hold"/>
                                        <p:tgtEl>
                                          <p:spTgt spid="4"/>
                                        </p:tgtEl>
                                        <p:attrNameLst>
                                          <p:attrName>fill.type</p:attrName>
                                        </p:attrNameLst>
                                      </p:cBhvr>
                                      <p:to>
                                        <p:strVal val="solid"/>
                                      </p:to>
                                    </p:set>
                                    <p:set>
                                      <p:cBhvr>
                                        <p:cTn id="13" dur="10" fill="hold"/>
                                        <p:tgtEl>
                                          <p:spTgt spid="4"/>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28" dur="250" autoRev="1" fill="remove"/>
                                        <p:tgtEl>
                                          <p:spTgt spid="6"/>
                                        </p:tgtEl>
                                        <p:attrNameLst>
                                          <p:attrName>style.color</p:attrName>
                                        </p:attrNameLst>
                                      </p:cBhvr>
                                      <p:to>
                                        <a:schemeClr val="bg1"/>
                                      </p:to>
                                    </p:animClr>
                                    <p:animClr clrSpc="rgb" dir="cw">
                                      <p:cBhvr>
                                        <p:cTn id="29" dur="250" autoRev="1" fill="remove"/>
                                        <p:tgtEl>
                                          <p:spTgt spid="6"/>
                                        </p:tgtEl>
                                        <p:attrNameLst>
                                          <p:attrName>fillcolor</p:attrName>
                                        </p:attrNameLst>
                                      </p:cBhvr>
                                      <p:to>
                                        <a:schemeClr val="bg1"/>
                                      </p:to>
                                    </p:animClr>
                                    <p:set>
                                      <p:cBhvr>
                                        <p:cTn id="30" dur="250" autoRev="1" fill="remove"/>
                                        <p:tgtEl>
                                          <p:spTgt spid="6"/>
                                        </p:tgtEl>
                                        <p:attrNameLst>
                                          <p:attrName>fill.type</p:attrName>
                                        </p:attrNameLst>
                                      </p:cBhvr>
                                      <p:to>
                                        <p:strVal val="solid"/>
                                      </p:to>
                                    </p:set>
                                    <p:set>
                                      <p:cBhvr>
                                        <p:cTn id="31" dur="250" autoRev="1" fill="remove"/>
                                        <p:tgtEl>
                                          <p:spTgt spid="6"/>
                                        </p:tgtEl>
                                        <p:attrNameLst>
                                          <p:attrName>fill.on</p:attrName>
                                        </p:attrNameLst>
                                      </p:cBhvr>
                                      <p:to>
                                        <p:strVal val="true"/>
                                      </p:to>
                                    </p:set>
                                  </p:childTnLst>
                                </p:cTn>
                              </p:par>
                              <p:par>
                                <p:cTn id="32" presetID="27" presetClass="emph" presetSubtype="0" repeatCount="indefinite" fill="remove" grpId="0" nodeType="withEffect">
                                  <p:stCondLst>
                                    <p:cond delay="0"/>
                                  </p:stCondLst>
                                  <p:endCondLst>
                                    <p:cond evt="onNext" delay="0">
                                      <p:tgtEl>
                                        <p:sldTgt/>
                                      </p:tgtEl>
                                    </p:cond>
                                  </p:endCondLst>
                                  <p:childTnLst>
                                    <p:animClr clrSpc="rgb" dir="cw">
                                      <p:cBhvr override="childStyle">
                                        <p:cTn id="33" dur="250" autoRev="1" fill="remove"/>
                                        <p:tgtEl>
                                          <p:spTgt spid="5"/>
                                        </p:tgtEl>
                                        <p:attrNameLst>
                                          <p:attrName>style.color</p:attrName>
                                        </p:attrNameLst>
                                      </p:cBhvr>
                                      <p:to>
                                        <a:schemeClr val="bg1"/>
                                      </p:to>
                                    </p:animClr>
                                    <p:animClr clrSpc="rgb" dir="cw">
                                      <p:cBhvr>
                                        <p:cTn id="34" dur="250" autoRev="1" fill="remove"/>
                                        <p:tgtEl>
                                          <p:spTgt spid="5"/>
                                        </p:tgtEl>
                                        <p:attrNameLst>
                                          <p:attrName>fillcolor</p:attrName>
                                        </p:attrNameLst>
                                      </p:cBhvr>
                                      <p:to>
                                        <a:schemeClr val="bg1"/>
                                      </p:to>
                                    </p:animClr>
                                    <p:set>
                                      <p:cBhvr>
                                        <p:cTn id="35" dur="250" autoRev="1" fill="remove"/>
                                        <p:tgtEl>
                                          <p:spTgt spid="5"/>
                                        </p:tgtEl>
                                        <p:attrNameLst>
                                          <p:attrName>fill.type</p:attrName>
                                        </p:attrNameLst>
                                      </p:cBhvr>
                                      <p:to>
                                        <p:strVal val="solid"/>
                                      </p:to>
                                    </p:set>
                                    <p:set>
                                      <p:cBhvr>
                                        <p:cTn id="36" dur="250" autoRev="1" fill="remove"/>
                                        <p:tgtEl>
                                          <p:spTgt spid="5"/>
                                        </p:tgtEl>
                                        <p:attrNameLst>
                                          <p:attrName>fill.on</p:attrName>
                                        </p:attrNameLst>
                                      </p:cBhvr>
                                      <p:to>
                                        <p:strVal val="true"/>
                                      </p:to>
                                    </p:set>
                                  </p:childTnLst>
                                </p:cTn>
                              </p:par>
                              <p:par>
                                <p:cTn id="37" presetID="27" presetClass="emph" presetSubtype="0" repeatCount="indefinite" fill="remove" grpId="0" nodeType="withEffect">
                                  <p:stCondLst>
                                    <p:cond delay="0"/>
                                  </p:stCondLst>
                                  <p:endCondLst>
                                    <p:cond evt="onNext" delay="0">
                                      <p:tgtEl>
                                        <p:sldTgt/>
                                      </p:tgtEl>
                                    </p:cond>
                                  </p:endCondLst>
                                  <p:childTnLst>
                                    <p:animClr clrSpc="rgb" dir="cw">
                                      <p:cBhvr override="childStyle">
                                        <p:cTn id="38" dur="250" autoRev="1" fill="remove"/>
                                        <p:tgtEl>
                                          <p:spTgt spid="9"/>
                                        </p:tgtEl>
                                        <p:attrNameLst>
                                          <p:attrName>style.color</p:attrName>
                                        </p:attrNameLst>
                                      </p:cBhvr>
                                      <p:to>
                                        <a:schemeClr val="bg1"/>
                                      </p:to>
                                    </p:animClr>
                                    <p:animClr clrSpc="rgb" dir="cw">
                                      <p:cBhvr>
                                        <p:cTn id="39" dur="250" autoRev="1" fill="remove"/>
                                        <p:tgtEl>
                                          <p:spTgt spid="9"/>
                                        </p:tgtEl>
                                        <p:attrNameLst>
                                          <p:attrName>fillcolor</p:attrName>
                                        </p:attrNameLst>
                                      </p:cBhvr>
                                      <p:to>
                                        <a:schemeClr val="bg1"/>
                                      </p:to>
                                    </p:animClr>
                                    <p:set>
                                      <p:cBhvr>
                                        <p:cTn id="40" dur="250" autoRev="1" fill="remove"/>
                                        <p:tgtEl>
                                          <p:spTgt spid="9"/>
                                        </p:tgtEl>
                                        <p:attrNameLst>
                                          <p:attrName>fill.type</p:attrName>
                                        </p:attrNameLst>
                                      </p:cBhvr>
                                      <p:to>
                                        <p:strVal val="solid"/>
                                      </p:to>
                                    </p:set>
                                    <p:set>
                                      <p:cBhvr>
                                        <p:cTn id="41" dur="250" autoRev="1" fill="remove"/>
                                        <p:tgtEl>
                                          <p:spTgt spid="9"/>
                                        </p:tgtEl>
                                        <p:attrNameLst>
                                          <p:attrName>fill.on</p:attrName>
                                        </p:attrNameLst>
                                      </p:cBhvr>
                                      <p:to>
                                        <p:strVal val="true"/>
                                      </p:to>
                                    </p:set>
                                  </p:childTnLst>
                                </p:cTn>
                              </p:par>
                            </p:childTnLst>
                          </p:cTn>
                        </p:par>
                      </p:childTnLst>
                    </p:cTn>
                  </p:par>
                  <p:par>
                    <p:cTn id="42" fill="hold">
                      <p:stCondLst>
                        <p:cond delay="indefinite"/>
                      </p:stCondLst>
                      <p:childTnLst>
                        <p:par>
                          <p:cTn id="43" fill="hold">
                            <p:stCondLst>
                              <p:cond delay="0"/>
                            </p:stCondLst>
                            <p:childTnLst>
                              <p:par>
                                <p:cTn id="44" presetID="1" presetClass="emph" presetSubtype="2" fill="hold" nodeType="clickEffect">
                                  <p:stCondLst>
                                    <p:cond delay="0"/>
                                  </p:stCondLst>
                                  <p:childTnLst>
                                    <p:animClr clrSpc="rgb" dir="cw">
                                      <p:cBhvr>
                                        <p:cTn id="45" dur="10" fill="hold"/>
                                        <p:tgtEl>
                                          <p:spTgt spid="6"/>
                                        </p:tgtEl>
                                        <p:attrNameLst>
                                          <p:attrName>fillcolor</p:attrName>
                                        </p:attrNameLst>
                                      </p:cBhvr>
                                      <p:to>
                                        <a:srgbClr val="689331"/>
                                      </p:to>
                                    </p:animClr>
                                    <p:set>
                                      <p:cBhvr>
                                        <p:cTn id="46" dur="10" fill="hold"/>
                                        <p:tgtEl>
                                          <p:spTgt spid="6"/>
                                        </p:tgtEl>
                                        <p:attrNameLst>
                                          <p:attrName>fill.type</p:attrName>
                                        </p:attrNameLst>
                                      </p:cBhvr>
                                      <p:to>
                                        <p:strVal val="solid"/>
                                      </p:to>
                                    </p:set>
                                    <p:set>
                                      <p:cBhvr>
                                        <p:cTn id="47" dur="10" fill="hold"/>
                                        <p:tgtEl>
                                          <p:spTgt spid="6"/>
                                        </p:tgtEl>
                                        <p:attrNameLst>
                                          <p:attrName>fill.on</p:attrName>
                                        </p:attrNameLst>
                                      </p:cBhvr>
                                      <p:to>
                                        <p:strVal val="true"/>
                                      </p:to>
                                    </p:set>
                                  </p:childTnLst>
                                </p:cTn>
                              </p:par>
                              <p:par>
                                <p:cTn id="48" presetID="7" presetClass="emph" presetSubtype="2" fill="hold" nodeType="withEffect">
                                  <p:stCondLst>
                                    <p:cond delay="0"/>
                                  </p:stCondLst>
                                  <p:childTnLst>
                                    <p:animClr clrSpc="rgb" dir="cw">
                                      <p:cBhvr>
                                        <p:cTn id="49" dur="10" fill="hold"/>
                                        <p:tgtEl>
                                          <p:spTgt spid="13"/>
                                        </p:tgtEl>
                                        <p:attrNameLst>
                                          <p:attrName>stroke.color</p:attrName>
                                        </p:attrNameLst>
                                      </p:cBhvr>
                                      <p:to>
                                        <a:srgbClr val="00BBD3"/>
                                      </p:to>
                                    </p:animClr>
                                    <p:set>
                                      <p:cBhvr>
                                        <p:cTn id="50" dur="10" fill="hold"/>
                                        <p:tgtEl>
                                          <p:spTgt spid="13"/>
                                        </p:tgtEl>
                                        <p:attrNameLst>
                                          <p:attrName>stroke.on</p:attrName>
                                        </p:attrNameLst>
                                      </p:cBhvr>
                                      <p:to>
                                        <p:strVal val="tru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7" presetClass="emph" presetSubtype="0" repeatCount="indefinite" fill="remove" grpId="1" nodeType="clickEffect">
                                  <p:stCondLst>
                                    <p:cond delay="0"/>
                                  </p:stCondLst>
                                  <p:endCondLst>
                                    <p:cond evt="onNext" delay="0">
                                      <p:tgtEl>
                                        <p:sldTgt/>
                                      </p:tgtEl>
                                    </p:cond>
                                  </p:endCondLst>
                                  <p:childTnLst>
                                    <p:animClr clrSpc="rgb" dir="cw">
                                      <p:cBhvr override="childStyle">
                                        <p:cTn id="58" dur="250" autoRev="1" fill="remove"/>
                                        <p:tgtEl>
                                          <p:spTgt spid="5"/>
                                        </p:tgtEl>
                                        <p:attrNameLst>
                                          <p:attrName>style.color</p:attrName>
                                        </p:attrNameLst>
                                      </p:cBhvr>
                                      <p:to>
                                        <a:schemeClr val="bg1"/>
                                      </p:to>
                                    </p:animClr>
                                    <p:animClr clrSpc="rgb" dir="cw">
                                      <p:cBhvr>
                                        <p:cTn id="59" dur="250" autoRev="1" fill="remove"/>
                                        <p:tgtEl>
                                          <p:spTgt spid="5"/>
                                        </p:tgtEl>
                                        <p:attrNameLst>
                                          <p:attrName>fillcolor</p:attrName>
                                        </p:attrNameLst>
                                      </p:cBhvr>
                                      <p:to>
                                        <a:schemeClr val="bg1"/>
                                      </p:to>
                                    </p:animClr>
                                    <p:set>
                                      <p:cBhvr>
                                        <p:cTn id="60" dur="250" autoRev="1" fill="remove"/>
                                        <p:tgtEl>
                                          <p:spTgt spid="5"/>
                                        </p:tgtEl>
                                        <p:attrNameLst>
                                          <p:attrName>fill.type</p:attrName>
                                        </p:attrNameLst>
                                      </p:cBhvr>
                                      <p:to>
                                        <p:strVal val="solid"/>
                                      </p:to>
                                    </p:set>
                                    <p:set>
                                      <p:cBhvr>
                                        <p:cTn id="61" dur="250" autoRev="1" fill="remove"/>
                                        <p:tgtEl>
                                          <p:spTgt spid="5"/>
                                        </p:tgtEl>
                                        <p:attrNameLst>
                                          <p:attrName>fill.on</p:attrName>
                                        </p:attrNameLst>
                                      </p:cBhvr>
                                      <p:to>
                                        <p:strVal val="true"/>
                                      </p:to>
                                    </p:set>
                                  </p:childTnLst>
                                </p:cTn>
                              </p:par>
                              <p:par>
                                <p:cTn id="62" presetID="27" presetClass="emph" presetSubtype="0" repeatCount="indefinite" fill="remove" grpId="0" nodeType="withEffect">
                                  <p:stCondLst>
                                    <p:cond delay="0"/>
                                  </p:stCondLst>
                                  <p:endCondLst>
                                    <p:cond evt="onNext" delay="0">
                                      <p:tgtEl>
                                        <p:sldTgt/>
                                      </p:tgtEl>
                                    </p:cond>
                                  </p:endCondLst>
                                  <p:childTnLst>
                                    <p:animClr clrSpc="rgb" dir="cw">
                                      <p:cBhvr override="childStyle">
                                        <p:cTn id="63" dur="250" autoRev="1" fill="remove"/>
                                        <p:tgtEl>
                                          <p:spTgt spid="8"/>
                                        </p:tgtEl>
                                        <p:attrNameLst>
                                          <p:attrName>style.color</p:attrName>
                                        </p:attrNameLst>
                                      </p:cBhvr>
                                      <p:to>
                                        <a:schemeClr val="bg1"/>
                                      </p:to>
                                    </p:animClr>
                                    <p:animClr clrSpc="rgb" dir="cw">
                                      <p:cBhvr>
                                        <p:cTn id="64" dur="250" autoRev="1" fill="remove"/>
                                        <p:tgtEl>
                                          <p:spTgt spid="8"/>
                                        </p:tgtEl>
                                        <p:attrNameLst>
                                          <p:attrName>fillcolor</p:attrName>
                                        </p:attrNameLst>
                                      </p:cBhvr>
                                      <p:to>
                                        <a:schemeClr val="bg1"/>
                                      </p:to>
                                    </p:animClr>
                                    <p:set>
                                      <p:cBhvr>
                                        <p:cTn id="65" dur="250" autoRev="1" fill="remove"/>
                                        <p:tgtEl>
                                          <p:spTgt spid="8"/>
                                        </p:tgtEl>
                                        <p:attrNameLst>
                                          <p:attrName>fill.type</p:attrName>
                                        </p:attrNameLst>
                                      </p:cBhvr>
                                      <p:to>
                                        <p:strVal val="solid"/>
                                      </p:to>
                                    </p:set>
                                    <p:set>
                                      <p:cBhvr>
                                        <p:cTn id="66" dur="250" autoRev="1" fill="remove"/>
                                        <p:tgtEl>
                                          <p:spTgt spid="8"/>
                                        </p:tgtEl>
                                        <p:attrNameLst>
                                          <p:attrName>fill.on</p:attrName>
                                        </p:attrNameLst>
                                      </p:cBhvr>
                                      <p:to>
                                        <p:strVal val="true"/>
                                      </p:to>
                                    </p:set>
                                  </p:childTnLst>
                                </p:cTn>
                              </p:par>
                              <p:par>
                                <p:cTn id="67" presetID="27" presetClass="emph" presetSubtype="0" repeatCount="indefinite" fill="remove" grpId="0" nodeType="withEffect">
                                  <p:stCondLst>
                                    <p:cond delay="0"/>
                                  </p:stCondLst>
                                  <p:endCondLst>
                                    <p:cond evt="onNext" delay="0">
                                      <p:tgtEl>
                                        <p:sldTgt/>
                                      </p:tgtEl>
                                    </p:cond>
                                  </p:endCondLst>
                                  <p:childTnLst>
                                    <p:animClr clrSpc="rgb" dir="cw">
                                      <p:cBhvr override="childStyle">
                                        <p:cTn id="68" dur="250" autoRev="1" fill="remove"/>
                                        <p:tgtEl>
                                          <p:spTgt spid="7"/>
                                        </p:tgtEl>
                                        <p:attrNameLst>
                                          <p:attrName>style.color</p:attrName>
                                        </p:attrNameLst>
                                      </p:cBhvr>
                                      <p:to>
                                        <a:schemeClr val="bg1"/>
                                      </p:to>
                                    </p:animClr>
                                    <p:animClr clrSpc="rgb" dir="cw">
                                      <p:cBhvr>
                                        <p:cTn id="69" dur="250" autoRev="1" fill="remove"/>
                                        <p:tgtEl>
                                          <p:spTgt spid="7"/>
                                        </p:tgtEl>
                                        <p:attrNameLst>
                                          <p:attrName>fillcolor</p:attrName>
                                        </p:attrNameLst>
                                      </p:cBhvr>
                                      <p:to>
                                        <a:schemeClr val="bg1"/>
                                      </p:to>
                                    </p:animClr>
                                    <p:set>
                                      <p:cBhvr>
                                        <p:cTn id="70" dur="250" autoRev="1" fill="remove"/>
                                        <p:tgtEl>
                                          <p:spTgt spid="7"/>
                                        </p:tgtEl>
                                        <p:attrNameLst>
                                          <p:attrName>fill.type</p:attrName>
                                        </p:attrNameLst>
                                      </p:cBhvr>
                                      <p:to>
                                        <p:strVal val="solid"/>
                                      </p:to>
                                    </p:set>
                                    <p:set>
                                      <p:cBhvr>
                                        <p:cTn id="71" dur="250" autoRev="1" fill="remove"/>
                                        <p:tgtEl>
                                          <p:spTgt spid="7"/>
                                        </p:tgtEl>
                                        <p:attrNameLst>
                                          <p:attrName>fill.on</p:attrName>
                                        </p:attrNameLst>
                                      </p:cBhvr>
                                      <p:to>
                                        <p:strVal val="true"/>
                                      </p:to>
                                    </p:set>
                                  </p:childTnLst>
                                </p:cTn>
                              </p:par>
                            </p:childTnLst>
                          </p:cTn>
                        </p:par>
                      </p:childTnLst>
                    </p:cTn>
                  </p:par>
                  <p:par>
                    <p:cTn id="72" fill="hold">
                      <p:stCondLst>
                        <p:cond delay="indefinite"/>
                      </p:stCondLst>
                      <p:childTnLst>
                        <p:par>
                          <p:cTn id="73" fill="hold">
                            <p:stCondLst>
                              <p:cond delay="0"/>
                            </p:stCondLst>
                            <p:childTnLst>
                              <p:par>
                                <p:cTn id="74" presetID="1" presetClass="emph" presetSubtype="2" fill="hold" nodeType="clickEffect">
                                  <p:stCondLst>
                                    <p:cond delay="0"/>
                                  </p:stCondLst>
                                  <p:childTnLst>
                                    <p:animClr clrSpc="rgb" dir="cw">
                                      <p:cBhvr>
                                        <p:cTn id="75" dur="10" fill="hold"/>
                                        <p:tgtEl>
                                          <p:spTgt spid="5"/>
                                        </p:tgtEl>
                                        <p:attrNameLst>
                                          <p:attrName>fillcolor</p:attrName>
                                        </p:attrNameLst>
                                      </p:cBhvr>
                                      <p:to>
                                        <a:srgbClr val="689331"/>
                                      </p:to>
                                    </p:animClr>
                                    <p:set>
                                      <p:cBhvr>
                                        <p:cTn id="76" dur="10" fill="hold"/>
                                        <p:tgtEl>
                                          <p:spTgt spid="5"/>
                                        </p:tgtEl>
                                        <p:attrNameLst>
                                          <p:attrName>fill.type</p:attrName>
                                        </p:attrNameLst>
                                      </p:cBhvr>
                                      <p:to>
                                        <p:strVal val="solid"/>
                                      </p:to>
                                    </p:set>
                                    <p:set>
                                      <p:cBhvr>
                                        <p:cTn id="77" dur="10" fill="hold"/>
                                        <p:tgtEl>
                                          <p:spTgt spid="5"/>
                                        </p:tgtEl>
                                        <p:attrNameLst>
                                          <p:attrName>fill.on</p:attrName>
                                        </p:attrNameLst>
                                      </p:cBhvr>
                                      <p:to>
                                        <p:strVal val="true"/>
                                      </p:to>
                                    </p:set>
                                  </p:childTnLst>
                                </p:cTn>
                              </p:par>
                              <p:par>
                                <p:cTn id="78" presetID="7" presetClass="emph" presetSubtype="2" fill="hold" nodeType="withEffect">
                                  <p:stCondLst>
                                    <p:cond delay="0"/>
                                  </p:stCondLst>
                                  <p:childTnLst>
                                    <p:animClr clrSpc="rgb" dir="cw">
                                      <p:cBhvr>
                                        <p:cTn id="79" dur="10" fill="hold"/>
                                        <p:tgtEl>
                                          <p:spTgt spid="18"/>
                                        </p:tgtEl>
                                        <p:attrNameLst>
                                          <p:attrName>stroke.color</p:attrName>
                                        </p:attrNameLst>
                                      </p:cBhvr>
                                      <p:to>
                                        <a:schemeClr val="accent2"/>
                                      </p:to>
                                    </p:animClr>
                                    <p:set>
                                      <p:cBhvr>
                                        <p:cTn id="80" dur="10" fill="hold"/>
                                        <p:tgtEl>
                                          <p:spTgt spid="18"/>
                                        </p:tgtEl>
                                        <p:attrNameLst>
                                          <p:attrName>stroke.on</p:attrName>
                                        </p:attrNameLst>
                                      </p:cBhvr>
                                      <p:to>
                                        <p:strVal val="tru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7" presetClass="emph" presetSubtype="0" repeatCount="indefinite" fill="remove" grpId="1" nodeType="clickEffect">
                                  <p:stCondLst>
                                    <p:cond delay="0"/>
                                  </p:stCondLst>
                                  <p:endCondLst>
                                    <p:cond evt="onNext" delay="0">
                                      <p:tgtEl>
                                        <p:sldTgt/>
                                      </p:tgtEl>
                                    </p:cond>
                                  </p:endCondLst>
                                  <p:childTnLst>
                                    <p:animClr clrSpc="rgb" dir="cw">
                                      <p:cBhvr override="childStyle">
                                        <p:cTn id="88" dur="250" autoRev="1" fill="remove"/>
                                        <p:tgtEl>
                                          <p:spTgt spid="7"/>
                                        </p:tgtEl>
                                        <p:attrNameLst>
                                          <p:attrName>style.color</p:attrName>
                                        </p:attrNameLst>
                                      </p:cBhvr>
                                      <p:to>
                                        <a:schemeClr val="bg1"/>
                                      </p:to>
                                    </p:animClr>
                                    <p:animClr clrSpc="rgb" dir="cw">
                                      <p:cBhvr>
                                        <p:cTn id="89" dur="250" autoRev="1" fill="remove"/>
                                        <p:tgtEl>
                                          <p:spTgt spid="7"/>
                                        </p:tgtEl>
                                        <p:attrNameLst>
                                          <p:attrName>fillcolor</p:attrName>
                                        </p:attrNameLst>
                                      </p:cBhvr>
                                      <p:to>
                                        <a:schemeClr val="bg1"/>
                                      </p:to>
                                    </p:animClr>
                                    <p:set>
                                      <p:cBhvr>
                                        <p:cTn id="90" dur="250" autoRev="1" fill="remove"/>
                                        <p:tgtEl>
                                          <p:spTgt spid="7"/>
                                        </p:tgtEl>
                                        <p:attrNameLst>
                                          <p:attrName>fill.type</p:attrName>
                                        </p:attrNameLst>
                                      </p:cBhvr>
                                      <p:to>
                                        <p:strVal val="solid"/>
                                      </p:to>
                                    </p:set>
                                    <p:set>
                                      <p:cBhvr>
                                        <p:cTn id="91" dur="250" autoRev="1" fill="remove"/>
                                        <p:tgtEl>
                                          <p:spTgt spid="7"/>
                                        </p:tgtEl>
                                        <p:attrNameLst>
                                          <p:attrName>fill.on</p:attrName>
                                        </p:attrNameLst>
                                      </p:cBhvr>
                                      <p:to>
                                        <p:strVal val="true"/>
                                      </p:to>
                                    </p:set>
                                  </p:childTnLst>
                                </p:cTn>
                              </p:par>
                            </p:childTnLst>
                          </p:cTn>
                        </p:par>
                      </p:childTnLst>
                    </p:cTn>
                  </p:par>
                  <p:par>
                    <p:cTn id="92" fill="hold">
                      <p:stCondLst>
                        <p:cond delay="indefinite"/>
                      </p:stCondLst>
                      <p:childTnLst>
                        <p:par>
                          <p:cTn id="93" fill="hold">
                            <p:stCondLst>
                              <p:cond delay="0"/>
                            </p:stCondLst>
                            <p:childTnLst>
                              <p:par>
                                <p:cTn id="94" presetID="1" presetClass="emph" presetSubtype="2" fill="hold" nodeType="clickEffect">
                                  <p:stCondLst>
                                    <p:cond delay="0"/>
                                  </p:stCondLst>
                                  <p:childTnLst>
                                    <p:animClr clrSpc="rgb" dir="cw">
                                      <p:cBhvr>
                                        <p:cTn id="95" dur="10" fill="hold"/>
                                        <p:tgtEl>
                                          <p:spTgt spid="7"/>
                                        </p:tgtEl>
                                        <p:attrNameLst>
                                          <p:attrName>fillcolor</p:attrName>
                                        </p:attrNameLst>
                                      </p:cBhvr>
                                      <p:to>
                                        <a:srgbClr val="689331"/>
                                      </p:to>
                                    </p:animClr>
                                    <p:set>
                                      <p:cBhvr>
                                        <p:cTn id="96" dur="10" fill="hold"/>
                                        <p:tgtEl>
                                          <p:spTgt spid="7"/>
                                        </p:tgtEl>
                                        <p:attrNameLst>
                                          <p:attrName>fill.type</p:attrName>
                                        </p:attrNameLst>
                                      </p:cBhvr>
                                      <p:to>
                                        <p:strVal val="solid"/>
                                      </p:to>
                                    </p:set>
                                    <p:set>
                                      <p:cBhvr>
                                        <p:cTn id="97" dur="10" fill="hold"/>
                                        <p:tgtEl>
                                          <p:spTgt spid="7"/>
                                        </p:tgtEl>
                                        <p:attrNameLst>
                                          <p:attrName>fill.on</p:attrName>
                                        </p:attrNameLst>
                                      </p:cBhvr>
                                      <p:to>
                                        <p:strVal val="true"/>
                                      </p:to>
                                    </p:set>
                                  </p:childTnLst>
                                </p:cTn>
                              </p:par>
                              <p:par>
                                <p:cTn id="98" presetID="7" presetClass="emph" presetSubtype="2" fill="hold" nodeType="withEffect">
                                  <p:stCondLst>
                                    <p:cond delay="0"/>
                                  </p:stCondLst>
                                  <p:childTnLst>
                                    <p:animClr clrSpc="rgb" dir="cw">
                                      <p:cBhvr>
                                        <p:cTn id="99" dur="10" fill="hold"/>
                                        <p:tgtEl>
                                          <p:spTgt spid="15"/>
                                        </p:tgtEl>
                                        <p:attrNameLst>
                                          <p:attrName>stroke.color</p:attrName>
                                        </p:attrNameLst>
                                      </p:cBhvr>
                                      <p:to>
                                        <a:schemeClr val="accent2"/>
                                      </p:to>
                                    </p:animClr>
                                    <p:set>
                                      <p:cBhvr>
                                        <p:cTn id="100" dur="10" fill="hold"/>
                                        <p:tgtEl>
                                          <p:spTgt spid="15"/>
                                        </p:tgtEl>
                                        <p:attrNameLst>
                                          <p:attrName>stroke.on</p:attrName>
                                        </p:attrNameLst>
                                      </p:cBhvr>
                                      <p:to>
                                        <p:strVal val="tru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30"/>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27" presetClass="emph" presetSubtype="0" repeatCount="indefinite" fill="remove" grpId="1" nodeType="clickEffect">
                                  <p:stCondLst>
                                    <p:cond delay="0"/>
                                  </p:stCondLst>
                                  <p:endCondLst>
                                    <p:cond evt="onNext" delay="0">
                                      <p:tgtEl>
                                        <p:sldTgt/>
                                      </p:tgtEl>
                                    </p:cond>
                                  </p:endCondLst>
                                  <p:childTnLst>
                                    <p:animClr clrSpc="rgb" dir="cw">
                                      <p:cBhvr override="childStyle">
                                        <p:cTn id="108" dur="250" autoRev="1" fill="remove"/>
                                        <p:tgtEl>
                                          <p:spTgt spid="8"/>
                                        </p:tgtEl>
                                        <p:attrNameLst>
                                          <p:attrName>style.color</p:attrName>
                                        </p:attrNameLst>
                                      </p:cBhvr>
                                      <p:to>
                                        <a:schemeClr val="bg1"/>
                                      </p:to>
                                    </p:animClr>
                                    <p:animClr clrSpc="rgb" dir="cw">
                                      <p:cBhvr>
                                        <p:cTn id="109" dur="250" autoRev="1" fill="remove"/>
                                        <p:tgtEl>
                                          <p:spTgt spid="8"/>
                                        </p:tgtEl>
                                        <p:attrNameLst>
                                          <p:attrName>fillcolor</p:attrName>
                                        </p:attrNameLst>
                                      </p:cBhvr>
                                      <p:to>
                                        <a:schemeClr val="bg1"/>
                                      </p:to>
                                    </p:animClr>
                                    <p:set>
                                      <p:cBhvr>
                                        <p:cTn id="110" dur="250" autoRev="1" fill="remove"/>
                                        <p:tgtEl>
                                          <p:spTgt spid="8"/>
                                        </p:tgtEl>
                                        <p:attrNameLst>
                                          <p:attrName>fill.type</p:attrName>
                                        </p:attrNameLst>
                                      </p:cBhvr>
                                      <p:to>
                                        <p:strVal val="solid"/>
                                      </p:to>
                                    </p:set>
                                    <p:set>
                                      <p:cBhvr>
                                        <p:cTn id="111" dur="250" autoRev="1" fill="remove"/>
                                        <p:tgtEl>
                                          <p:spTgt spid="8"/>
                                        </p:tgtEl>
                                        <p:attrNameLst>
                                          <p:attrName>fill.on</p:attrName>
                                        </p:attrNameLst>
                                      </p:cBhvr>
                                      <p:to>
                                        <p:strVal val="true"/>
                                      </p:to>
                                    </p:set>
                                  </p:childTnLst>
                                </p:cTn>
                              </p:par>
                            </p:childTnLst>
                          </p:cTn>
                        </p:par>
                      </p:childTnLst>
                    </p:cTn>
                  </p:par>
                  <p:par>
                    <p:cTn id="112" fill="hold">
                      <p:stCondLst>
                        <p:cond delay="indefinite"/>
                      </p:stCondLst>
                      <p:childTnLst>
                        <p:par>
                          <p:cTn id="113" fill="hold">
                            <p:stCondLst>
                              <p:cond delay="0"/>
                            </p:stCondLst>
                            <p:childTnLst>
                              <p:par>
                                <p:cTn id="114" presetID="1" presetClass="emph" presetSubtype="2" fill="hold" nodeType="clickEffect">
                                  <p:stCondLst>
                                    <p:cond delay="0"/>
                                  </p:stCondLst>
                                  <p:childTnLst>
                                    <p:animClr clrSpc="rgb" dir="cw">
                                      <p:cBhvr>
                                        <p:cTn id="115" dur="10" fill="hold"/>
                                        <p:tgtEl>
                                          <p:spTgt spid="8"/>
                                        </p:tgtEl>
                                        <p:attrNameLst>
                                          <p:attrName>fillcolor</p:attrName>
                                        </p:attrNameLst>
                                      </p:cBhvr>
                                      <p:to>
                                        <a:srgbClr val="689331"/>
                                      </p:to>
                                    </p:animClr>
                                    <p:set>
                                      <p:cBhvr>
                                        <p:cTn id="116" dur="10" fill="hold"/>
                                        <p:tgtEl>
                                          <p:spTgt spid="8"/>
                                        </p:tgtEl>
                                        <p:attrNameLst>
                                          <p:attrName>fill.type</p:attrName>
                                        </p:attrNameLst>
                                      </p:cBhvr>
                                      <p:to>
                                        <p:strVal val="solid"/>
                                      </p:to>
                                    </p:set>
                                    <p:set>
                                      <p:cBhvr>
                                        <p:cTn id="117" dur="10" fill="hold"/>
                                        <p:tgtEl>
                                          <p:spTgt spid="8"/>
                                        </p:tgtEl>
                                        <p:attrNameLst>
                                          <p:attrName>fill.on</p:attrName>
                                        </p:attrNameLst>
                                      </p:cBhvr>
                                      <p:to>
                                        <p:strVal val="true"/>
                                      </p:to>
                                    </p:set>
                                  </p:childTnLst>
                                </p:cTn>
                              </p:par>
                              <p:par>
                                <p:cTn id="118" presetID="7" presetClass="emph" presetSubtype="2" fill="hold" nodeType="withEffect">
                                  <p:stCondLst>
                                    <p:cond delay="0"/>
                                  </p:stCondLst>
                                  <p:childTnLst>
                                    <p:animClr clrSpc="rgb" dir="cw">
                                      <p:cBhvr>
                                        <p:cTn id="119" dur="10" fill="hold"/>
                                        <p:tgtEl>
                                          <p:spTgt spid="19"/>
                                        </p:tgtEl>
                                        <p:attrNameLst>
                                          <p:attrName>stroke.color</p:attrName>
                                        </p:attrNameLst>
                                      </p:cBhvr>
                                      <p:to>
                                        <a:schemeClr val="accent2"/>
                                      </p:to>
                                    </p:animClr>
                                    <p:set>
                                      <p:cBhvr>
                                        <p:cTn id="120" dur="10" fill="hold"/>
                                        <p:tgtEl>
                                          <p:spTgt spid="19"/>
                                        </p:tgtEl>
                                        <p:attrNameLst>
                                          <p:attrName>stroke.on</p:attrName>
                                        </p:attrNameLst>
                                      </p:cBhvr>
                                      <p:to>
                                        <p:strVal val="tru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31"/>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25"/>
                                        </p:tgtEl>
                                        <p:attrNameLst>
                                          <p:attrName>style.visibility</p:attrName>
                                        </p:attrNameLst>
                                      </p:cBhvr>
                                      <p:to>
                                        <p:strVal val="visible"/>
                                      </p:to>
                                    </p:set>
                                    <p:animEffect transition="in" filter="fade">
                                      <p:cBhvr>
                                        <p:cTn id="129" dur="500"/>
                                        <p:tgtEl>
                                          <p:spTgt spid="25"/>
                                        </p:tgtEl>
                                      </p:cBhvr>
                                    </p:animEffect>
                                  </p:childTnLst>
                                </p:cTn>
                              </p:par>
                            </p:childTnLst>
                          </p:cTn>
                        </p:par>
                      </p:childTnLst>
                    </p:cTn>
                  </p:par>
                  <p:par>
                    <p:cTn id="130" fill="hold">
                      <p:stCondLst>
                        <p:cond delay="indefinite"/>
                      </p:stCondLst>
                      <p:childTnLst>
                        <p:par>
                          <p:cTn id="131" fill="hold">
                            <p:stCondLst>
                              <p:cond delay="0"/>
                            </p:stCondLst>
                            <p:childTnLst>
                              <p:par>
                                <p:cTn id="132" presetID="1" presetClass="emph" presetSubtype="2" fill="hold" nodeType="clickEffect">
                                  <p:stCondLst>
                                    <p:cond delay="0"/>
                                  </p:stCondLst>
                                  <p:childTnLst>
                                    <p:animClr clrSpc="rgb" dir="cw">
                                      <p:cBhvr>
                                        <p:cTn id="133" dur="10" fill="hold"/>
                                        <p:tgtEl>
                                          <p:spTgt spid="9"/>
                                        </p:tgtEl>
                                        <p:attrNameLst>
                                          <p:attrName>fillcolor</p:attrName>
                                        </p:attrNameLst>
                                      </p:cBhvr>
                                      <p:to>
                                        <a:srgbClr val="689331"/>
                                      </p:to>
                                    </p:animClr>
                                    <p:set>
                                      <p:cBhvr>
                                        <p:cTn id="134" dur="10" fill="hold"/>
                                        <p:tgtEl>
                                          <p:spTgt spid="9"/>
                                        </p:tgtEl>
                                        <p:attrNameLst>
                                          <p:attrName>fill.type</p:attrName>
                                        </p:attrNameLst>
                                      </p:cBhvr>
                                      <p:to>
                                        <p:strVal val="solid"/>
                                      </p:to>
                                    </p:set>
                                    <p:set>
                                      <p:cBhvr>
                                        <p:cTn id="135" dur="10" fill="hold"/>
                                        <p:tgtEl>
                                          <p:spTgt spid="9"/>
                                        </p:tgtEl>
                                        <p:attrNameLst>
                                          <p:attrName>fill.on</p:attrName>
                                        </p:attrNameLst>
                                      </p:cBhvr>
                                      <p:to>
                                        <p:strVal val="true"/>
                                      </p:to>
                                    </p:set>
                                  </p:childTnLst>
                                </p:cTn>
                              </p:par>
                              <p:par>
                                <p:cTn id="136" presetID="7" presetClass="emph" presetSubtype="2" fill="hold" nodeType="withEffect">
                                  <p:stCondLst>
                                    <p:cond delay="0"/>
                                  </p:stCondLst>
                                  <p:childTnLst>
                                    <p:animClr clrSpc="rgb" dir="cw">
                                      <p:cBhvr>
                                        <p:cTn id="137" dur="10" fill="hold"/>
                                        <p:tgtEl>
                                          <p:spTgt spid="14"/>
                                        </p:tgtEl>
                                        <p:attrNameLst>
                                          <p:attrName>stroke.color</p:attrName>
                                        </p:attrNameLst>
                                      </p:cBhvr>
                                      <p:to>
                                        <a:schemeClr val="accent2"/>
                                      </p:to>
                                    </p:animClr>
                                    <p:set>
                                      <p:cBhvr>
                                        <p:cTn id="138" dur="10" fill="hold"/>
                                        <p:tgtEl>
                                          <p:spTgt spid="14"/>
                                        </p:tgtEl>
                                        <p:attrNameLst>
                                          <p:attrName>stroke.on</p:attrName>
                                        </p:attrNameLst>
                                      </p:cBhvr>
                                      <p:to>
                                        <p:strVal val="tru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32"/>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27" presetClass="emph" presetSubtype="0" repeatCount="indefinite" fill="remove" grpId="0" nodeType="clickEffect">
                                  <p:stCondLst>
                                    <p:cond delay="0"/>
                                  </p:stCondLst>
                                  <p:endCondLst>
                                    <p:cond evt="onNext" delay="0">
                                      <p:tgtEl>
                                        <p:sldTgt/>
                                      </p:tgtEl>
                                    </p:cond>
                                  </p:endCondLst>
                                  <p:childTnLst>
                                    <p:animClr clrSpc="rgb" dir="cw">
                                      <p:cBhvr override="childStyle">
                                        <p:cTn id="146" dur="250" autoRev="1" fill="remove"/>
                                        <p:tgtEl>
                                          <p:spTgt spid="10"/>
                                        </p:tgtEl>
                                        <p:attrNameLst>
                                          <p:attrName>style.color</p:attrName>
                                        </p:attrNameLst>
                                      </p:cBhvr>
                                      <p:to>
                                        <a:schemeClr val="bg1"/>
                                      </p:to>
                                    </p:animClr>
                                    <p:animClr clrSpc="rgb" dir="cw">
                                      <p:cBhvr>
                                        <p:cTn id="147" dur="250" autoRev="1" fill="remove"/>
                                        <p:tgtEl>
                                          <p:spTgt spid="10"/>
                                        </p:tgtEl>
                                        <p:attrNameLst>
                                          <p:attrName>fillcolor</p:attrName>
                                        </p:attrNameLst>
                                      </p:cBhvr>
                                      <p:to>
                                        <a:schemeClr val="bg1"/>
                                      </p:to>
                                    </p:animClr>
                                    <p:set>
                                      <p:cBhvr>
                                        <p:cTn id="148" dur="250" autoRev="1" fill="remove"/>
                                        <p:tgtEl>
                                          <p:spTgt spid="10"/>
                                        </p:tgtEl>
                                        <p:attrNameLst>
                                          <p:attrName>fill.type</p:attrName>
                                        </p:attrNameLst>
                                      </p:cBhvr>
                                      <p:to>
                                        <p:strVal val="solid"/>
                                      </p:to>
                                    </p:set>
                                    <p:set>
                                      <p:cBhvr>
                                        <p:cTn id="149" dur="250" autoRev="1" fill="remove"/>
                                        <p:tgtEl>
                                          <p:spTgt spid="10"/>
                                        </p:tgtEl>
                                        <p:attrNameLst>
                                          <p:attrName>fill.on</p:attrName>
                                        </p:attrNameLst>
                                      </p:cBhvr>
                                      <p:to>
                                        <p:strVal val="true"/>
                                      </p:to>
                                    </p:set>
                                  </p:childTnLst>
                                </p:cTn>
                              </p:par>
                              <p:par>
                                <p:cTn id="150" presetID="27" presetClass="emph" presetSubtype="0" repeatCount="indefinite" fill="remove" grpId="0" nodeType="withEffect">
                                  <p:stCondLst>
                                    <p:cond delay="0"/>
                                  </p:stCondLst>
                                  <p:endCondLst>
                                    <p:cond evt="onNext" delay="0">
                                      <p:tgtEl>
                                        <p:sldTgt/>
                                      </p:tgtEl>
                                    </p:cond>
                                  </p:endCondLst>
                                  <p:childTnLst>
                                    <p:animClr clrSpc="rgb" dir="cw">
                                      <p:cBhvr override="childStyle">
                                        <p:cTn id="151" dur="250" autoRev="1" fill="remove"/>
                                        <p:tgtEl>
                                          <p:spTgt spid="11"/>
                                        </p:tgtEl>
                                        <p:attrNameLst>
                                          <p:attrName>style.color</p:attrName>
                                        </p:attrNameLst>
                                      </p:cBhvr>
                                      <p:to>
                                        <a:schemeClr val="bg1"/>
                                      </p:to>
                                    </p:animClr>
                                    <p:animClr clrSpc="rgb" dir="cw">
                                      <p:cBhvr>
                                        <p:cTn id="152" dur="250" autoRev="1" fill="remove"/>
                                        <p:tgtEl>
                                          <p:spTgt spid="11"/>
                                        </p:tgtEl>
                                        <p:attrNameLst>
                                          <p:attrName>fillcolor</p:attrName>
                                        </p:attrNameLst>
                                      </p:cBhvr>
                                      <p:to>
                                        <a:schemeClr val="bg1"/>
                                      </p:to>
                                    </p:animClr>
                                    <p:set>
                                      <p:cBhvr>
                                        <p:cTn id="153" dur="250" autoRev="1" fill="remove"/>
                                        <p:tgtEl>
                                          <p:spTgt spid="11"/>
                                        </p:tgtEl>
                                        <p:attrNameLst>
                                          <p:attrName>fill.type</p:attrName>
                                        </p:attrNameLst>
                                      </p:cBhvr>
                                      <p:to>
                                        <p:strVal val="solid"/>
                                      </p:to>
                                    </p:set>
                                    <p:set>
                                      <p:cBhvr>
                                        <p:cTn id="154" dur="250" autoRev="1" fill="remove"/>
                                        <p:tgtEl>
                                          <p:spTgt spid="11"/>
                                        </p:tgtEl>
                                        <p:attrNameLst>
                                          <p:attrName>fill.on</p:attrName>
                                        </p:attrNameLst>
                                      </p:cBhvr>
                                      <p:to>
                                        <p:strVal val="true"/>
                                      </p:to>
                                    </p:set>
                                  </p:childTnLst>
                                </p:cTn>
                              </p:par>
                            </p:childTnLst>
                          </p:cTn>
                        </p:par>
                      </p:childTnLst>
                    </p:cTn>
                  </p:par>
                  <p:par>
                    <p:cTn id="155" fill="hold">
                      <p:stCondLst>
                        <p:cond delay="indefinite"/>
                      </p:stCondLst>
                      <p:childTnLst>
                        <p:par>
                          <p:cTn id="156" fill="hold">
                            <p:stCondLst>
                              <p:cond delay="0"/>
                            </p:stCondLst>
                            <p:childTnLst>
                              <p:par>
                                <p:cTn id="157" presetID="1" presetClass="emph" presetSubtype="2" fill="hold" nodeType="clickEffect">
                                  <p:stCondLst>
                                    <p:cond delay="0"/>
                                  </p:stCondLst>
                                  <p:childTnLst>
                                    <p:animClr clrSpc="rgb" dir="cw">
                                      <p:cBhvr>
                                        <p:cTn id="158" dur="10" fill="hold"/>
                                        <p:tgtEl>
                                          <p:spTgt spid="11"/>
                                        </p:tgtEl>
                                        <p:attrNameLst>
                                          <p:attrName>fillcolor</p:attrName>
                                        </p:attrNameLst>
                                      </p:cBhvr>
                                      <p:to>
                                        <a:srgbClr val="689331"/>
                                      </p:to>
                                    </p:animClr>
                                    <p:set>
                                      <p:cBhvr>
                                        <p:cTn id="159" dur="10" fill="hold"/>
                                        <p:tgtEl>
                                          <p:spTgt spid="11"/>
                                        </p:tgtEl>
                                        <p:attrNameLst>
                                          <p:attrName>fill.type</p:attrName>
                                        </p:attrNameLst>
                                      </p:cBhvr>
                                      <p:to>
                                        <p:strVal val="solid"/>
                                      </p:to>
                                    </p:set>
                                    <p:set>
                                      <p:cBhvr>
                                        <p:cTn id="160" dur="10" fill="hold"/>
                                        <p:tgtEl>
                                          <p:spTgt spid="11"/>
                                        </p:tgtEl>
                                        <p:attrNameLst>
                                          <p:attrName>fill.on</p:attrName>
                                        </p:attrNameLst>
                                      </p:cBhvr>
                                      <p:to>
                                        <p:strVal val="true"/>
                                      </p:to>
                                    </p:set>
                                  </p:childTnLst>
                                </p:cTn>
                              </p:par>
                              <p:par>
                                <p:cTn id="161" presetID="7" presetClass="emph" presetSubtype="2" fill="hold" nodeType="withEffect">
                                  <p:stCondLst>
                                    <p:cond delay="0"/>
                                  </p:stCondLst>
                                  <p:childTnLst>
                                    <p:animClr clrSpc="rgb" dir="cw">
                                      <p:cBhvr>
                                        <p:cTn id="162" dur="10" fill="hold"/>
                                        <p:tgtEl>
                                          <p:spTgt spid="21"/>
                                        </p:tgtEl>
                                        <p:attrNameLst>
                                          <p:attrName>stroke.color</p:attrName>
                                        </p:attrNameLst>
                                      </p:cBhvr>
                                      <p:to>
                                        <a:schemeClr val="accent2"/>
                                      </p:to>
                                    </p:animClr>
                                    <p:set>
                                      <p:cBhvr>
                                        <p:cTn id="163" dur="10" fill="hold"/>
                                        <p:tgtEl>
                                          <p:spTgt spid="21"/>
                                        </p:tgtEl>
                                        <p:attrNameLst>
                                          <p:attrName>stroke.on</p:attrName>
                                        </p:attrNameLst>
                                      </p:cBhvr>
                                      <p:to>
                                        <p:strVal val="true"/>
                                      </p:to>
                                    </p:set>
                                  </p:childTnLst>
                                </p:cTn>
                              </p:par>
                            </p:childTnLst>
                          </p:cTn>
                        </p:par>
                      </p:childTnLst>
                    </p:cTn>
                  </p:par>
                  <p:par>
                    <p:cTn id="164" fill="hold">
                      <p:stCondLst>
                        <p:cond delay="indefinite"/>
                      </p:stCondLst>
                      <p:childTnLst>
                        <p:par>
                          <p:cTn id="165" fill="hold">
                            <p:stCondLst>
                              <p:cond delay="0"/>
                            </p:stCondLst>
                            <p:childTnLst>
                              <p:par>
                                <p:cTn id="166" presetID="1" presetClass="entr" presetSubtype="0" fill="hold" grpId="0" nodeType="clickEffect">
                                  <p:stCondLst>
                                    <p:cond delay="0"/>
                                  </p:stCondLst>
                                  <p:childTnLst>
                                    <p:set>
                                      <p:cBhvr>
                                        <p:cTn id="167" dur="1" fill="hold">
                                          <p:stCondLst>
                                            <p:cond delay="0"/>
                                          </p:stCondLst>
                                        </p:cTn>
                                        <p:tgtEl>
                                          <p:spTgt spid="33"/>
                                        </p:tgtEl>
                                        <p:attrNameLst>
                                          <p:attrName>style.visibility</p:attrName>
                                        </p:attrNameLst>
                                      </p:cBhvr>
                                      <p:to>
                                        <p:strVal val="visible"/>
                                      </p:to>
                                    </p:set>
                                  </p:childTnLst>
                                </p:cTn>
                              </p:par>
                            </p:childTnLst>
                          </p:cTn>
                        </p:par>
                      </p:childTnLst>
                    </p:cTn>
                  </p:par>
                  <p:par>
                    <p:cTn id="168" fill="hold">
                      <p:stCondLst>
                        <p:cond delay="indefinite"/>
                      </p:stCondLst>
                      <p:childTnLst>
                        <p:par>
                          <p:cTn id="169" fill="hold">
                            <p:stCondLst>
                              <p:cond delay="0"/>
                            </p:stCondLst>
                            <p:childTnLst>
                              <p:par>
                                <p:cTn id="170" presetID="27" presetClass="emph" presetSubtype="0" repeatCount="indefinite" fill="remove" grpId="1" nodeType="clickEffect">
                                  <p:stCondLst>
                                    <p:cond delay="0"/>
                                  </p:stCondLst>
                                  <p:endCondLst>
                                    <p:cond evt="onNext" delay="0">
                                      <p:tgtEl>
                                        <p:sldTgt/>
                                      </p:tgtEl>
                                    </p:cond>
                                  </p:endCondLst>
                                  <p:childTnLst>
                                    <p:animClr clrSpc="rgb" dir="cw">
                                      <p:cBhvr override="childStyle">
                                        <p:cTn id="171" dur="250" autoRev="1" fill="remove"/>
                                        <p:tgtEl>
                                          <p:spTgt spid="10"/>
                                        </p:tgtEl>
                                        <p:attrNameLst>
                                          <p:attrName>style.color</p:attrName>
                                        </p:attrNameLst>
                                      </p:cBhvr>
                                      <p:to>
                                        <a:schemeClr val="bg1"/>
                                      </p:to>
                                    </p:animClr>
                                    <p:animClr clrSpc="rgb" dir="cw">
                                      <p:cBhvr>
                                        <p:cTn id="172" dur="250" autoRev="1" fill="remove"/>
                                        <p:tgtEl>
                                          <p:spTgt spid="10"/>
                                        </p:tgtEl>
                                        <p:attrNameLst>
                                          <p:attrName>fillcolor</p:attrName>
                                        </p:attrNameLst>
                                      </p:cBhvr>
                                      <p:to>
                                        <a:schemeClr val="bg1"/>
                                      </p:to>
                                    </p:animClr>
                                    <p:set>
                                      <p:cBhvr>
                                        <p:cTn id="173" dur="250" autoRev="1" fill="remove"/>
                                        <p:tgtEl>
                                          <p:spTgt spid="10"/>
                                        </p:tgtEl>
                                        <p:attrNameLst>
                                          <p:attrName>fill.type</p:attrName>
                                        </p:attrNameLst>
                                      </p:cBhvr>
                                      <p:to>
                                        <p:strVal val="solid"/>
                                      </p:to>
                                    </p:set>
                                    <p:set>
                                      <p:cBhvr>
                                        <p:cTn id="174" dur="250" autoRev="1" fill="remove"/>
                                        <p:tgtEl>
                                          <p:spTgt spid="10"/>
                                        </p:tgtEl>
                                        <p:attrNameLst>
                                          <p:attrName>fill.on</p:attrName>
                                        </p:attrNameLst>
                                      </p:cBhvr>
                                      <p:to>
                                        <p:strVal val="true"/>
                                      </p:to>
                                    </p:set>
                                  </p:childTnLst>
                                </p:cTn>
                              </p:par>
                            </p:childTnLst>
                          </p:cTn>
                        </p:par>
                      </p:childTnLst>
                    </p:cTn>
                  </p:par>
                  <p:par>
                    <p:cTn id="175" fill="hold">
                      <p:stCondLst>
                        <p:cond delay="indefinite"/>
                      </p:stCondLst>
                      <p:childTnLst>
                        <p:par>
                          <p:cTn id="176" fill="hold">
                            <p:stCondLst>
                              <p:cond delay="0"/>
                            </p:stCondLst>
                            <p:childTnLst>
                              <p:par>
                                <p:cTn id="177" presetID="1" presetClass="emph" presetSubtype="2" fill="hold" nodeType="clickEffect">
                                  <p:stCondLst>
                                    <p:cond delay="0"/>
                                  </p:stCondLst>
                                  <p:childTnLst>
                                    <p:animClr clrSpc="rgb" dir="cw">
                                      <p:cBhvr>
                                        <p:cTn id="178" dur="10" fill="hold"/>
                                        <p:tgtEl>
                                          <p:spTgt spid="10"/>
                                        </p:tgtEl>
                                        <p:attrNameLst>
                                          <p:attrName>fillcolor</p:attrName>
                                        </p:attrNameLst>
                                      </p:cBhvr>
                                      <p:to>
                                        <a:srgbClr val="689331"/>
                                      </p:to>
                                    </p:animClr>
                                    <p:set>
                                      <p:cBhvr>
                                        <p:cTn id="179" dur="10" fill="hold"/>
                                        <p:tgtEl>
                                          <p:spTgt spid="10"/>
                                        </p:tgtEl>
                                        <p:attrNameLst>
                                          <p:attrName>fill.type</p:attrName>
                                        </p:attrNameLst>
                                      </p:cBhvr>
                                      <p:to>
                                        <p:strVal val="solid"/>
                                      </p:to>
                                    </p:set>
                                    <p:set>
                                      <p:cBhvr>
                                        <p:cTn id="180" dur="10" fill="hold"/>
                                        <p:tgtEl>
                                          <p:spTgt spid="10"/>
                                        </p:tgtEl>
                                        <p:attrNameLst>
                                          <p:attrName>fill.on</p:attrName>
                                        </p:attrNameLst>
                                      </p:cBhvr>
                                      <p:to>
                                        <p:strVal val="true"/>
                                      </p:to>
                                    </p:set>
                                  </p:childTnLst>
                                </p:cTn>
                              </p:par>
                              <p:par>
                                <p:cTn id="181" presetID="7" presetClass="emph" presetSubtype="2" fill="hold" nodeType="withEffect">
                                  <p:stCondLst>
                                    <p:cond delay="0"/>
                                  </p:stCondLst>
                                  <p:childTnLst>
                                    <p:animClr clrSpc="rgb" dir="cw">
                                      <p:cBhvr>
                                        <p:cTn id="182" dur="10" fill="hold"/>
                                        <p:tgtEl>
                                          <p:spTgt spid="20"/>
                                        </p:tgtEl>
                                        <p:attrNameLst>
                                          <p:attrName>stroke.color</p:attrName>
                                        </p:attrNameLst>
                                      </p:cBhvr>
                                      <p:to>
                                        <a:schemeClr val="accent2"/>
                                      </p:to>
                                    </p:animClr>
                                    <p:set>
                                      <p:cBhvr>
                                        <p:cTn id="183" dur="10" fill="hold"/>
                                        <p:tgtEl>
                                          <p:spTgt spid="20"/>
                                        </p:tgtEl>
                                        <p:attrNameLst>
                                          <p:attrName>stroke.on</p:attrName>
                                        </p:attrNameLst>
                                      </p:cBhvr>
                                      <p:to>
                                        <p:strVal val="true"/>
                                      </p:to>
                                    </p:set>
                                  </p:childTnLst>
                                </p:cTn>
                              </p:par>
                            </p:childTnLst>
                          </p:cTn>
                        </p:par>
                      </p:childTnLst>
                    </p:cTn>
                  </p:par>
                  <p:par>
                    <p:cTn id="184" fill="hold">
                      <p:stCondLst>
                        <p:cond delay="indefinite"/>
                      </p:stCondLst>
                      <p:childTnLst>
                        <p:par>
                          <p:cTn id="185" fill="hold">
                            <p:stCondLst>
                              <p:cond delay="0"/>
                            </p:stCondLst>
                            <p:childTnLst>
                              <p:par>
                                <p:cTn id="186" presetID="1" presetClass="entr" presetSubtype="0" fill="hold" grpId="0" nodeType="clickEffect">
                                  <p:stCondLst>
                                    <p:cond delay="0"/>
                                  </p:stCondLst>
                                  <p:childTnLst>
                                    <p:set>
                                      <p:cBhvr>
                                        <p:cTn id="187" dur="1" fill="hold">
                                          <p:stCondLst>
                                            <p:cond delay="0"/>
                                          </p:stCondLst>
                                        </p:cTn>
                                        <p:tgtEl>
                                          <p:spTgt spid="34"/>
                                        </p:tgtEl>
                                        <p:attrNameLst>
                                          <p:attrName>style.visibility</p:attrName>
                                        </p:attrNameLst>
                                      </p:cBhvr>
                                      <p:to>
                                        <p:strVal val="visible"/>
                                      </p:to>
                                    </p:set>
                                  </p:childTnLst>
                                </p:cTn>
                              </p:par>
                            </p:childTnLst>
                          </p:cTn>
                        </p:par>
                      </p:childTnLst>
                    </p:cTn>
                  </p:par>
                  <p:par>
                    <p:cTn id="188" fill="hold">
                      <p:stCondLst>
                        <p:cond delay="indefinite"/>
                      </p:stCondLst>
                      <p:childTnLst>
                        <p:par>
                          <p:cTn id="189" fill="hold">
                            <p:stCondLst>
                              <p:cond delay="0"/>
                            </p:stCondLst>
                            <p:childTnLst>
                              <p:par>
                                <p:cTn id="190" presetID="1" presetClass="exit" presetSubtype="0" fill="hold" nodeType="clickEffect">
                                  <p:stCondLst>
                                    <p:cond delay="0"/>
                                  </p:stCondLst>
                                  <p:childTnLst>
                                    <p:set>
                                      <p:cBhvr>
                                        <p:cTn id="191" dur="1" fill="hold">
                                          <p:stCondLst>
                                            <p:cond delay="0"/>
                                          </p:stCondLst>
                                        </p:cTn>
                                        <p:tgtEl>
                                          <p:spTgt spid="16"/>
                                        </p:tgtEl>
                                        <p:attrNameLst>
                                          <p:attrName>style.visibility</p:attrName>
                                        </p:attrNameLst>
                                      </p:cBhvr>
                                      <p:to>
                                        <p:strVal val="hidden"/>
                                      </p:to>
                                    </p:set>
                                  </p:childTnLst>
                                </p:cTn>
                              </p:par>
                              <p:par>
                                <p:cTn id="192" presetID="1" presetClass="exit" presetSubtype="0" fill="hold" nodeType="withEffect">
                                  <p:stCondLst>
                                    <p:cond delay="0"/>
                                  </p:stCondLst>
                                  <p:childTnLst>
                                    <p:set>
                                      <p:cBhvr>
                                        <p:cTn id="193" dur="1" fill="hold">
                                          <p:stCondLst>
                                            <p:cond delay="0"/>
                                          </p:stCondLst>
                                        </p:cTn>
                                        <p:tgtEl>
                                          <p:spTgt spid="17"/>
                                        </p:tgtEl>
                                        <p:attrNameLst>
                                          <p:attrName>style.visibility</p:attrName>
                                        </p:attrNameLst>
                                      </p:cBhvr>
                                      <p:to>
                                        <p:strVal val="hidden"/>
                                      </p:to>
                                    </p:set>
                                  </p:childTnLst>
                                </p:cTn>
                              </p:par>
                              <p:par>
                                <p:cTn id="194" presetID="1" presetClass="exit" presetSubtype="0" fill="hold" nodeType="withEffect">
                                  <p:stCondLst>
                                    <p:cond delay="0"/>
                                  </p:stCondLst>
                                  <p:childTnLst>
                                    <p:set>
                                      <p:cBhvr>
                                        <p:cTn id="195" dur="1" fill="hold">
                                          <p:stCondLst>
                                            <p:cond delay="0"/>
                                          </p:stCondLst>
                                        </p:cTn>
                                        <p:tgtEl>
                                          <p:spTgt spid="22"/>
                                        </p:tgtEl>
                                        <p:attrNameLst>
                                          <p:attrName>style.visibility</p:attrName>
                                        </p:attrNameLst>
                                      </p:cBhvr>
                                      <p:to>
                                        <p:strVal val="hidden"/>
                                      </p:to>
                                    </p:set>
                                  </p:childTnLst>
                                </p:cTn>
                              </p:par>
                              <p:par>
                                <p:cTn id="196" presetID="1" presetClass="exit" presetSubtype="0" fill="hold" nodeType="withEffect">
                                  <p:stCondLst>
                                    <p:cond delay="0"/>
                                  </p:stCondLst>
                                  <p:childTnLst>
                                    <p:set>
                                      <p:cBhvr>
                                        <p:cTn id="197"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7" grpId="0" animBg="1"/>
      <p:bldP spid="7" grpId="1" animBg="1"/>
      <p:bldP spid="8" grpId="0" animBg="1"/>
      <p:bldP spid="8" grpId="1" animBg="1"/>
      <p:bldP spid="9" grpId="0" animBg="1"/>
      <p:bldP spid="10" grpId="0" animBg="1"/>
      <p:bldP spid="10" grpId="1" animBg="1"/>
      <p:bldP spid="11"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KMP String Matching</a:t>
            </a:r>
          </a:p>
        </p:txBody>
      </p:sp>
      <p:graphicFrame>
        <p:nvGraphicFramePr>
          <p:cNvPr id="4" name="Table 3"/>
          <p:cNvGraphicFramePr>
            <a:graphicFrameLocks noGrp="1"/>
          </p:cNvGraphicFramePr>
          <p:nvPr>
            <p:extLst/>
          </p:nvPr>
        </p:nvGraphicFramePr>
        <p:xfrm>
          <a:off x="7170471" y="637178"/>
          <a:ext cx="4661215" cy="137160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2544549060"/>
                    </a:ext>
                  </a:extLst>
                </a:gridCol>
                <a:gridCol w="480745">
                  <a:extLst>
                    <a:ext uri="{9D8B030D-6E8A-4147-A177-3AD203B41FA5}">
                      <a16:colId xmlns:a16="http://schemas.microsoft.com/office/drawing/2014/main" val="4208223411"/>
                    </a:ext>
                  </a:extLst>
                </a:gridCol>
                <a:gridCol w="480745">
                  <a:extLst>
                    <a:ext uri="{9D8B030D-6E8A-4147-A177-3AD203B41FA5}">
                      <a16:colId xmlns:a16="http://schemas.microsoft.com/office/drawing/2014/main" val="57169838"/>
                    </a:ext>
                  </a:extLst>
                </a:gridCol>
                <a:gridCol w="480745">
                  <a:extLst>
                    <a:ext uri="{9D8B030D-6E8A-4147-A177-3AD203B41FA5}">
                      <a16:colId xmlns:a16="http://schemas.microsoft.com/office/drawing/2014/main" val="101212751"/>
                    </a:ext>
                  </a:extLst>
                </a:gridCol>
                <a:gridCol w="480745">
                  <a:extLst>
                    <a:ext uri="{9D8B030D-6E8A-4147-A177-3AD203B41FA5}">
                      <a16:colId xmlns:a16="http://schemas.microsoft.com/office/drawing/2014/main" val="2299447371"/>
                    </a:ext>
                  </a:extLst>
                </a:gridCol>
                <a:gridCol w="480745">
                  <a:extLst>
                    <a:ext uri="{9D8B030D-6E8A-4147-A177-3AD203B41FA5}">
                      <a16:colId xmlns:a16="http://schemas.microsoft.com/office/drawing/2014/main" val="2901701410"/>
                    </a:ext>
                  </a:extLst>
                </a:gridCol>
                <a:gridCol w="480745">
                  <a:extLst>
                    <a:ext uri="{9D8B030D-6E8A-4147-A177-3AD203B41FA5}">
                      <a16:colId xmlns:a16="http://schemas.microsoft.com/office/drawing/2014/main" val="2175626083"/>
                    </a:ext>
                  </a:extLst>
                </a:gridCol>
                <a:gridCol w="480745">
                  <a:extLst>
                    <a:ext uri="{9D8B030D-6E8A-4147-A177-3AD203B41FA5}">
                      <a16:colId xmlns:a16="http://schemas.microsoft.com/office/drawing/2014/main" val="438334824"/>
                    </a:ext>
                  </a:extLst>
                </a:gridCol>
              </a:tblGrid>
              <a:tr h="370840">
                <a:tc>
                  <a:txBody>
                    <a:bodyPr/>
                    <a:lstStyle/>
                    <a:p>
                      <a:pPr algn="ctr"/>
                      <a:endParaRPr lang="en-IN" sz="2400" dirty="0"/>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000" dirty="0" smtClean="0"/>
                        <a:t>1</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2</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3</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4</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5</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6</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7</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8821610"/>
                  </a:ext>
                </a:extLst>
              </a:tr>
              <a:tr h="370840">
                <a:tc>
                  <a:txBody>
                    <a:bodyPr/>
                    <a:lstStyle/>
                    <a:p>
                      <a:pPr algn="ctr"/>
                      <a:r>
                        <a:rPr lang="en-IN" sz="2400" dirty="0" smtClean="0"/>
                        <a:t>Pattern</a:t>
                      </a:r>
                      <a:endParaRPr lang="en-IN" sz="24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c</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c</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g</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t</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2000780"/>
                  </a:ext>
                </a:extLst>
              </a:tr>
              <a:tr h="370840">
                <a:tc>
                  <a:txBody>
                    <a:bodyPr/>
                    <a:lstStyle/>
                    <a:p>
                      <a:pPr algn="ctr"/>
                      <a:r>
                        <a:rPr lang="en-IN" sz="2400" kern="1200" dirty="0" smtClean="0">
                          <a:solidFill>
                            <a:schemeClr val="tx1"/>
                          </a:solidFill>
                          <a:latin typeface="+mn-lt"/>
                          <a:ea typeface="+mn-ea"/>
                          <a:cs typeface="+mn-cs"/>
                        </a:rPr>
                        <a:t>Prefix(</a:t>
                      </a:r>
                      <a:r>
                        <a:rPr lang="en-US" sz="2400" kern="1200" dirty="0" smtClean="0">
                          <a:solidFill>
                            <a:schemeClr val="tx1"/>
                          </a:solidFill>
                          <a:latin typeface="+mn-lt"/>
                          <a:ea typeface="+mn-ea"/>
                          <a:cs typeface="+mn-cs"/>
                        </a:rPr>
                        <a:t>π</a:t>
                      </a:r>
                      <a:r>
                        <a:rPr lang="en-IN" sz="2400" kern="1200" dirty="0" smtClean="0">
                          <a:solidFill>
                            <a:schemeClr val="tx1"/>
                          </a:solidFill>
                          <a:latin typeface="+mn-lt"/>
                          <a:ea typeface="+mn-ea"/>
                          <a:cs typeface="+mn-cs"/>
                        </a:rPr>
                        <a:t>)</a:t>
                      </a:r>
                      <a:endParaRPr lang="en-IN" sz="2400" kern="1200" dirty="0">
                        <a:solidFill>
                          <a:schemeClr val="tx1"/>
                        </a:solidFill>
                        <a:latin typeface="+mn-lt"/>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400" dirty="0" smtClean="0"/>
                        <a:t>0</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0</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1</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2</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3</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0</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0</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2903741"/>
                  </a:ext>
                </a:extLst>
              </a:tr>
            </a:tbl>
          </a:graphicData>
        </a:graphic>
      </p:graphicFrame>
      <p:graphicFrame>
        <p:nvGraphicFramePr>
          <p:cNvPr id="5" name="Table 4"/>
          <p:cNvGraphicFramePr>
            <a:graphicFrameLocks noGrp="1"/>
          </p:cNvGraphicFramePr>
          <p:nvPr>
            <p:extLst/>
          </p:nvPr>
        </p:nvGraphicFramePr>
        <p:xfrm>
          <a:off x="-16480" y="1664804"/>
          <a:ext cx="5715000" cy="457200"/>
        </p:xfrm>
        <a:graphic>
          <a:graphicData uri="http://schemas.openxmlformats.org/drawingml/2006/table">
            <a:tbl>
              <a:tblPr firstRow="1" bandRow="1">
                <a:tableStyleId>{5940675A-B579-460E-94D1-54222C63F5DA}</a:tableStyleId>
              </a:tblPr>
              <a:tblGrid>
                <a:gridCol w="381000">
                  <a:extLst>
                    <a:ext uri="{9D8B030D-6E8A-4147-A177-3AD203B41FA5}">
                      <a16:colId xmlns:a16="http://schemas.microsoft.com/office/drawing/2014/main" val="4093726156"/>
                    </a:ext>
                  </a:extLst>
                </a:gridCol>
                <a:gridCol w="381000">
                  <a:extLst>
                    <a:ext uri="{9D8B030D-6E8A-4147-A177-3AD203B41FA5}">
                      <a16:colId xmlns:a16="http://schemas.microsoft.com/office/drawing/2014/main" val="1516442761"/>
                    </a:ext>
                  </a:extLst>
                </a:gridCol>
                <a:gridCol w="381000">
                  <a:extLst>
                    <a:ext uri="{9D8B030D-6E8A-4147-A177-3AD203B41FA5}">
                      <a16:colId xmlns:a16="http://schemas.microsoft.com/office/drawing/2014/main" val="3977571078"/>
                    </a:ext>
                  </a:extLst>
                </a:gridCol>
                <a:gridCol w="381000">
                  <a:extLst>
                    <a:ext uri="{9D8B030D-6E8A-4147-A177-3AD203B41FA5}">
                      <a16:colId xmlns:a16="http://schemas.microsoft.com/office/drawing/2014/main" val="333050554"/>
                    </a:ext>
                  </a:extLst>
                </a:gridCol>
                <a:gridCol w="381000">
                  <a:extLst>
                    <a:ext uri="{9D8B030D-6E8A-4147-A177-3AD203B41FA5}">
                      <a16:colId xmlns:a16="http://schemas.microsoft.com/office/drawing/2014/main" val="915060225"/>
                    </a:ext>
                  </a:extLst>
                </a:gridCol>
                <a:gridCol w="381000">
                  <a:extLst>
                    <a:ext uri="{9D8B030D-6E8A-4147-A177-3AD203B41FA5}">
                      <a16:colId xmlns:a16="http://schemas.microsoft.com/office/drawing/2014/main" val="4221423625"/>
                    </a:ext>
                  </a:extLst>
                </a:gridCol>
                <a:gridCol w="381000">
                  <a:extLst>
                    <a:ext uri="{9D8B030D-6E8A-4147-A177-3AD203B41FA5}">
                      <a16:colId xmlns:a16="http://schemas.microsoft.com/office/drawing/2014/main" val="3382548069"/>
                    </a:ext>
                  </a:extLst>
                </a:gridCol>
                <a:gridCol w="381000">
                  <a:extLst>
                    <a:ext uri="{9D8B030D-6E8A-4147-A177-3AD203B41FA5}">
                      <a16:colId xmlns:a16="http://schemas.microsoft.com/office/drawing/2014/main" val="3497794280"/>
                    </a:ext>
                  </a:extLst>
                </a:gridCol>
                <a:gridCol w="381000">
                  <a:extLst>
                    <a:ext uri="{9D8B030D-6E8A-4147-A177-3AD203B41FA5}">
                      <a16:colId xmlns:a16="http://schemas.microsoft.com/office/drawing/2014/main" val="3045077772"/>
                    </a:ext>
                  </a:extLst>
                </a:gridCol>
                <a:gridCol w="381000">
                  <a:extLst>
                    <a:ext uri="{9D8B030D-6E8A-4147-A177-3AD203B41FA5}">
                      <a16:colId xmlns:a16="http://schemas.microsoft.com/office/drawing/2014/main" val="280013042"/>
                    </a:ext>
                  </a:extLst>
                </a:gridCol>
                <a:gridCol w="381000">
                  <a:extLst>
                    <a:ext uri="{9D8B030D-6E8A-4147-A177-3AD203B41FA5}">
                      <a16:colId xmlns:a16="http://schemas.microsoft.com/office/drawing/2014/main" val="3170524262"/>
                    </a:ext>
                  </a:extLst>
                </a:gridCol>
                <a:gridCol w="381000">
                  <a:extLst>
                    <a:ext uri="{9D8B030D-6E8A-4147-A177-3AD203B41FA5}">
                      <a16:colId xmlns:a16="http://schemas.microsoft.com/office/drawing/2014/main" val="1794445029"/>
                    </a:ext>
                  </a:extLst>
                </a:gridCol>
                <a:gridCol w="381000">
                  <a:extLst>
                    <a:ext uri="{9D8B030D-6E8A-4147-A177-3AD203B41FA5}">
                      <a16:colId xmlns:a16="http://schemas.microsoft.com/office/drawing/2014/main" val="3250762123"/>
                    </a:ext>
                  </a:extLst>
                </a:gridCol>
                <a:gridCol w="381000">
                  <a:extLst>
                    <a:ext uri="{9D8B030D-6E8A-4147-A177-3AD203B41FA5}">
                      <a16:colId xmlns:a16="http://schemas.microsoft.com/office/drawing/2014/main" val="2260537953"/>
                    </a:ext>
                  </a:extLst>
                </a:gridCol>
                <a:gridCol w="381000">
                  <a:extLst>
                    <a:ext uri="{9D8B030D-6E8A-4147-A177-3AD203B41FA5}">
                      <a16:colId xmlns:a16="http://schemas.microsoft.com/office/drawing/2014/main" val="332613883"/>
                    </a:ext>
                  </a:extLst>
                </a:gridCol>
              </a:tblGrid>
              <a:tr h="370840">
                <a:tc>
                  <a:txBody>
                    <a:bodyPr/>
                    <a:lstStyle/>
                    <a:p>
                      <a:pPr algn="ctr"/>
                      <a:r>
                        <a:rPr lang="en-IN" sz="2400" dirty="0" smtClean="0"/>
                        <a:t>T</a:t>
                      </a:r>
                      <a:endParaRPr lang="en-IN" sz="2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400" dirty="0" smtClean="0"/>
                        <a:t>a</a:t>
                      </a:r>
                      <a:endParaRPr lang="en-IN"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c</a:t>
                      </a:r>
                      <a:endParaRPr lang="en-IN" sz="2400" dirty="0"/>
                    </a:p>
                  </a:txBody>
                  <a:tcPr>
                    <a:lnL w="12700" cap="flat" cmpd="sng" algn="ctr">
                      <a:solidFill>
                        <a:schemeClr val="tx1"/>
                      </a:solidFill>
                      <a:prstDash val="solid"/>
                      <a:round/>
                      <a:headEnd type="none" w="med" len="med"/>
                      <a:tailEnd type="none" w="med" len="med"/>
                    </a:lnL>
                  </a:tcPr>
                </a:tc>
                <a:tc>
                  <a:txBody>
                    <a:bodyPr/>
                    <a:lstStyle/>
                    <a:p>
                      <a:pPr algn="ctr"/>
                      <a:r>
                        <a:rPr lang="en-IN" sz="2400" dirty="0" smtClean="0"/>
                        <a:t>a</a:t>
                      </a:r>
                      <a:endParaRPr lang="en-IN" sz="2400" dirty="0"/>
                    </a:p>
                  </a:txBody>
                  <a:tcPr/>
                </a:tc>
                <a:tc>
                  <a:txBody>
                    <a:bodyPr/>
                    <a:lstStyle/>
                    <a:p>
                      <a:pPr algn="ctr"/>
                      <a:r>
                        <a:rPr lang="en-IN" sz="2400" dirty="0" smtClean="0"/>
                        <a:t>t</a:t>
                      </a:r>
                      <a:endParaRPr lang="en-IN" sz="2400" dirty="0"/>
                    </a:p>
                  </a:txBody>
                  <a:tcPr/>
                </a:tc>
                <a:tc>
                  <a:txBody>
                    <a:bodyPr/>
                    <a:lstStyle/>
                    <a:p>
                      <a:pPr algn="ctr"/>
                      <a:r>
                        <a:rPr lang="en-IN" sz="2400" dirty="0" smtClean="0"/>
                        <a:t>a</a:t>
                      </a:r>
                      <a:endParaRPr lang="en-IN" sz="2400" dirty="0"/>
                    </a:p>
                  </a:txBody>
                  <a:tcPr/>
                </a:tc>
                <a:tc>
                  <a:txBody>
                    <a:bodyPr/>
                    <a:lstStyle/>
                    <a:p>
                      <a:pPr algn="ctr"/>
                      <a:r>
                        <a:rPr lang="en-IN" sz="2400" dirty="0" smtClean="0"/>
                        <a:t>c</a:t>
                      </a:r>
                      <a:endParaRPr lang="en-IN" sz="2400" dirty="0"/>
                    </a:p>
                  </a:txBody>
                  <a:tcPr/>
                </a:tc>
                <a:tc>
                  <a:txBody>
                    <a:bodyPr/>
                    <a:lstStyle/>
                    <a:p>
                      <a:pPr algn="ctr"/>
                      <a:r>
                        <a:rPr lang="en-IN" sz="2400" dirty="0" smtClean="0"/>
                        <a:t>g</a:t>
                      </a:r>
                      <a:endParaRPr lang="en-IN" sz="2400" dirty="0"/>
                    </a:p>
                  </a:txBody>
                  <a:tcPr/>
                </a:tc>
                <a:tc>
                  <a:txBody>
                    <a:bodyPr/>
                    <a:lstStyle/>
                    <a:p>
                      <a:pPr algn="ctr"/>
                      <a:r>
                        <a:rPr lang="en-IN" sz="2400" dirty="0" smtClean="0"/>
                        <a:t>a</a:t>
                      </a:r>
                      <a:endParaRPr lang="en-IN" sz="2400" dirty="0"/>
                    </a:p>
                  </a:txBody>
                  <a:tcPr/>
                </a:tc>
                <a:tc>
                  <a:txBody>
                    <a:bodyPr/>
                    <a:lstStyle/>
                    <a:p>
                      <a:pPr algn="ctr"/>
                      <a:r>
                        <a:rPr lang="en-IN" sz="2400" dirty="0" smtClean="0"/>
                        <a:t>c</a:t>
                      </a:r>
                      <a:endParaRPr lang="en-IN" sz="2400" dirty="0"/>
                    </a:p>
                  </a:txBody>
                  <a:tcPr/>
                </a:tc>
                <a:tc>
                  <a:txBody>
                    <a:bodyPr/>
                    <a:lstStyle/>
                    <a:p>
                      <a:pPr algn="ctr"/>
                      <a:r>
                        <a:rPr lang="en-IN" sz="2400" dirty="0" smtClean="0"/>
                        <a:t>a</a:t>
                      </a:r>
                      <a:endParaRPr lang="en-IN" sz="2400" dirty="0"/>
                    </a:p>
                  </a:txBody>
                  <a:tcPr/>
                </a:tc>
                <a:tc>
                  <a:txBody>
                    <a:bodyPr/>
                    <a:lstStyle/>
                    <a:p>
                      <a:pPr algn="ctr"/>
                      <a:r>
                        <a:rPr lang="en-IN" sz="2400" dirty="0" smtClean="0"/>
                        <a:t>c</a:t>
                      </a:r>
                      <a:endParaRPr lang="en-IN" sz="2400" dirty="0"/>
                    </a:p>
                  </a:txBody>
                  <a:tcPr/>
                </a:tc>
                <a:tc>
                  <a:txBody>
                    <a:bodyPr/>
                    <a:lstStyle/>
                    <a:p>
                      <a:pPr algn="ctr"/>
                      <a:r>
                        <a:rPr lang="en-IN" sz="2400" dirty="0" smtClean="0"/>
                        <a:t>a</a:t>
                      </a:r>
                      <a:endParaRPr lang="en-IN" sz="2400" dirty="0"/>
                    </a:p>
                  </a:txBody>
                  <a:tcPr/>
                </a:tc>
                <a:tc>
                  <a:txBody>
                    <a:bodyPr/>
                    <a:lstStyle/>
                    <a:p>
                      <a:pPr algn="ctr"/>
                      <a:r>
                        <a:rPr lang="en-IN" sz="2400" dirty="0" smtClean="0"/>
                        <a:t>g</a:t>
                      </a:r>
                      <a:endParaRPr lang="en-IN" sz="2400" dirty="0"/>
                    </a:p>
                  </a:txBody>
                  <a:tcPr/>
                </a:tc>
                <a:tc>
                  <a:txBody>
                    <a:bodyPr/>
                    <a:lstStyle/>
                    <a:p>
                      <a:pPr algn="ctr"/>
                      <a:r>
                        <a:rPr lang="en-IN" sz="2400" dirty="0" smtClean="0"/>
                        <a:t>t</a:t>
                      </a:r>
                      <a:endParaRPr lang="en-IN" sz="2400" dirty="0"/>
                    </a:p>
                  </a:txBody>
                  <a:tcPr/>
                </a:tc>
                <a:extLst>
                  <a:ext uri="{0D108BD9-81ED-4DB2-BD59-A6C34878D82A}">
                    <a16:rowId xmlns:a16="http://schemas.microsoft.com/office/drawing/2014/main" val="2548191738"/>
                  </a:ext>
                </a:extLst>
              </a:tr>
            </a:tbl>
          </a:graphicData>
        </a:graphic>
      </p:graphicFrame>
      <p:sp>
        <p:nvSpPr>
          <p:cNvPr id="6" name="TextBox 5"/>
          <p:cNvSpPr txBox="1"/>
          <p:nvPr/>
        </p:nvSpPr>
        <p:spPr>
          <a:xfrm>
            <a:off x="363250" y="2384492"/>
            <a:ext cx="381600" cy="457200"/>
          </a:xfrm>
          <a:prstGeom prst="rect">
            <a:avLst/>
          </a:prstGeom>
          <a:noFill/>
          <a:ln>
            <a:solidFill>
              <a:schemeClr val="tx1"/>
            </a:solidFill>
          </a:ln>
        </p:spPr>
        <p:txBody>
          <a:bodyPr wrap="square" rtlCol="0" anchor="ctr">
            <a:spAutoFit/>
          </a:bodyPr>
          <a:lstStyle/>
          <a:p>
            <a:pPr algn="ctr"/>
            <a:r>
              <a:rPr lang="en-IN" sz="2400" dirty="0" smtClean="0"/>
              <a:t>a</a:t>
            </a:r>
            <a:endParaRPr lang="en-IN" dirty="0"/>
          </a:p>
        </p:txBody>
      </p:sp>
      <p:sp>
        <p:nvSpPr>
          <p:cNvPr id="7" name="TextBox 6"/>
          <p:cNvSpPr txBox="1"/>
          <p:nvPr/>
        </p:nvSpPr>
        <p:spPr>
          <a:xfrm>
            <a:off x="744850" y="2384492"/>
            <a:ext cx="381600" cy="457200"/>
          </a:xfrm>
          <a:prstGeom prst="rect">
            <a:avLst/>
          </a:prstGeom>
          <a:noFill/>
          <a:ln>
            <a:solidFill>
              <a:schemeClr val="tx1"/>
            </a:solidFill>
          </a:ln>
        </p:spPr>
        <p:txBody>
          <a:bodyPr wrap="square" rtlCol="0" anchor="ctr">
            <a:spAutoFit/>
          </a:bodyPr>
          <a:lstStyle/>
          <a:p>
            <a:pPr algn="ctr"/>
            <a:r>
              <a:rPr lang="en-IN" sz="2400" dirty="0" smtClean="0"/>
              <a:t>c</a:t>
            </a:r>
            <a:endParaRPr lang="en-IN" dirty="0"/>
          </a:p>
        </p:txBody>
      </p:sp>
      <p:sp>
        <p:nvSpPr>
          <p:cNvPr id="8" name="TextBox 7"/>
          <p:cNvSpPr txBox="1"/>
          <p:nvPr/>
        </p:nvSpPr>
        <p:spPr>
          <a:xfrm>
            <a:off x="1126450" y="2384492"/>
            <a:ext cx="381600" cy="457200"/>
          </a:xfrm>
          <a:prstGeom prst="rect">
            <a:avLst/>
          </a:prstGeom>
          <a:noFill/>
          <a:ln>
            <a:solidFill>
              <a:schemeClr val="tx1"/>
            </a:solidFill>
          </a:ln>
        </p:spPr>
        <p:txBody>
          <a:bodyPr wrap="square" rtlCol="0" anchor="ctr">
            <a:spAutoFit/>
          </a:bodyPr>
          <a:lstStyle/>
          <a:p>
            <a:pPr algn="ctr"/>
            <a:r>
              <a:rPr lang="en-IN" sz="2400" dirty="0" smtClean="0"/>
              <a:t>a</a:t>
            </a:r>
            <a:endParaRPr lang="en-IN" dirty="0"/>
          </a:p>
        </p:txBody>
      </p:sp>
      <p:sp>
        <p:nvSpPr>
          <p:cNvPr id="9" name="TextBox 8"/>
          <p:cNvSpPr txBox="1"/>
          <p:nvPr/>
        </p:nvSpPr>
        <p:spPr>
          <a:xfrm>
            <a:off x="1508050" y="2384492"/>
            <a:ext cx="381600" cy="457200"/>
          </a:xfrm>
          <a:prstGeom prst="rect">
            <a:avLst/>
          </a:prstGeom>
          <a:noFill/>
          <a:ln>
            <a:solidFill>
              <a:schemeClr val="tx1"/>
            </a:solidFill>
          </a:ln>
        </p:spPr>
        <p:txBody>
          <a:bodyPr wrap="square" rtlCol="0" anchor="ctr">
            <a:spAutoFit/>
          </a:bodyPr>
          <a:lstStyle/>
          <a:p>
            <a:pPr algn="ctr"/>
            <a:r>
              <a:rPr lang="en-IN" sz="2400" dirty="0" smtClean="0"/>
              <a:t>c</a:t>
            </a:r>
            <a:endParaRPr lang="en-IN" dirty="0"/>
          </a:p>
        </p:txBody>
      </p:sp>
      <p:sp>
        <p:nvSpPr>
          <p:cNvPr id="10" name="TextBox 9"/>
          <p:cNvSpPr txBox="1"/>
          <p:nvPr/>
        </p:nvSpPr>
        <p:spPr>
          <a:xfrm>
            <a:off x="1890464" y="2384492"/>
            <a:ext cx="381600" cy="457200"/>
          </a:xfrm>
          <a:prstGeom prst="rect">
            <a:avLst/>
          </a:prstGeom>
          <a:noFill/>
          <a:ln>
            <a:solidFill>
              <a:schemeClr val="tx1"/>
            </a:solidFill>
          </a:ln>
        </p:spPr>
        <p:txBody>
          <a:bodyPr wrap="square" rtlCol="0" anchor="ctr">
            <a:spAutoFit/>
          </a:bodyPr>
          <a:lstStyle/>
          <a:p>
            <a:pPr algn="ctr"/>
            <a:r>
              <a:rPr lang="en-IN" sz="2400" dirty="0" smtClean="0"/>
              <a:t>a</a:t>
            </a:r>
            <a:endParaRPr lang="en-IN" dirty="0"/>
          </a:p>
        </p:txBody>
      </p:sp>
      <p:sp>
        <p:nvSpPr>
          <p:cNvPr id="11" name="TextBox 10"/>
          <p:cNvSpPr txBox="1"/>
          <p:nvPr/>
        </p:nvSpPr>
        <p:spPr>
          <a:xfrm>
            <a:off x="2271250" y="2384492"/>
            <a:ext cx="381600" cy="457200"/>
          </a:xfrm>
          <a:prstGeom prst="rect">
            <a:avLst/>
          </a:prstGeom>
          <a:noFill/>
          <a:ln>
            <a:solidFill>
              <a:schemeClr val="tx1"/>
            </a:solidFill>
          </a:ln>
        </p:spPr>
        <p:txBody>
          <a:bodyPr wrap="square" rtlCol="0" anchor="ctr">
            <a:spAutoFit/>
          </a:bodyPr>
          <a:lstStyle/>
          <a:p>
            <a:pPr algn="ctr"/>
            <a:r>
              <a:rPr lang="en-IN" sz="2400" dirty="0" smtClean="0"/>
              <a:t>g</a:t>
            </a:r>
            <a:endParaRPr lang="en-IN" dirty="0"/>
          </a:p>
        </p:txBody>
      </p:sp>
      <p:sp>
        <p:nvSpPr>
          <p:cNvPr id="12" name="TextBox 11"/>
          <p:cNvSpPr txBox="1"/>
          <p:nvPr/>
        </p:nvSpPr>
        <p:spPr>
          <a:xfrm>
            <a:off x="2652036" y="2384492"/>
            <a:ext cx="381600" cy="457200"/>
          </a:xfrm>
          <a:prstGeom prst="rect">
            <a:avLst/>
          </a:prstGeom>
          <a:noFill/>
          <a:ln>
            <a:solidFill>
              <a:schemeClr val="tx1"/>
            </a:solidFill>
          </a:ln>
        </p:spPr>
        <p:txBody>
          <a:bodyPr wrap="square" rtlCol="0" anchor="ctr">
            <a:spAutoFit/>
          </a:bodyPr>
          <a:lstStyle/>
          <a:p>
            <a:pPr algn="ctr"/>
            <a:r>
              <a:rPr lang="en-IN" sz="2400" dirty="0" smtClean="0"/>
              <a:t>t</a:t>
            </a:r>
            <a:endParaRPr lang="en-IN" dirty="0"/>
          </a:p>
        </p:txBody>
      </p:sp>
      <p:sp>
        <p:nvSpPr>
          <p:cNvPr id="13" name="Rounded Rectangular Callout 12"/>
          <p:cNvSpPr/>
          <p:nvPr/>
        </p:nvSpPr>
        <p:spPr>
          <a:xfrm>
            <a:off x="3923928" y="2245540"/>
            <a:ext cx="3012449" cy="596152"/>
          </a:xfrm>
          <a:prstGeom prst="wedgeRoundRectCallout">
            <a:avLst>
              <a:gd name="adj1" fmla="val -67307"/>
              <a:gd name="adj2" fmla="val 9142"/>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dirty="0" smtClean="0">
                <a:solidFill>
                  <a:schemeClr val="tx1"/>
                </a:solidFill>
              </a:rPr>
              <a:t>Mismatch ?</a:t>
            </a:r>
          </a:p>
          <a:p>
            <a:r>
              <a:rPr lang="en-IN" sz="2000" dirty="0" smtClean="0">
                <a:solidFill>
                  <a:schemeClr val="tx1"/>
                </a:solidFill>
              </a:rPr>
              <a:t>Check value in prefix table</a:t>
            </a:r>
            <a:endParaRPr lang="en-IN" sz="2000" dirty="0">
              <a:solidFill>
                <a:schemeClr val="tx1"/>
              </a:solidFill>
            </a:endParaRPr>
          </a:p>
        </p:txBody>
      </p:sp>
      <p:sp>
        <p:nvSpPr>
          <p:cNvPr id="14" name="Rounded Rectangular Callout 13"/>
          <p:cNvSpPr/>
          <p:nvPr/>
        </p:nvSpPr>
        <p:spPr>
          <a:xfrm>
            <a:off x="4644008" y="2894344"/>
            <a:ext cx="2814883" cy="606664"/>
          </a:xfrm>
          <a:prstGeom prst="wedgeRoundRectCallout">
            <a:avLst>
              <a:gd name="adj1" fmla="val -63783"/>
              <a:gd name="adj2" fmla="val -8814"/>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dirty="0" smtClean="0">
                <a:solidFill>
                  <a:schemeClr val="tx1"/>
                </a:solidFill>
              </a:rPr>
              <a:t>We can skip 2 shifts</a:t>
            </a:r>
          </a:p>
          <a:p>
            <a:r>
              <a:rPr lang="en-IN" sz="2000" dirty="0" smtClean="0">
                <a:solidFill>
                  <a:schemeClr val="tx1"/>
                </a:solidFill>
              </a:rPr>
              <a:t>(Skip unnecessary shifts) </a:t>
            </a:r>
            <a:endParaRPr lang="en-IN" sz="2000" dirty="0">
              <a:solidFill>
                <a:schemeClr val="tx1"/>
              </a:solidFill>
            </a:endParaRPr>
          </a:p>
        </p:txBody>
      </p:sp>
      <p:cxnSp>
        <p:nvCxnSpPr>
          <p:cNvPr id="15" name="Straight Connector 14"/>
          <p:cNvCxnSpPr>
            <a:stCxn id="6" idx="0"/>
          </p:cNvCxnSpPr>
          <p:nvPr/>
        </p:nvCxnSpPr>
        <p:spPr>
          <a:xfrm flipV="1">
            <a:off x="554050" y="2122004"/>
            <a:ext cx="0" cy="262488"/>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p:cNvCxnSpPr/>
          <p:nvPr/>
        </p:nvCxnSpPr>
        <p:spPr>
          <a:xfrm flipV="1">
            <a:off x="932778" y="2117192"/>
            <a:ext cx="0" cy="262488"/>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p:cNvCxnSpPr/>
          <p:nvPr/>
        </p:nvCxnSpPr>
        <p:spPr>
          <a:xfrm flipV="1">
            <a:off x="1314378" y="2117192"/>
            <a:ext cx="0" cy="262488"/>
          </a:xfrm>
          <a:prstGeom prst="line">
            <a:avLst/>
          </a:prstGeom>
        </p:spPr>
        <p:style>
          <a:lnRef idx="1">
            <a:schemeClr val="dk1"/>
          </a:lnRef>
          <a:fillRef idx="0">
            <a:schemeClr val="dk1"/>
          </a:fillRef>
          <a:effectRef idx="0">
            <a:schemeClr val="dk1"/>
          </a:effectRef>
          <a:fontRef idx="minor">
            <a:schemeClr val="tx1"/>
          </a:fontRef>
        </p:style>
      </p:cxnSp>
      <p:sp>
        <p:nvSpPr>
          <p:cNvPr id="18" name="Freeform 17"/>
          <p:cNvSpPr/>
          <p:nvPr/>
        </p:nvSpPr>
        <p:spPr>
          <a:xfrm>
            <a:off x="1588214" y="2122436"/>
            <a:ext cx="173736" cy="262448"/>
          </a:xfrm>
          <a:custGeom>
            <a:avLst/>
            <a:gdLst>
              <a:gd name="connsiteX0" fmla="*/ 109728 w 173736"/>
              <a:gd name="connsiteY0" fmla="*/ 0 h 399288"/>
              <a:gd name="connsiteX1" fmla="*/ 0 w 173736"/>
              <a:gd name="connsiteY1" fmla="*/ 198120 h 399288"/>
              <a:gd name="connsiteX2" fmla="*/ 173736 w 173736"/>
              <a:gd name="connsiteY2" fmla="*/ 198120 h 399288"/>
              <a:gd name="connsiteX3" fmla="*/ 109728 w 173736"/>
              <a:gd name="connsiteY3" fmla="*/ 399288 h 399288"/>
            </a:gdLst>
            <a:ahLst/>
            <a:cxnLst>
              <a:cxn ang="0">
                <a:pos x="connsiteX0" y="connsiteY0"/>
              </a:cxn>
              <a:cxn ang="0">
                <a:pos x="connsiteX1" y="connsiteY1"/>
              </a:cxn>
              <a:cxn ang="0">
                <a:pos x="connsiteX2" y="connsiteY2"/>
              </a:cxn>
              <a:cxn ang="0">
                <a:pos x="connsiteX3" y="connsiteY3"/>
              </a:cxn>
            </a:cxnLst>
            <a:rect l="l" t="t" r="r" b="b"/>
            <a:pathLst>
              <a:path w="173736" h="399288">
                <a:moveTo>
                  <a:pt x="109728" y="0"/>
                </a:moveTo>
                <a:lnTo>
                  <a:pt x="0" y="198120"/>
                </a:lnTo>
                <a:lnTo>
                  <a:pt x="173736" y="198120"/>
                </a:lnTo>
                <a:lnTo>
                  <a:pt x="109728" y="399288"/>
                </a:lnTo>
              </a:path>
            </a:pathLst>
          </a:custGeom>
          <a:noFill/>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19" name="Rectangle 18"/>
          <p:cNvSpPr/>
          <p:nvPr/>
        </p:nvSpPr>
        <p:spPr>
          <a:xfrm>
            <a:off x="9960895" y="1606098"/>
            <a:ext cx="365760" cy="365760"/>
          </a:xfrm>
          <a:prstGeom prst="rect">
            <a:avLst/>
          </a:prstGeom>
          <a:noFill/>
          <a:ln w="28575">
            <a:solidFill>
              <a:srgbClr val="0070C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grpSp>
        <p:nvGrpSpPr>
          <p:cNvPr id="20" name="Group 19"/>
          <p:cNvGrpSpPr/>
          <p:nvPr/>
        </p:nvGrpSpPr>
        <p:grpSpPr>
          <a:xfrm>
            <a:off x="741499" y="2926676"/>
            <a:ext cx="2670386" cy="457200"/>
            <a:chOff x="519018" y="2999262"/>
            <a:chExt cx="2670386" cy="457200"/>
          </a:xfrm>
        </p:grpSpPr>
        <p:sp>
          <p:nvSpPr>
            <p:cNvPr id="21" name="TextBox 20"/>
            <p:cNvSpPr txBox="1"/>
            <p:nvPr/>
          </p:nvSpPr>
          <p:spPr>
            <a:xfrm>
              <a:off x="519018" y="2999262"/>
              <a:ext cx="381600" cy="457200"/>
            </a:xfrm>
            <a:prstGeom prst="rect">
              <a:avLst/>
            </a:prstGeom>
            <a:noFill/>
            <a:ln>
              <a:solidFill>
                <a:schemeClr val="tx1"/>
              </a:solidFill>
            </a:ln>
          </p:spPr>
          <p:txBody>
            <a:bodyPr wrap="square" rtlCol="0" anchor="ctr">
              <a:spAutoFit/>
            </a:bodyPr>
            <a:lstStyle/>
            <a:p>
              <a:pPr algn="ctr"/>
              <a:r>
                <a:rPr lang="en-IN" sz="2400" dirty="0" smtClean="0"/>
                <a:t>a</a:t>
              </a:r>
              <a:endParaRPr lang="en-IN" dirty="0"/>
            </a:p>
          </p:txBody>
        </p:sp>
        <p:sp>
          <p:nvSpPr>
            <p:cNvPr id="22" name="TextBox 21"/>
            <p:cNvSpPr txBox="1"/>
            <p:nvPr/>
          </p:nvSpPr>
          <p:spPr>
            <a:xfrm>
              <a:off x="900618" y="2999262"/>
              <a:ext cx="381600" cy="457200"/>
            </a:xfrm>
            <a:prstGeom prst="rect">
              <a:avLst/>
            </a:prstGeom>
            <a:noFill/>
            <a:ln>
              <a:solidFill>
                <a:schemeClr val="tx1"/>
              </a:solidFill>
            </a:ln>
          </p:spPr>
          <p:txBody>
            <a:bodyPr wrap="square" rtlCol="0" anchor="ctr">
              <a:spAutoFit/>
            </a:bodyPr>
            <a:lstStyle/>
            <a:p>
              <a:pPr algn="ctr"/>
              <a:r>
                <a:rPr lang="en-IN" sz="2400" dirty="0" smtClean="0"/>
                <a:t>c</a:t>
              </a:r>
              <a:endParaRPr lang="en-IN" dirty="0"/>
            </a:p>
          </p:txBody>
        </p:sp>
        <p:sp>
          <p:nvSpPr>
            <p:cNvPr id="23" name="TextBox 22"/>
            <p:cNvSpPr txBox="1"/>
            <p:nvPr/>
          </p:nvSpPr>
          <p:spPr>
            <a:xfrm>
              <a:off x="1282218" y="2999262"/>
              <a:ext cx="381600" cy="457200"/>
            </a:xfrm>
            <a:prstGeom prst="rect">
              <a:avLst/>
            </a:prstGeom>
            <a:noFill/>
            <a:ln>
              <a:solidFill>
                <a:schemeClr val="tx1"/>
              </a:solidFill>
            </a:ln>
          </p:spPr>
          <p:txBody>
            <a:bodyPr wrap="square" rtlCol="0" anchor="ctr">
              <a:spAutoFit/>
            </a:bodyPr>
            <a:lstStyle/>
            <a:p>
              <a:pPr algn="ctr"/>
              <a:r>
                <a:rPr lang="en-IN" sz="2400" dirty="0" smtClean="0"/>
                <a:t>a</a:t>
              </a:r>
              <a:endParaRPr lang="en-IN" dirty="0"/>
            </a:p>
          </p:txBody>
        </p:sp>
        <p:sp>
          <p:nvSpPr>
            <p:cNvPr id="24" name="TextBox 23"/>
            <p:cNvSpPr txBox="1"/>
            <p:nvPr/>
          </p:nvSpPr>
          <p:spPr>
            <a:xfrm>
              <a:off x="1663818" y="2999262"/>
              <a:ext cx="381600" cy="457200"/>
            </a:xfrm>
            <a:prstGeom prst="rect">
              <a:avLst/>
            </a:prstGeom>
            <a:noFill/>
            <a:ln>
              <a:solidFill>
                <a:schemeClr val="tx1"/>
              </a:solidFill>
            </a:ln>
          </p:spPr>
          <p:txBody>
            <a:bodyPr wrap="square" rtlCol="0" anchor="ctr">
              <a:spAutoFit/>
            </a:bodyPr>
            <a:lstStyle/>
            <a:p>
              <a:pPr algn="ctr"/>
              <a:r>
                <a:rPr lang="en-IN" sz="2400" dirty="0" smtClean="0"/>
                <a:t>c</a:t>
              </a:r>
              <a:endParaRPr lang="en-IN" dirty="0"/>
            </a:p>
          </p:txBody>
        </p:sp>
        <p:sp>
          <p:nvSpPr>
            <p:cNvPr id="25" name="TextBox 24"/>
            <p:cNvSpPr txBox="1"/>
            <p:nvPr/>
          </p:nvSpPr>
          <p:spPr>
            <a:xfrm>
              <a:off x="2046232" y="2999262"/>
              <a:ext cx="381600" cy="457200"/>
            </a:xfrm>
            <a:prstGeom prst="rect">
              <a:avLst/>
            </a:prstGeom>
            <a:noFill/>
            <a:ln>
              <a:solidFill>
                <a:schemeClr val="tx1"/>
              </a:solidFill>
            </a:ln>
          </p:spPr>
          <p:txBody>
            <a:bodyPr wrap="square" rtlCol="0" anchor="ctr">
              <a:spAutoFit/>
            </a:bodyPr>
            <a:lstStyle/>
            <a:p>
              <a:pPr algn="ctr"/>
              <a:r>
                <a:rPr lang="en-IN" sz="2400" dirty="0" smtClean="0"/>
                <a:t>a</a:t>
              </a:r>
              <a:endParaRPr lang="en-IN" dirty="0"/>
            </a:p>
          </p:txBody>
        </p:sp>
        <p:sp>
          <p:nvSpPr>
            <p:cNvPr id="26" name="TextBox 25"/>
            <p:cNvSpPr txBox="1"/>
            <p:nvPr/>
          </p:nvSpPr>
          <p:spPr>
            <a:xfrm>
              <a:off x="2427018" y="2999262"/>
              <a:ext cx="381600" cy="457200"/>
            </a:xfrm>
            <a:prstGeom prst="rect">
              <a:avLst/>
            </a:prstGeom>
            <a:noFill/>
            <a:ln>
              <a:solidFill>
                <a:schemeClr val="tx1"/>
              </a:solidFill>
            </a:ln>
          </p:spPr>
          <p:txBody>
            <a:bodyPr wrap="square" rtlCol="0" anchor="ctr">
              <a:spAutoFit/>
            </a:bodyPr>
            <a:lstStyle/>
            <a:p>
              <a:pPr algn="ctr"/>
              <a:r>
                <a:rPr lang="en-IN" sz="2400" dirty="0" smtClean="0"/>
                <a:t>g</a:t>
              </a:r>
              <a:endParaRPr lang="en-IN" dirty="0"/>
            </a:p>
          </p:txBody>
        </p:sp>
        <p:sp>
          <p:nvSpPr>
            <p:cNvPr id="27" name="TextBox 26"/>
            <p:cNvSpPr txBox="1"/>
            <p:nvPr/>
          </p:nvSpPr>
          <p:spPr>
            <a:xfrm>
              <a:off x="2807804" y="2999262"/>
              <a:ext cx="381600" cy="457200"/>
            </a:xfrm>
            <a:prstGeom prst="rect">
              <a:avLst/>
            </a:prstGeom>
            <a:noFill/>
            <a:ln>
              <a:solidFill>
                <a:schemeClr val="tx1"/>
              </a:solidFill>
            </a:ln>
          </p:spPr>
          <p:txBody>
            <a:bodyPr wrap="square" rtlCol="0" anchor="ctr">
              <a:spAutoFit/>
            </a:bodyPr>
            <a:lstStyle/>
            <a:p>
              <a:pPr algn="ctr"/>
              <a:r>
                <a:rPr lang="en-IN" sz="2400" dirty="0" smtClean="0"/>
                <a:t>t</a:t>
              </a:r>
              <a:endParaRPr lang="en-IN" dirty="0"/>
            </a:p>
          </p:txBody>
        </p:sp>
      </p:grpSp>
      <p:graphicFrame>
        <p:nvGraphicFramePr>
          <p:cNvPr id="28" name="Table 27"/>
          <p:cNvGraphicFramePr>
            <a:graphicFrameLocks noGrp="1"/>
          </p:cNvGraphicFramePr>
          <p:nvPr>
            <p:extLst/>
          </p:nvPr>
        </p:nvGraphicFramePr>
        <p:xfrm>
          <a:off x="-22200" y="3753036"/>
          <a:ext cx="5715000" cy="457200"/>
        </p:xfrm>
        <a:graphic>
          <a:graphicData uri="http://schemas.openxmlformats.org/drawingml/2006/table">
            <a:tbl>
              <a:tblPr firstRow="1" bandRow="1">
                <a:tableStyleId>{5940675A-B579-460E-94D1-54222C63F5DA}</a:tableStyleId>
              </a:tblPr>
              <a:tblGrid>
                <a:gridCol w="381000">
                  <a:extLst>
                    <a:ext uri="{9D8B030D-6E8A-4147-A177-3AD203B41FA5}">
                      <a16:colId xmlns:a16="http://schemas.microsoft.com/office/drawing/2014/main" val="4093726156"/>
                    </a:ext>
                  </a:extLst>
                </a:gridCol>
                <a:gridCol w="381000">
                  <a:extLst>
                    <a:ext uri="{9D8B030D-6E8A-4147-A177-3AD203B41FA5}">
                      <a16:colId xmlns:a16="http://schemas.microsoft.com/office/drawing/2014/main" val="1516442761"/>
                    </a:ext>
                  </a:extLst>
                </a:gridCol>
                <a:gridCol w="381000">
                  <a:extLst>
                    <a:ext uri="{9D8B030D-6E8A-4147-A177-3AD203B41FA5}">
                      <a16:colId xmlns:a16="http://schemas.microsoft.com/office/drawing/2014/main" val="3977571078"/>
                    </a:ext>
                  </a:extLst>
                </a:gridCol>
                <a:gridCol w="381000">
                  <a:extLst>
                    <a:ext uri="{9D8B030D-6E8A-4147-A177-3AD203B41FA5}">
                      <a16:colId xmlns:a16="http://schemas.microsoft.com/office/drawing/2014/main" val="333050554"/>
                    </a:ext>
                  </a:extLst>
                </a:gridCol>
                <a:gridCol w="381000">
                  <a:extLst>
                    <a:ext uri="{9D8B030D-6E8A-4147-A177-3AD203B41FA5}">
                      <a16:colId xmlns:a16="http://schemas.microsoft.com/office/drawing/2014/main" val="915060225"/>
                    </a:ext>
                  </a:extLst>
                </a:gridCol>
                <a:gridCol w="381000">
                  <a:extLst>
                    <a:ext uri="{9D8B030D-6E8A-4147-A177-3AD203B41FA5}">
                      <a16:colId xmlns:a16="http://schemas.microsoft.com/office/drawing/2014/main" val="4221423625"/>
                    </a:ext>
                  </a:extLst>
                </a:gridCol>
                <a:gridCol w="381000">
                  <a:extLst>
                    <a:ext uri="{9D8B030D-6E8A-4147-A177-3AD203B41FA5}">
                      <a16:colId xmlns:a16="http://schemas.microsoft.com/office/drawing/2014/main" val="3382548069"/>
                    </a:ext>
                  </a:extLst>
                </a:gridCol>
                <a:gridCol w="381000">
                  <a:extLst>
                    <a:ext uri="{9D8B030D-6E8A-4147-A177-3AD203B41FA5}">
                      <a16:colId xmlns:a16="http://schemas.microsoft.com/office/drawing/2014/main" val="3497794280"/>
                    </a:ext>
                  </a:extLst>
                </a:gridCol>
                <a:gridCol w="381000">
                  <a:extLst>
                    <a:ext uri="{9D8B030D-6E8A-4147-A177-3AD203B41FA5}">
                      <a16:colId xmlns:a16="http://schemas.microsoft.com/office/drawing/2014/main" val="3045077772"/>
                    </a:ext>
                  </a:extLst>
                </a:gridCol>
                <a:gridCol w="381000">
                  <a:extLst>
                    <a:ext uri="{9D8B030D-6E8A-4147-A177-3AD203B41FA5}">
                      <a16:colId xmlns:a16="http://schemas.microsoft.com/office/drawing/2014/main" val="280013042"/>
                    </a:ext>
                  </a:extLst>
                </a:gridCol>
                <a:gridCol w="381000">
                  <a:extLst>
                    <a:ext uri="{9D8B030D-6E8A-4147-A177-3AD203B41FA5}">
                      <a16:colId xmlns:a16="http://schemas.microsoft.com/office/drawing/2014/main" val="3170524262"/>
                    </a:ext>
                  </a:extLst>
                </a:gridCol>
                <a:gridCol w="381000">
                  <a:extLst>
                    <a:ext uri="{9D8B030D-6E8A-4147-A177-3AD203B41FA5}">
                      <a16:colId xmlns:a16="http://schemas.microsoft.com/office/drawing/2014/main" val="1794445029"/>
                    </a:ext>
                  </a:extLst>
                </a:gridCol>
                <a:gridCol w="381000">
                  <a:extLst>
                    <a:ext uri="{9D8B030D-6E8A-4147-A177-3AD203B41FA5}">
                      <a16:colId xmlns:a16="http://schemas.microsoft.com/office/drawing/2014/main" val="3250762123"/>
                    </a:ext>
                  </a:extLst>
                </a:gridCol>
                <a:gridCol w="381000">
                  <a:extLst>
                    <a:ext uri="{9D8B030D-6E8A-4147-A177-3AD203B41FA5}">
                      <a16:colId xmlns:a16="http://schemas.microsoft.com/office/drawing/2014/main" val="2260537953"/>
                    </a:ext>
                  </a:extLst>
                </a:gridCol>
                <a:gridCol w="381000">
                  <a:extLst>
                    <a:ext uri="{9D8B030D-6E8A-4147-A177-3AD203B41FA5}">
                      <a16:colId xmlns:a16="http://schemas.microsoft.com/office/drawing/2014/main" val="332613883"/>
                    </a:ext>
                  </a:extLst>
                </a:gridCol>
              </a:tblGrid>
              <a:tr h="370840">
                <a:tc>
                  <a:txBody>
                    <a:bodyPr/>
                    <a:lstStyle/>
                    <a:p>
                      <a:pPr algn="ctr"/>
                      <a:r>
                        <a:rPr lang="en-IN" sz="2400" dirty="0" smtClean="0"/>
                        <a:t>T</a:t>
                      </a:r>
                      <a:endParaRPr lang="en-IN" sz="2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400" dirty="0" smtClean="0"/>
                        <a:t>a</a:t>
                      </a:r>
                      <a:endParaRPr lang="en-IN"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c</a:t>
                      </a:r>
                      <a:endParaRPr lang="en-IN" sz="2400" dirty="0"/>
                    </a:p>
                  </a:txBody>
                  <a:tcPr>
                    <a:lnL w="12700" cap="flat" cmpd="sng" algn="ctr">
                      <a:solidFill>
                        <a:schemeClr val="tx1"/>
                      </a:solidFill>
                      <a:prstDash val="solid"/>
                      <a:round/>
                      <a:headEnd type="none" w="med" len="med"/>
                      <a:tailEnd type="none" w="med" len="med"/>
                    </a:lnL>
                  </a:tcPr>
                </a:tc>
                <a:tc>
                  <a:txBody>
                    <a:bodyPr/>
                    <a:lstStyle/>
                    <a:p>
                      <a:pPr algn="ctr"/>
                      <a:r>
                        <a:rPr lang="en-IN" sz="2400" dirty="0" smtClean="0"/>
                        <a:t>a</a:t>
                      </a:r>
                      <a:endParaRPr lang="en-IN" sz="2400" dirty="0"/>
                    </a:p>
                  </a:txBody>
                  <a:tcPr/>
                </a:tc>
                <a:tc>
                  <a:txBody>
                    <a:bodyPr/>
                    <a:lstStyle/>
                    <a:p>
                      <a:pPr algn="ctr"/>
                      <a:r>
                        <a:rPr lang="en-IN" sz="2400" dirty="0" smtClean="0"/>
                        <a:t>t</a:t>
                      </a:r>
                      <a:endParaRPr lang="en-IN" sz="2400" dirty="0"/>
                    </a:p>
                  </a:txBody>
                  <a:tcPr/>
                </a:tc>
                <a:tc>
                  <a:txBody>
                    <a:bodyPr/>
                    <a:lstStyle/>
                    <a:p>
                      <a:pPr algn="ctr"/>
                      <a:r>
                        <a:rPr lang="en-IN" sz="2400" dirty="0" smtClean="0"/>
                        <a:t>a</a:t>
                      </a:r>
                      <a:endParaRPr lang="en-IN" sz="2400" dirty="0"/>
                    </a:p>
                  </a:txBody>
                  <a:tcPr/>
                </a:tc>
                <a:tc>
                  <a:txBody>
                    <a:bodyPr/>
                    <a:lstStyle/>
                    <a:p>
                      <a:pPr algn="ctr"/>
                      <a:r>
                        <a:rPr lang="en-IN" sz="2400" dirty="0" smtClean="0"/>
                        <a:t>c</a:t>
                      </a:r>
                      <a:endParaRPr lang="en-IN" sz="2400" dirty="0"/>
                    </a:p>
                  </a:txBody>
                  <a:tcPr/>
                </a:tc>
                <a:tc>
                  <a:txBody>
                    <a:bodyPr/>
                    <a:lstStyle/>
                    <a:p>
                      <a:pPr algn="ctr"/>
                      <a:r>
                        <a:rPr lang="en-IN" sz="2400" dirty="0" smtClean="0"/>
                        <a:t>g</a:t>
                      </a:r>
                      <a:endParaRPr lang="en-IN" sz="2400" dirty="0"/>
                    </a:p>
                  </a:txBody>
                  <a:tcPr/>
                </a:tc>
                <a:tc>
                  <a:txBody>
                    <a:bodyPr/>
                    <a:lstStyle/>
                    <a:p>
                      <a:pPr algn="ctr"/>
                      <a:r>
                        <a:rPr lang="en-IN" sz="2400" dirty="0" smtClean="0"/>
                        <a:t>a</a:t>
                      </a:r>
                      <a:endParaRPr lang="en-IN" sz="2400" dirty="0"/>
                    </a:p>
                  </a:txBody>
                  <a:tcPr/>
                </a:tc>
                <a:tc>
                  <a:txBody>
                    <a:bodyPr/>
                    <a:lstStyle/>
                    <a:p>
                      <a:pPr algn="ctr"/>
                      <a:r>
                        <a:rPr lang="en-IN" sz="2400" dirty="0" smtClean="0"/>
                        <a:t>c</a:t>
                      </a:r>
                      <a:endParaRPr lang="en-IN" sz="2400" dirty="0"/>
                    </a:p>
                  </a:txBody>
                  <a:tcPr/>
                </a:tc>
                <a:tc>
                  <a:txBody>
                    <a:bodyPr/>
                    <a:lstStyle/>
                    <a:p>
                      <a:pPr algn="ctr"/>
                      <a:r>
                        <a:rPr lang="en-IN" sz="2400" dirty="0" smtClean="0"/>
                        <a:t>a</a:t>
                      </a:r>
                      <a:endParaRPr lang="en-IN" sz="2400" dirty="0"/>
                    </a:p>
                  </a:txBody>
                  <a:tcPr/>
                </a:tc>
                <a:tc>
                  <a:txBody>
                    <a:bodyPr/>
                    <a:lstStyle/>
                    <a:p>
                      <a:pPr algn="ctr"/>
                      <a:r>
                        <a:rPr lang="en-IN" sz="2400" dirty="0" smtClean="0"/>
                        <a:t>c</a:t>
                      </a:r>
                      <a:endParaRPr lang="en-IN" sz="2400" dirty="0"/>
                    </a:p>
                  </a:txBody>
                  <a:tcPr/>
                </a:tc>
                <a:tc>
                  <a:txBody>
                    <a:bodyPr/>
                    <a:lstStyle/>
                    <a:p>
                      <a:pPr algn="ctr"/>
                      <a:r>
                        <a:rPr lang="en-IN" sz="2400" dirty="0" smtClean="0"/>
                        <a:t>a</a:t>
                      </a:r>
                      <a:endParaRPr lang="en-IN" sz="2400" dirty="0"/>
                    </a:p>
                  </a:txBody>
                  <a:tcPr/>
                </a:tc>
                <a:tc>
                  <a:txBody>
                    <a:bodyPr/>
                    <a:lstStyle/>
                    <a:p>
                      <a:pPr algn="ctr"/>
                      <a:r>
                        <a:rPr lang="en-IN" sz="2400" dirty="0" smtClean="0"/>
                        <a:t>g</a:t>
                      </a:r>
                      <a:endParaRPr lang="en-IN" sz="2400" dirty="0"/>
                    </a:p>
                  </a:txBody>
                  <a:tcPr/>
                </a:tc>
                <a:tc>
                  <a:txBody>
                    <a:bodyPr/>
                    <a:lstStyle/>
                    <a:p>
                      <a:pPr algn="ctr"/>
                      <a:r>
                        <a:rPr lang="en-IN" sz="2400" dirty="0" smtClean="0"/>
                        <a:t>t</a:t>
                      </a:r>
                      <a:endParaRPr lang="en-IN" sz="2400" dirty="0"/>
                    </a:p>
                  </a:txBody>
                  <a:tcPr/>
                </a:tc>
                <a:extLst>
                  <a:ext uri="{0D108BD9-81ED-4DB2-BD59-A6C34878D82A}">
                    <a16:rowId xmlns:a16="http://schemas.microsoft.com/office/drawing/2014/main" val="2548191738"/>
                  </a:ext>
                </a:extLst>
              </a:tr>
            </a:tbl>
          </a:graphicData>
        </a:graphic>
      </p:graphicFrame>
      <p:sp>
        <p:nvSpPr>
          <p:cNvPr id="30" name="TextBox 29"/>
          <p:cNvSpPr txBox="1"/>
          <p:nvPr/>
        </p:nvSpPr>
        <p:spPr>
          <a:xfrm>
            <a:off x="1153271" y="4472724"/>
            <a:ext cx="381600" cy="457200"/>
          </a:xfrm>
          <a:prstGeom prst="rect">
            <a:avLst/>
          </a:prstGeom>
          <a:noFill/>
          <a:ln>
            <a:solidFill>
              <a:schemeClr val="tx1"/>
            </a:solidFill>
          </a:ln>
        </p:spPr>
        <p:txBody>
          <a:bodyPr wrap="square" rtlCol="0" anchor="ctr">
            <a:spAutoFit/>
          </a:bodyPr>
          <a:lstStyle/>
          <a:p>
            <a:pPr algn="ctr"/>
            <a:r>
              <a:rPr lang="en-IN" sz="2400" dirty="0" smtClean="0"/>
              <a:t>a</a:t>
            </a:r>
            <a:endParaRPr lang="en-IN" dirty="0"/>
          </a:p>
        </p:txBody>
      </p:sp>
      <p:sp>
        <p:nvSpPr>
          <p:cNvPr id="31" name="TextBox 30"/>
          <p:cNvSpPr txBox="1"/>
          <p:nvPr/>
        </p:nvSpPr>
        <p:spPr>
          <a:xfrm>
            <a:off x="1534871" y="4472724"/>
            <a:ext cx="381600" cy="457200"/>
          </a:xfrm>
          <a:prstGeom prst="rect">
            <a:avLst/>
          </a:prstGeom>
          <a:noFill/>
          <a:ln>
            <a:solidFill>
              <a:schemeClr val="tx1"/>
            </a:solidFill>
          </a:ln>
        </p:spPr>
        <p:txBody>
          <a:bodyPr wrap="square" rtlCol="0" anchor="ctr">
            <a:spAutoFit/>
          </a:bodyPr>
          <a:lstStyle/>
          <a:p>
            <a:pPr algn="ctr"/>
            <a:r>
              <a:rPr lang="en-IN" sz="2400" dirty="0" smtClean="0"/>
              <a:t>c</a:t>
            </a:r>
            <a:endParaRPr lang="en-IN" dirty="0"/>
          </a:p>
        </p:txBody>
      </p:sp>
      <p:sp>
        <p:nvSpPr>
          <p:cNvPr id="32" name="TextBox 31"/>
          <p:cNvSpPr txBox="1"/>
          <p:nvPr/>
        </p:nvSpPr>
        <p:spPr>
          <a:xfrm>
            <a:off x="1916471" y="4472724"/>
            <a:ext cx="381600" cy="457200"/>
          </a:xfrm>
          <a:prstGeom prst="rect">
            <a:avLst/>
          </a:prstGeom>
          <a:noFill/>
          <a:ln>
            <a:solidFill>
              <a:schemeClr val="tx1"/>
            </a:solidFill>
          </a:ln>
        </p:spPr>
        <p:txBody>
          <a:bodyPr wrap="square" rtlCol="0" anchor="ctr">
            <a:spAutoFit/>
          </a:bodyPr>
          <a:lstStyle/>
          <a:p>
            <a:pPr algn="ctr"/>
            <a:r>
              <a:rPr lang="en-IN" sz="2400" dirty="0" smtClean="0"/>
              <a:t>a</a:t>
            </a:r>
            <a:endParaRPr lang="en-IN" dirty="0"/>
          </a:p>
        </p:txBody>
      </p:sp>
      <p:sp>
        <p:nvSpPr>
          <p:cNvPr id="33" name="TextBox 32"/>
          <p:cNvSpPr txBox="1"/>
          <p:nvPr/>
        </p:nvSpPr>
        <p:spPr>
          <a:xfrm>
            <a:off x="2298071" y="4472724"/>
            <a:ext cx="381600" cy="457200"/>
          </a:xfrm>
          <a:prstGeom prst="rect">
            <a:avLst/>
          </a:prstGeom>
          <a:noFill/>
          <a:ln>
            <a:solidFill>
              <a:schemeClr val="tx1"/>
            </a:solidFill>
          </a:ln>
        </p:spPr>
        <p:txBody>
          <a:bodyPr wrap="square" rtlCol="0" anchor="ctr">
            <a:spAutoFit/>
          </a:bodyPr>
          <a:lstStyle/>
          <a:p>
            <a:pPr algn="ctr"/>
            <a:r>
              <a:rPr lang="en-IN" sz="2400" dirty="0" smtClean="0"/>
              <a:t>c</a:t>
            </a:r>
            <a:endParaRPr lang="en-IN" dirty="0"/>
          </a:p>
        </p:txBody>
      </p:sp>
      <p:sp>
        <p:nvSpPr>
          <p:cNvPr id="34" name="TextBox 33"/>
          <p:cNvSpPr txBox="1"/>
          <p:nvPr/>
        </p:nvSpPr>
        <p:spPr>
          <a:xfrm>
            <a:off x="2680485" y="4472724"/>
            <a:ext cx="381600" cy="457200"/>
          </a:xfrm>
          <a:prstGeom prst="rect">
            <a:avLst/>
          </a:prstGeom>
          <a:noFill/>
          <a:ln>
            <a:solidFill>
              <a:schemeClr val="tx1"/>
            </a:solidFill>
          </a:ln>
        </p:spPr>
        <p:txBody>
          <a:bodyPr wrap="square" rtlCol="0" anchor="ctr">
            <a:spAutoFit/>
          </a:bodyPr>
          <a:lstStyle/>
          <a:p>
            <a:pPr algn="ctr"/>
            <a:r>
              <a:rPr lang="en-IN" sz="2400" dirty="0" smtClean="0"/>
              <a:t>a</a:t>
            </a:r>
            <a:endParaRPr lang="en-IN" dirty="0"/>
          </a:p>
        </p:txBody>
      </p:sp>
      <p:sp>
        <p:nvSpPr>
          <p:cNvPr id="35" name="TextBox 34"/>
          <p:cNvSpPr txBox="1"/>
          <p:nvPr/>
        </p:nvSpPr>
        <p:spPr>
          <a:xfrm>
            <a:off x="3061271" y="4472724"/>
            <a:ext cx="381600" cy="457200"/>
          </a:xfrm>
          <a:prstGeom prst="rect">
            <a:avLst/>
          </a:prstGeom>
          <a:noFill/>
          <a:ln>
            <a:solidFill>
              <a:schemeClr val="tx1"/>
            </a:solidFill>
          </a:ln>
        </p:spPr>
        <p:txBody>
          <a:bodyPr wrap="square" rtlCol="0" anchor="ctr">
            <a:spAutoFit/>
          </a:bodyPr>
          <a:lstStyle/>
          <a:p>
            <a:pPr algn="ctr"/>
            <a:r>
              <a:rPr lang="en-IN" sz="2400" dirty="0" smtClean="0"/>
              <a:t>g</a:t>
            </a:r>
            <a:endParaRPr lang="en-IN" dirty="0"/>
          </a:p>
        </p:txBody>
      </p:sp>
      <p:sp>
        <p:nvSpPr>
          <p:cNvPr id="36" name="TextBox 35"/>
          <p:cNvSpPr txBox="1"/>
          <p:nvPr/>
        </p:nvSpPr>
        <p:spPr>
          <a:xfrm>
            <a:off x="3442057" y="4472724"/>
            <a:ext cx="381600" cy="457200"/>
          </a:xfrm>
          <a:prstGeom prst="rect">
            <a:avLst/>
          </a:prstGeom>
          <a:noFill/>
          <a:ln>
            <a:solidFill>
              <a:schemeClr val="tx1"/>
            </a:solidFill>
          </a:ln>
        </p:spPr>
        <p:txBody>
          <a:bodyPr wrap="square" rtlCol="0" anchor="ctr">
            <a:spAutoFit/>
          </a:bodyPr>
          <a:lstStyle/>
          <a:p>
            <a:pPr algn="ctr"/>
            <a:r>
              <a:rPr lang="en-IN" sz="2400" dirty="0" smtClean="0"/>
              <a:t>t</a:t>
            </a:r>
            <a:endParaRPr lang="en-IN" dirty="0"/>
          </a:p>
        </p:txBody>
      </p:sp>
      <p:sp>
        <p:nvSpPr>
          <p:cNvPr id="37" name="Freeform 36"/>
          <p:cNvSpPr/>
          <p:nvPr/>
        </p:nvSpPr>
        <p:spPr>
          <a:xfrm>
            <a:off x="1599357" y="4210276"/>
            <a:ext cx="173736" cy="262448"/>
          </a:xfrm>
          <a:custGeom>
            <a:avLst/>
            <a:gdLst>
              <a:gd name="connsiteX0" fmla="*/ 109728 w 173736"/>
              <a:gd name="connsiteY0" fmla="*/ 0 h 399288"/>
              <a:gd name="connsiteX1" fmla="*/ 0 w 173736"/>
              <a:gd name="connsiteY1" fmla="*/ 198120 h 399288"/>
              <a:gd name="connsiteX2" fmla="*/ 173736 w 173736"/>
              <a:gd name="connsiteY2" fmla="*/ 198120 h 399288"/>
              <a:gd name="connsiteX3" fmla="*/ 109728 w 173736"/>
              <a:gd name="connsiteY3" fmla="*/ 399288 h 399288"/>
            </a:gdLst>
            <a:ahLst/>
            <a:cxnLst>
              <a:cxn ang="0">
                <a:pos x="connsiteX0" y="connsiteY0"/>
              </a:cxn>
              <a:cxn ang="0">
                <a:pos x="connsiteX1" y="connsiteY1"/>
              </a:cxn>
              <a:cxn ang="0">
                <a:pos x="connsiteX2" y="connsiteY2"/>
              </a:cxn>
              <a:cxn ang="0">
                <a:pos x="connsiteX3" y="connsiteY3"/>
              </a:cxn>
            </a:cxnLst>
            <a:rect l="l" t="t" r="r" b="b"/>
            <a:pathLst>
              <a:path w="173736" h="399288">
                <a:moveTo>
                  <a:pt x="109728" y="0"/>
                </a:moveTo>
                <a:lnTo>
                  <a:pt x="0" y="198120"/>
                </a:lnTo>
                <a:lnTo>
                  <a:pt x="173736" y="198120"/>
                </a:lnTo>
                <a:lnTo>
                  <a:pt x="109728" y="399288"/>
                </a:lnTo>
              </a:path>
            </a:pathLst>
          </a:custGeom>
          <a:noFill/>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38" name="Rounded Rectangular Callout 37"/>
          <p:cNvSpPr/>
          <p:nvPr/>
        </p:nvSpPr>
        <p:spPr>
          <a:xfrm>
            <a:off x="5076056" y="4341500"/>
            <a:ext cx="2879224" cy="596152"/>
          </a:xfrm>
          <a:prstGeom prst="wedgeRoundRectCallout">
            <a:avLst>
              <a:gd name="adj1" fmla="val -62430"/>
              <a:gd name="adj2" fmla="val 13524"/>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dirty="0" smtClean="0">
                <a:solidFill>
                  <a:schemeClr val="tx1"/>
                </a:solidFill>
              </a:rPr>
              <a:t>Mismatch ?</a:t>
            </a:r>
          </a:p>
          <a:p>
            <a:r>
              <a:rPr lang="en-IN" sz="2000" dirty="0" smtClean="0">
                <a:solidFill>
                  <a:schemeClr val="tx1"/>
                </a:solidFill>
              </a:rPr>
              <a:t>Check value in prefix table</a:t>
            </a:r>
            <a:endParaRPr lang="en-IN" sz="2000" dirty="0">
              <a:solidFill>
                <a:schemeClr val="tx1"/>
              </a:solidFill>
            </a:endParaRPr>
          </a:p>
        </p:txBody>
      </p:sp>
      <p:sp>
        <p:nvSpPr>
          <p:cNvPr id="39" name="Rectangle 38"/>
          <p:cNvSpPr/>
          <p:nvPr/>
        </p:nvSpPr>
        <p:spPr>
          <a:xfrm>
            <a:off x="8531646" y="1592651"/>
            <a:ext cx="365760" cy="365760"/>
          </a:xfrm>
          <a:prstGeom prst="rect">
            <a:avLst/>
          </a:prstGeom>
          <a:noFill/>
          <a:ln w="28575">
            <a:solidFill>
              <a:srgbClr val="0070C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graphicFrame>
        <p:nvGraphicFramePr>
          <p:cNvPr id="40" name="Table 39"/>
          <p:cNvGraphicFramePr>
            <a:graphicFrameLocks noGrp="1"/>
          </p:cNvGraphicFramePr>
          <p:nvPr>
            <p:extLst/>
          </p:nvPr>
        </p:nvGraphicFramePr>
        <p:xfrm>
          <a:off x="-18119" y="5231475"/>
          <a:ext cx="5715000" cy="457200"/>
        </p:xfrm>
        <a:graphic>
          <a:graphicData uri="http://schemas.openxmlformats.org/drawingml/2006/table">
            <a:tbl>
              <a:tblPr firstRow="1" bandRow="1">
                <a:tableStyleId>{5940675A-B579-460E-94D1-54222C63F5DA}</a:tableStyleId>
              </a:tblPr>
              <a:tblGrid>
                <a:gridCol w="381000">
                  <a:extLst>
                    <a:ext uri="{9D8B030D-6E8A-4147-A177-3AD203B41FA5}">
                      <a16:colId xmlns:a16="http://schemas.microsoft.com/office/drawing/2014/main" val="4093726156"/>
                    </a:ext>
                  </a:extLst>
                </a:gridCol>
                <a:gridCol w="381000">
                  <a:extLst>
                    <a:ext uri="{9D8B030D-6E8A-4147-A177-3AD203B41FA5}">
                      <a16:colId xmlns:a16="http://schemas.microsoft.com/office/drawing/2014/main" val="1516442761"/>
                    </a:ext>
                  </a:extLst>
                </a:gridCol>
                <a:gridCol w="381000">
                  <a:extLst>
                    <a:ext uri="{9D8B030D-6E8A-4147-A177-3AD203B41FA5}">
                      <a16:colId xmlns:a16="http://schemas.microsoft.com/office/drawing/2014/main" val="3977571078"/>
                    </a:ext>
                  </a:extLst>
                </a:gridCol>
                <a:gridCol w="381000">
                  <a:extLst>
                    <a:ext uri="{9D8B030D-6E8A-4147-A177-3AD203B41FA5}">
                      <a16:colId xmlns:a16="http://schemas.microsoft.com/office/drawing/2014/main" val="333050554"/>
                    </a:ext>
                  </a:extLst>
                </a:gridCol>
                <a:gridCol w="381000">
                  <a:extLst>
                    <a:ext uri="{9D8B030D-6E8A-4147-A177-3AD203B41FA5}">
                      <a16:colId xmlns:a16="http://schemas.microsoft.com/office/drawing/2014/main" val="915060225"/>
                    </a:ext>
                  </a:extLst>
                </a:gridCol>
                <a:gridCol w="381000">
                  <a:extLst>
                    <a:ext uri="{9D8B030D-6E8A-4147-A177-3AD203B41FA5}">
                      <a16:colId xmlns:a16="http://schemas.microsoft.com/office/drawing/2014/main" val="4221423625"/>
                    </a:ext>
                  </a:extLst>
                </a:gridCol>
                <a:gridCol w="381000">
                  <a:extLst>
                    <a:ext uri="{9D8B030D-6E8A-4147-A177-3AD203B41FA5}">
                      <a16:colId xmlns:a16="http://schemas.microsoft.com/office/drawing/2014/main" val="3382548069"/>
                    </a:ext>
                  </a:extLst>
                </a:gridCol>
                <a:gridCol w="381000">
                  <a:extLst>
                    <a:ext uri="{9D8B030D-6E8A-4147-A177-3AD203B41FA5}">
                      <a16:colId xmlns:a16="http://schemas.microsoft.com/office/drawing/2014/main" val="3497794280"/>
                    </a:ext>
                  </a:extLst>
                </a:gridCol>
                <a:gridCol w="381000">
                  <a:extLst>
                    <a:ext uri="{9D8B030D-6E8A-4147-A177-3AD203B41FA5}">
                      <a16:colId xmlns:a16="http://schemas.microsoft.com/office/drawing/2014/main" val="3045077772"/>
                    </a:ext>
                  </a:extLst>
                </a:gridCol>
                <a:gridCol w="381000">
                  <a:extLst>
                    <a:ext uri="{9D8B030D-6E8A-4147-A177-3AD203B41FA5}">
                      <a16:colId xmlns:a16="http://schemas.microsoft.com/office/drawing/2014/main" val="280013042"/>
                    </a:ext>
                  </a:extLst>
                </a:gridCol>
                <a:gridCol w="381000">
                  <a:extLst>
                    <a:ext uri="{9D8B030D-6E8A-4147-A177-3AD203B41FA5}">
                      <a16:colId xmlns:a16="http://schemas.microsoft.com/office/drawing/2014/main" val="3170524262"/>
                    </a:ext>
                  </a:extLst>
                </a:gridCol>
                <a:gridCol w="381000">
                  <a:extLst>
                    <a:ext uri="{9D8B030D-6E8A-4147-A177-3AD203B41FA5}">
                      <a16:colId xmlns:a16="http://schemas.microsoft.com/office/drawing/2014/main" val="1794445029"/>
                    </a:ext>
                  </a:extLst>
                </a:gridCol>
                <a:gridCol w="381000">
                  <a:extLst>
                    <a:ext uri="{9D8B030D-6E8A-4147-A177-3AD203B41FA5}">
                      <a16:colId xmlns:a16="http://schemas.microsoft.com/office/drawing/2014/main" val="3250762123"/>
                    </a:ext>
                  </a:extLst>
                </a:gridCol>
                <a:gridCol w="381000">
                  <a:extLst>
                    <a:ext uri="{9D8B030D-6E8A-4147-A177-3AD203B41FA5}">
                      <a16:colId xmlns:a16="http://schemas.microsoft.com/office/drawing/2014/main" val="2260537953"/>
                    </a:ext>
                  </a:extLst>
                </a:gridCol>
                <a:gridCol w="381000">
                  <a:extLst>
                    <a:ext uri="{9D8B030D-6E8A-4147-A177-3AD203B41FA5}">
                      <a16:colId xmlns:a16="http://schemas.microsoft.com/office/drawing/2014/main" val="332613883"/>
                    </a:ext>
                  </a:extLst>
                </a:gridCol>
              </a:tblGrid>
              <a:tr h="370840">
                <a:tc>
                  <a:txBody>
                    <a:bodyPr/>
                    <a:lstStyle/>
                    <a:p>
                      <a:pPr algn="ctr"/>
                      <a:r>
                        <a:rPr lang="en-IN" sz="2400" dirty="0" smtClean="0"/>
                        <a:t>T</a:t>
                      </a:r>
                      <a:endParaRPr lang="en-IN" sz="2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400" dirty="0" smtClean="0"/>
                        <a:t>a</a:t>
                      </a:r>
                      <a:endParaRPr lang="en-IN"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c</a:t>
                      </a:r>
                      <a:endParaRPr lang="en-IN" sz="2400" dirty="0"/>
                    </a:p>
                  </a:txBody>
                  <a:tcPr>
                    <a:lnL w="12700" cap="flat" cmpd="sng" algn="ctr">
                      <a:solidFill>
                        <a:schemeClr val="tx1"/>
                      </a:solidFill>
                      <a:prstDash val="solid"/>
                      <a:round/>
                      <a:headEnd type="none" w="med" len="med"/>
                      <a:tailEnd type="none" w="med" len="med"/>
                    </a:lnL>
                  </a:tcPr>
                </a:tc>
                <a:tc>
                  <a:txBody>
                    <a:bodyPr/>
                    <a:lstStyle/>
                    <a:p>
                      <a:pPr algn="ctr"/>
                      <a:r>
                        <a:rPr lang="en-IN" sz="2400" dirty="0" smtClean="0"/>
                        <a:t>a</a:t>
                      </a:r>
                      <a:endParaRPr lang="en-IN" sz="2400" dirty="0"/>
                    </a:p>
                  </a:txBody>
                  <a:tcPr/>
                </a:tc>
                <a:tc>
                  <a:txBody>
                    <a:bodyPr/>
                    <a:lstStyle/>
                    <a:p>
                      <a:pPr algn="ctr"/>
                      <a:r>
                        <a:rPr lang="en-IN" sz="2400" dirty="0" smtClean="0"/>
                        <a:t>t</a:t>
                      </a:r>
                      <a:endParaRPr lang="en-IN" sz="2400" dirty="0"/>
                    </a:p>
                  </a:txBody>
                  <a:tcPr/>
                </a:tc>
                <a:tc>
                  <a:txBody>
                    <a:bodyPr/>
                    <a:lstStyle/>
                    <a:p>
                      <a:pPr algn="ctr"/>
                      <a:r>
                        <a:rPr lang="en-IN" sz="2400" dirty="0" smtClean="0"/>
                        <a:t>a</a:t>
                      </a:r>
                      <a:endParaRPr lang="en-IN" sz="2400" dirty="0"/>
                    </a:p>
                  </a:txBody>
                  <a:tcPr/>
                </a:tc>
                <a:tc>
                  <a:txBody>
                    <a:bodyPr/>
                    <a:lstStyle/>
                    <a:p>
                      <a:pPr algn="ctr"/>
                      <a:r>
                        <a:rPr lang="en-IN" sz="2400" dirty="0" smtClean="0"/>
                        <a:t>c</a:t>
                      </a:r>
                      <a:endParaRPr lang="en-IN" sz="2400" dirty="0"/>
                    </a:p>
                  </a:txBody>
                  <a:tcPr/>
                </a:tc>
                <a:tc>
                  <a:txBody>
                    <a:bodyPr/>
                    <a:lstStyle/>
                    <a:p>
                      <a:pPr algn="ctr"/>
                      <a:r>
                        <a:rPr lang="en-IN" sz="2400" dirty="0" smtClean="0"/>
                        <a:t>g</a:t>
                      </a:r>
                      <a:endParaRPr lang="en-IN" sz="2400" dirty="0"/>
                    </a:p>
                  </a:txBody>
                  <a:tcPr/>
                </a:tc>
                <a:tc>
                  <a:txBody>
                    <a:bodyPr/>
                    <a:lstStyle/>
                    <a:p>
                      <a:pPr algn="ctr"/>
                      <a:r>
                        <a:rPr lang="en-IN" sz="2400" dirty="0" smtClean="0"/>
                        <a:t>a</a:t>
                      </a:r>
                      <a:endParaRPr lang="en-IN" sz="2400" dirty="0"/>
                    </a:p>
                  </a:txBody>
                  <a:tcPr/>
                </a:tc>
                <a:tc>
                  <a:txBody>
                    <a:bodyPr/>
                    <a:lstStyle/>
                    <a:p>
                      <a:pPr algn="ctr"/>
                      <a:r>
                        <a:rPr lang="en-IN" sz="2400" dirty="0" smtClean="0"/>
                        <a:t>c</a:t>
                      </a:r>
                      <a:endParaRPr lang="en-IN" sz="2400" dirty="0"/>
                    </a:p>
                  </a:txBody>
                  <a:tcPr/>
                </a:tc>
                <a:tc>
                  <a:txBody>
                    <a:bodyPr/>
                    <a:lstStyle/>
                    <a:p>
                      <a:pPr algn="ctr"/>
                      <a:r>
                        <a:rPr lang="en-IN" sz="2400" dirty="0" smtClean="0"/>
                        <a:t>a</a:t>
                      </a:r>
                      <a:endParaRPr lang="en-IN" sz="2400" dirty="0"/>
                    </a:p>
                  </a:txBody>
                  <a:tcPr/>
                </a:tc>
                <a:tc>
                  <a:txBody>
                    <a:bodyPr/>
                    <a:lstStyle/>
                    <a:p>
                      <a:pPr algn="ctr"/>
                      <a:r>
                        <a:rPr lang="en-IN" sz="2400" dirty="0" smtClean="0"/>
                        <a:t>c</a:t>
                      </a:r>
                      <a:endParaRPr lang="en-IN" sz="2400" dirty="0"/>
                    </a:p>
                  </a:txBody>
                  <a:tcPr/>
                </a:tc>
                <a:tc>
                  <a:txBody>
                    <a:bodyPr/>
                    <a:lstStyle/>
                    <a:p>
                      <a:pPr algn="ctr"/>
                      <a:r>
                        <a:rPr lang="en-IN" sz="2400" dirty="0" smtClean="0"/>
                        <a:t>a</a:t>
                      </a:r>
                      <a:endParaRPr lang="en-IN" sz="2400" dirty="0"/>
                    </a:p>
                  </a:txBody>
                  <a:tcPr/>
                </a:tc>
                <a:tc>
                  <a:txBody>
                    <a:bodyPr/>
                    <a:lstStyle/>
                    <a:p>
                      <a:pPr algn="ctr"/>
                      <a:r>
                        <a:rPr lang="en-IN" sz="2400" dirty="0" smtClean="0"/>
                        <a:t>g</a:t>
                      </a:r>
                      <a:endParaRPr lang="en-IN" sz="2400" dirty="0"/>
                    </a:p>
                  </a:txBody>
                  <a:tcPr/>
                </a:tc>
                <a:tc>
                  <a:txBody>
                    <a:bodyPr/>
                    <a:lstStyle/>
                    <a:p>
                      <a:pPr algn="ctr"/>
                      <a:r>
                        <a:rPr lang="en-IN" sz="2400" dirty="0" smtClean="0"/>
                        <a:t>t</a:t>
                      </a:r>
                      <a:endParaRPr lang="en-IN" sz="2400" dirty="0"/>
                    </a:p>
                  </a:txBody>
                  <a:tcPr/>
                </a:tc>
                <a:extLst>
                  <a:ext uri="{0D108BD9-81ED-4DB2-BD59-A6C34878D82A}">
                    <a16:rowId xmlns:a16="http://schemas.microsoft.com/office/drawing/2014/main" val="2548191738"/>
                  </a:ext>
                </a:extLst>
              </a:tr>
            </a:tbl>
          </a:graphicData>
        </a:graphic>
      </p:graphicFrame>
      <p:sp>
        <p:nvSpPr>
          <p:cNvPr id="41" name="TextBox 40"/>
          <p:cNvSpPr txBox="1"/>
          <p:nvPr/>
        </p:nvSpPr>
        <p:spPr>
          <a:xfrm>
            <a:off x="1482235" y="5946200"/>
            <a:ext cx="381600" cy="457200"/>
          </a:xfrm>
          <a:prstGeom prst="rect">
            <a:avLst/>
          </a:prstGeom>
          <a:noFill/>
          <a:ln>
            <a:solidFill>
              <a:schemeClr val="tx1"/>
            </a:solidFill>
          </a:ln>
        </p:spPr>
        <p:txBody>
          <a:bodyPr wrap="square" rtlCol="0" anchor="ctr">
            <a:spAutoFit/>
          </a:bodyPr>
          <a:lstStyle/>
          <a:p>
            <a:pPr algn="ctr"/>
            <a:r>
              <a:rPr lang="en-IN" sz="2400" dirty="0" smtClean="0"/>
              <a:t>a</a:t>
            </a:r>
            <a:endParaRPr lang="en-IN" dirty="0"/>
          </a:p>
        </p:txBody>
      </p:sp>
      <p:sp>
        <p:nvSpPr>
          <p:cNvPr id="42" name="TextBox 41"/>
          <p:cNvSpPr txBox="1"/>
          <p:nvPr/>
        </p:nvSpPr>
        <p:spPr>
          <a:xfrm>
            <a:off x="1863835" y="5946200"/>
            <a:ext cx="381600" cy="457200"/>
          </a:xfrm>
          <a:prstGeom prst="rect">
            <a:avLst/>
          </a:prstGeom>
          <a:noFill/>
          <a:ln>
            <a:solidFill>
              <a:schemeClr val="tx1"/>
            </a:solidFill>
          </a:ln>
        </p:spPr>
        <p:txBody>
          <a:bodyPr wrap="square" rtlCol="0" anchor="ctr">
            <a:spAutoFit/>
          </a:bodyPr>
          <a:lstStyle/>
          <a:p>
            <a:pPr algn="ctr"/>
            <a:r>
              <a:rPr lang="en-IN" sz="2400" dirty="0" smtClean="0"/>
              <a:t>c</a:t>
            </a:r>
            <a:endParaRPr lang="en-IN" dirty="0"/>
          </a:p>
        </p:txBody>
      </p:sp>
      <p:sp>
        <p:nvSpPr>
          <p:cNvPr id="43" name="TextBox 42"/>
          <p:cNvSpPr txBox="1"/>
          <p:nvPr/>
        </p:nvSpPr>
        <p:spPr>
          <a:xfrm>
            <a:off x="2245435" y="5946200"/>
            <a:ext cx="381600" cy="457200"/>
          </a:xfrm>
          <a:prstGeom prst="rect">
            <a:avLst/>
          </a:prstGeom>
          <a:noFill/>
          <a:ln>
            <a:solidFill>
              <a:schemeClr val="tx1"/>
            </a:solidFill>
          </a:ln>
        </p:spPr>
        <p:txBody>
          <a:bodyPr wrap="square" rtlCol="0" anchor="ctr">
            <a:spAutoFit/>
          </a:bodyPr>
          <a:lstStyle/>
          <a:p>
            <a:pPr algn="ctr"/>
            <a:r>
              <a:rPr lang="en-IN" sz="2400" dirty="0" smtClean="0"/>
              <a:t>a</a:t>
            </a:r>
            <a:endParaRPr lang="en-IN" dirty="0"/>
          </a:p>
        </p:txBody>
      </p:sp>
      <p:sp>
        <p:nvSpPr>
          <p:cNvPr id="44" name="TextBox 43"/>
          <p:cNvSpPr txBox="1"/>
          <p:nvPr/>
        </p:nvSpPr>
        <p:spPr>
          <a:xfrm>
            <a:off x="2627035" y="5946200"/>
            <a:ext cx="381600" cy="457200"/>
          </a:xfrm>
          <a:prstGeom prst="rect">
            <a:avLst/>
          </a:prstGeom>
          <a:noFill/>
          <a:ln>
            <a:solidFill>
              <a:schemeClr val="tx1"/>
            </a:solidFill>
          </a:ln>
        </p:spPr>
        <p:txBody>
          <a:bodyPr wrap="square" rtlCol="0" anchor="ctr">
            <a:spAutoFit/>
          </a:bodyPr>
          <a:lstStyle/>
          <a:p>
            <a:pPr algn="ctr"/>
            <a:r>
              <a:rPr lang="en-IN" sz="2400" dirty="0" smtClean="0"/>
              <a:t>c</a:t>
            </a:r>
            <a:endParaRPr lang="en-IN" dirty="0"/>
          </a:p>
        </p:txBody>
      </p:sp>
      <p:sp>
        <p:nvSpPr>
          <p:cNvPr id="45" name="TextBox 44"/>
          <p:cNvSpPr txBox="1"/>
          <p:nvPr/>
        </p:nvSpPr>
        <p:spPr>
          <a:xfrm>
            <a:off x="3009449" y="5946200"/>
            <a:ext cx="381600" cy="457200"/>
          </a:xfrm>
          <a:prstGeom prst="rect">
            <a:avLst/>
          </a:prstGeom>
          <a:noFill/>
          <a:ln>
            <a:solidFill>
              <a:schemeClr val="tx1"/>
            </a:solidFill>
          </a:ln>
        </p:spPr>
        <p:txBody>
          <a:bodyPr wrap="square" rtlCol="0" anchor="ctr">
            <a:spAutoFit/>
          </a:bodyPr>
          <a:lstStyle/>
          <a:p>
            <a:pPr algn="ctr"/>
            <a:r>
              <a:rPr lang="en-IN" sz="2400" dirty="0" smtClean="0"/>
              <a:t>a</a:t>
            </a:r>
            <a:endParaRPr lang="en-IN" dirty="0"/>
          </a:p>
        </p:txBody>
      </p:sp>
      <p:sp>
        <p:nvSpPr>
          <p:cNvPr id="46" name="TextBox 45"/>
          <p:cNvSpPr txBox="1"/>
          <p:nvPr/>
        </p:nvSpPr>
        <p:spPr>
          <a:xfrm>
            <a:off x="3390235" y="5946200"/>
            <a:ext cx="381600" cy="457200"/>
          </a:xfrm>
          <a:prstGeom prst="rect">
            <a:avLst/>
          </a:prstGeom>
          <a:noFill/>
          <a:ln>
            <a:solidFill>
              <a:schemeClr val="tx1"/>
            </a:solidFill>
          </a:ln>
        </p:spPr>
        <p:txBody>
          <a:bodyPr wrap="square" rtlCol="0" anchor="ctr">
            <a:spAutoFit/>
          </a:bodyPr>
          <a:lstStyle/>
          <a:p>
            <a:pPr algn="ctr"/>
            <a:r>
              <a:rPr lang="en-IN" sz="2400" dirty="0" smtClean="0"/>
              <a:t>g</a:t>
            </a:r>
            <a:endParaRPr lang="en-IN" dirty="0"/>
          </a:p>
        </p:txBody>
      </p:sp>
      <p:sp>
        <p:nvSpPr>
          <p:cNvPr id="47" name="TextBox 46"/>
          <p:cNvSpPr txBox="1"/>
          <p:nvPr/>
        </p:nvSpPr>
        <p:spPr>
          <a:xfrm>
            <a:off x="3771021" y="5946200"/>
            <a:ext cx="381600" cy="457200"/>
          </a:xfrm>
          <a:prstGeom prst="rect">
            <a:avLst/>
          </a:prstGeom>
          <a:noFill/>
          <a:ln>
            <a:solidFill>
              <a:schemeClr val="tx1"/>
            </a:solidFill>
          </a:ln>
        </p:spPr>
        <p:txBody>
          <a:bodyPr wrap="square" rtlCol="0" anchor="ctr">
            <a:spAutoFit/>
          </a:bodyPr>
          <a:lstStyle/>
          <a:p>
            <a:pPr algn="ctr"/>
            <a:r>
              <a:rPr lang="en-IN" sz="2400" dirty="0" smtClean="0"/>
              <a:t>t</a:t>
            </a:r>
            <a:endParaRPr lang="en-IN" dirty="0"/>
          </a:p>
        </p:txBody>
      </p:sp>
      <p:sp>
        <p:nvSpPr>
          <p:cNvPr id="48" name="Multiply 47"/>
          <p:cNvSpPr/>
          <p:nvPr/>
        </p:nvSpPr>
        <p:spPr>
          <a:xfrm>
            <a:off x="107871" y="2926676"/>
            <a:ext cx="504056" cy="510599"/>
          </a:xfrm>
          <a:prstGeom prst="mathMultiply">
            <a:avLst>
              <a:gd name="adj1" fmla="val 0"/>
            </a:avLst>
          </a:prstGeom>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Freeform 50"/>
          <p:cNvSpPr/>
          <p:nvPr/>
        </p:nvSpPr>
        <p:spPr>
          <a:xfrm>
            <a:off x="1592085" y="5694434"/>
            <a:ext cx="173736" cy="262448"/>
          </a:xfrm>
          <a:custGeom>
            <a:avLst/>
            <a:gdLst>
              <a:gd name="connsiteX0" fmla="*/ 109728 w 173736"/>
              <a:gd name="connsiteY0" fmla="*/ 0 h 399288"/>
              <a:gd name="connsiteX1" fmla="*/ 0 w 173736"/>
              <a:gd name="connsiteY1" fmla="*/ 198120 h 399288"/>
              <a:gd name="connsiteX2" fmla="*/ 173736 w 173736"/>
              <a:gd name="connsiteY2" fmla="*/ 198120 h 399288"/>
              <a:gd name="connsiteX3" fmla="*/ 109728 w 173736"/>
              <a:gd name="connsiteY3" fmla="*/ 399288 h 399288"/>
            </a:gdLst>
            <a:ahLst/>
            <a:cxnLst>
              <a:cxn ang="0">
                <a:pos x="connsiteX0" y="connsiteY0"/>
              </a:cxn>
              <a:cxn ang="0">
                <a:pos x="connsiteX1" y="connsiteY1"/>
              </a:cxn>
              <a:cxn ang="0">
                <a:pos x="connsiteX2" y="connsiteY2"/>
              </a:cxn>
              <a:cxn ang="0">
                <a:pos x="connsiteX3" y="connsiteY3"/>
              </a:cxn>
            </a:cxnLst>
            <a:rect l="l" t="t" r="r" b="b"/>
            <a:pathLst>
              <a:path w="173736" h="399288">
                <a:moveTo>
                  <a:pt x="109728" y="0"/>
                </a:moveTo>
                <a:lnTo>
                  <a:pt x="0" y="198120"/>
                </a:lnTo>
                <a:lnTo>
                  <a:pt x="173736" y="198120"/>
                </a:lnTo>
                <a:lnTo>
                  <a:pt x="109728" y="399288"/>
                </a:lnTo>
              </a:path>
            </a:pathLst>
          </a:custGeom>
          <a:noFill/>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52" name="Rounded Rectangular Callout 51"/>
          <p:cNvSpPr/>
          <p:nvPr/>
        </p:nvSpPr>
        <p:spPr>
          <a:xfrm>
            <a:off x="5472100" y="5876724"/>
            <a:ext cx="2888129" cy="596152"/>
          </a:xfrm>
          <a:prstGeom prst="wedgeRoundRectCallout">
            <a:avLst>
              <a:gd name="adj1" fmla="val -72865"/>
              <a:gd name="adj2" fmla="val 9142"/>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dirty="0" smtClean="0">
                <a:solidFill>
                  <a:schemeClr val="tx1"/>
                </a:solidFill>
              </a:rPr>
              <a:t>Mismatch ?</a:t>
            </a:r>
          </a:p>
          <a:p>
            <a:r>
              <a:rPr lang="en-IN" sz="2000" dirty="0" smtClean="0">
                <a:solidFill>
                  <a:schemeClr val="tx1"/>
                </a:solidFill>
              </a:rPr>
              <a:t>Check value in prefix table</a:t>
            </a:r>
            <a:endParaRPr lang="en-IN" sz="2000" dirty="0">
              <a:solidFill>
                <a:schemeClr val="tx1"/>
              </a:solidFill>
            </a:endParaRPr>
          </a:p>
        </p:txBody>
      </p:sp>
      <p:cxnSp>
        <p:nvCxnSpPr>
          <p:cNvPr id="53" name="Straight Connector 52"/>
          <p:cNvCxnSpPr/>
          <p:nvPr/>
        </p:nvCxnSpPr>
        <p:spPr>
          <a:xfrm flipV="1">
            <a:off x="1349211" y="4202899"/>
            <a:ext cx="0" cy="262488"/>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 name="TextBox 2"/>
              <p:cNvSpPr txBox="1"/>
              <p:nvPr/>
            </p:nvSpPr>
            <p:spPr>
              <a:xfrm>
                <a:off x="1045030" y="822960"/>
                <a:ext cx="4572000" cy="461665"/>
              </a:xfrm>
              <a:prstGeom prst="rect">
                <a:avLst/>
              </a:prstGeom>
              <a:solidFill>
                <a:schemeClr val="accent6">
                  <a:lumMod val="20000"/>
                  <a:lumOff val="80000"/>
                </a:schemeClr>
              </a:solidFill>
            </p:spPr>
            <p:txBody>
              <a:bodyPr wrap="square" rtlCol="0">
                <a:spAutoFit/>
              </a:bodyPr>
              <a:lstStyle/>
              <a:p>
                <a:r>
                  <a:rPr lang="en-US" sz="2400" dirty="0" smtClean="0">
                    <a:solidFill>
                      <a:srgbClr val="AD1457"/>
                    </a:solidFill>
                  </a:rPr>
                  <a:t>Next valid shift </a:t>
                </a:r>
                <a14:m>
                  <m:oMath xmlns:m="http://schemas.openxmlformats.org/officeDocument/2006/math">
                    <m:sSup>
                      <m:sSupPr>
                        <m:ctrlPr>
                          <a:rPr lang="en-US" sz="2400" i="1" smtClean="0">
                            <a:solidFill>
                              <a:srgbClr val="AD1457"/>
                            </a:solidFill>
                            <a:latin typeface="Cambria Math" panose="02040503050406030204" pitchFamily="18" charset="0"/>
                          </a:rPr>
                        </m:ctrlPr>
                      </m:sSupPr>
                      <m:e>
                        <m:r>
                          <a:rPr lang="en-US" sz="2400" b="0" i="1" smtClean="0">
                            <a:solidFill>
                              <a:srgbClr val="AD1457"/>
                            </a:solidFill>
                            <a:latin typeface="Cambria Math" panose="02040503050406030204" pitchFamily="18" charset="0"/>
                          </a:rPr>
                          <m:t>𝑠</m:t>
                        </m:r>
                      </m:e>
                      <m:sup>
                        <m:r>
                          <a:rPr lang="en-US" sz="2400" b="0" i="1" smtClean="0">
                            <a:solidFill>
                              <a:srgbClr val="AD1457"/>
                            </a:solidFill>
                            <a:latin typeface="Cambria Math" panose="02040503050406030204" pitchFamily="18" charset="0"/>
                          </a:rPr>
                          <m:t>,</m:t>
                        </m:r>
                      </m:sup>
                    </m:sSup>
                    <m:r>
                      <a:rPr lang="en-US" sz="2400" b="0" i="1" smtClean="0">
                        <a:solidFill>
                          <a:srgbClr val="AD1457"/>
                        </a:solidFill>
                        <a:latin typeface="Cambria Math" panose="02040503050406030204" pitchFamily="18" charset="0"/>
                      </a:rPr>
                      <m:t>=</m:t>
                    </m:r>
                    <m:r>
                      <a:rPr lang="en-US" sz="2400" b="0" i="1" smtClean="0">
                        <a:solidFill>
                          <a:srgbClr val="AD1457"/>
                        </a:solidFill>
                        <a:latin typeface="Cambria Math" panose="02040503050406030204" pitchFamily="18" charset="0"/>
                      </a:rPr>
                      <m:t>𝑠</m:t>
                    </m:r>
                    <m:r>
                      <a:rPr lang="en-US" sz="2400" b="0" i="1" smtClean="0">
                        <a:solidFill>
                          <a:srgbClr val="AD1457"/>
                        </a:solidFill>
                        <a:latin typeface="Cambria Math" panose="02040503050406030204" pitchFamily="18" charset="0"/>
                      </a:rPr>
                      <m:t>+(</m:t>
                    </m:r>
                    <m:r>
                      <a:rPr lang="en-US" sz="2400" b="0" i="1" smtClean="0">
                        <a:solidFill>
                          <a:srgbClr val="AD1457"/>
                        </a:solidFill>
                        <a:latin typeface="Cambria Math" panose="02040503050406030204" pitchFamily="18" charset="0"/>
                      </a:rPr>
                      <m:t>𝑞</m:t>
                    </m:r>
                    <m:r>
                      <a:rPr lang="en-US" sz="2400" b="0" i="1" smtClean="0">
                        <a:solidFill>
                          <a:srgbClr val="AD1457"/>
                        </a:solidFill>
                        <a:latin typeface="Cambria Math" panose="02040503050406030204" pitchFamily="18" charset="0"/>
                      </a:rPr>
                      <m:t>−</m:t>
                    </m:r>
                    <m:r>
                      <a:rPr lang="en-US" sz="2400" b="0" i="1" smtClean="0">
                        <a:solidFill>
                          <a:srgbClr val="AD1457"/>
                        </a:solidFill>
                        <a:latin typeface="Cambria Math" panose="02040503050406030204" pitchFamily="18" charset="0"/>
                        <a:ea typeface="Cambria Math" panose="02040503050406030204" pitchFamily="18" charset="0"/>
                      </a:rPr>
                      <m:t>𝜋</m:t>
                    </m:r>
                    <m:d>
                      <m:dPr>
                        <m:begChr m:val="["/>
                        <m:endChr m:val="]"/>
                        <m:ctrlPr>
                          <a:rPr lang="en-US" sz="2400" b="0" i="1" smtClean="0">
                            <a:solidFill>
                              <a:srgbClr val="AD1457"/>
                            </a:solidFill>
                            <a:latin typeface="Cambria Math" panose="02040503050406030204" pitchFamily="18" charset="0"/>
                            <a:ea typeface="Cambria Math" panose="02040503050406030204" pitchFamily="18" charset="0"/>
                          </a:rPr>
                        </m:ctrlPr>
                      </m:dPr>
                      <m:e>
                        <m:r>
                          <a:rPr lang="en-US" sz="2400" b="0" i="1" smtClean="0">
                            <a:solidFill>
                              <a:srgbClr val="AD1457"/>
                            </a:solidFill>
                            <a:latin typeface="Cambria Math" panose="02040503050406030204" pitchFamily="18" charset="0"/>
                            <a:ea typeface="Cambria Math" panose="02040503050406030204" pitchFamily="18" charset="0"/>
                          </a:rPr>
                          <m:t>𝑞</m:t>
                        </m:r>
                      </m:e>
                    </m:d>
                    <m:r>
                      <a:rPr lang="en-US" sz="2400" b="0" i="1" smtClean="0">
                        <a:solidFill>
                          <a:srgbClr val="AD1457"/>
                        </a:solidFill>
                        <a:latin typeface="Cambria Math" panose="02040503050406030204" pitchFamily="18" charset="0"/>
                        <a:ea typeface="Cambria Math" panose="02040503050406030204" pitchFamily="18" charset="0"/>
                      </a:rPr>
                      <m:t>)</m:t>
                    </m:r>
                  </m:oMath>
                </a14:m>
                <a:endParaRPr lang="en-US" sz="2400" dirty="0">
                  <a:solidFill>
                    <a:srgbClr val="AD1457"/>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1045030" y="822960"/>
                <a:ext cx="4572000" cy="461665"/>
              </a:xfrm>
              <a:prstGeom prst="rect">
                <a:avLst/>
              </a:prstGeom>
              <a:blipFill>
                <a:blip r:embed="rId2"/>
                <a:stretch>
                  <a:fillRect l="-2000" t="-9211" r="-667" b="-30263"/>
                </a:stretch>
              </a:blipFill>
            </p:spPr>
            <p:txBody>
              <a:bodyPr/>
              <a:lstStyle/>
              <a:p>
                <a:r>
                  <a:rPr lang="en-US">
                    <a:noFill/>
                  </a:rPr>
                  <a:t> </a:t>
                </a:r>
              </a:p>
            </p:txBody>
          </p:sp>
        </mc:Fallback>
      </mc:AlternateContent>
    </p:spTree>
    <p:extLst>
      <p:ext uri="{BB962C8B-B14F-4D97-AF65-F5344CB8AC3E}">
        <p14:creationId xmlns:p14="http://schemas.microsoft.com/office/powerpoint/2010/main" val="3352484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mph" presetSubtype="2" fill="hold" nodeType="clickEffect">
                                  <p:stCondLst>
                                    <p:cond delay="0"/>
                                  </p:stCondLst>
                                  <p:childTnLst>
                                    <p:animClr clrSpc="rgb" dir="cw">
                                      <p:cBhvr>
                                        <p:cTn id="39" dur="500" fill="hold"/>
                                        <p:tgtEl>
                                          <p:spTgt spid="6"/>
                                        </p:tgtEl>
                                        <p:attrNameLst>
                                          <p:attrName>fillcolor</p:attrName>
                                        </p:attrNameLst>
                                      </p:cBhvr>
                                      <p:to>
                                        <a:srgbClr val="BFBFBF"/>
                                      </p:to>
                                    </p:animClr>
                                    <p:set>
                                      <p:cBhvr>
                                        <p:cTn id="40" dur="500" fill="hold"/>
                                        <p:tgtEl>
                                          <p:spTgt spid="6"/>
                                        </p:tgtEl>
                                        <p:attrNameLst>
                                          <p:attrName>fill.type</p:attrName>
                                        </p:attrNameLst>
                                      </p:cBhvr>
                                      <p:to>
                                        <p:strVal val="solid"/>
                                      </p:to>
                                    </p:set>
                                    <p:set>
                                      <p:cBhvr>
                                        <p:cTn id="41" dur="500" fill="hold"/>
                                        <p:tgtEl>
                                          <p:spTgt spid="6"/>
                                        </p:tgtEl>
                                        <p:attrNameLst>
                                          <p:attrName>fill.on</p:attrName>
                                        </p:attrNameLst>
                                      </p:cBhvr>
                                      <p:to>
                                        <p:strVal val="true"/>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mph" presetSubtype="2" fill="hold" nodeType="clickEffect">
                                  <p:stCondLst>
                                    <p:cond delay="0"/>
                                  </p:stCondLst>
                                  <p:childTnLst>
                                    <p:animClr clrSpc="rgb" dir="cw">
                                      <p:cBhvr>
                                        <p:cTn id="50" dur="500" fill="hold"/>
                                        <p:tgtEl>
                                          <p:spTgt spid="7"/>
                                        </p:tgtEl>
                                        <p:attrNameLst>
                                          <p:attrName>fillcolor</p:attrName>
                                        </p:attrNameLst>
                                      </p:cBhvr>
                                      <p:to>
                                        <a:srgbClr val="BFBFBF"/>
                                      </p:to>
                                    </p:animClr>
                                    <p:set>
                                      <p:cBhvr>
                                        <p:cTn id="51" dur="500" fill="hold"/>
                                        <p:tgtEl>
                                          <p:spTgt spid="7"/>
                                        </p:tgtEl>
                                        <p:attrNameLst>
                                          <p:attrName>fill.type</p:attrName>
                                        </p:attrNameLst>
                                      </p:cBhvr>
                                      <p:to>
                                        <p:strVal val="solid"/>
                                      </p:to>
                                    </p:set>
                                    <p:set>
                                      <p:cBhvr>
                                        <p:cTn id="52" dur="500" fill="hold"/>
                                        <p:tgtEl>
                                          <p:spTgt spid="7"/>
                                        </p:tgtEl>
                                        <p:attrNameLst>
                                          <p:attrName>fill.on</p:attrName>
                                        </p:attrNameLst>
                                      </p:cBhvr>
                                      <p:to>
                                        <p:strVal val="true"/>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mph" presetSubtype="2" fill="hold" nodeType="clickEffect">
                                  <p:stCondLst>
                                    <p:cond delay="0"/>
                                  </p:stCondLst>
                                  <p:childTnLst>
                                    <p:animClr clrSpc="rgb" dir="cw">
                                      <p:cBhvr>
                                        <p:cTn id="61" dur="500" fill="hold"/>
                                        <p:tgtEl>
                                          <p:spTgt spid="8"/>
                                        </p:tgtEl>
                                        <p:attrNameLst>
                                          <p:attrName>fillcolor</p:attrName>
                                        </p:attrNameLst>
                                      </p:cBhvr>
                                      <p:to>
                                        <a:srgbClr val="BFBFBF"/>
                                      </p:to>
                                    </p:animClr>
                                    <p:set>
                                      <p:cBhvr>
                                        <p:cTn id="62" dur="500" fill="hold"/>
                                        <p:tgtEl>
                                          <p:spTgt spid="8"/>
                                        </p:tgtEl>
                                        <p:attrNameLst>
                                          <p:attrName>fill.type</p:attrName>
                                        </p:attrNameLst>
                                      </p:cBhvr>
                                      <p:to>
                                        <p:strVal val="solid"/>
                                      </p:to>
                                    </p:set>
                                    <p:set>
                                      <p:cBhvr>
                                        <p:cTn id="63" dur="500" fill="hold"/>
                                        <p:tgtEl>
                                          <p:spTgt spid="8"/>
                                        </p:tgtEl>
                                        <p:attrNameLst>
                                          <p:attrName>fill.on</p:attrName>
                                        </p:attrNameLst>
                                      </p:cBhvr>
                                      <p:to>
                                        <p:strVal val="true"/>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fade">
                                      <p:cBhvr>
                                        <p:cTn id="68" dur="500"/>
                                        <p:tgtEl>
                                          <p:spTgt spid="18"/>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fade">
                                      <p:cBhvr>
                                        <p:cTn id="73" dur="500"/>
                                        <p:tgtEl>
                                          <p:spTgt spid="20"/>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48"/>
                                        </p:tgtEl>
                                        <p:attrNameLst>
                                          <p:attrName>style.visibility</p:attrName>
                                        </p:attrNameLst>
                                      </p:cBhvr>
                                      <p:to>
                                        <p:strVal val="visible"/>
                                      </p:to>
                                    </p:set>
                                    <p:animEffect transition="in" filter="fade">
                                      <p:cBhvr>
                                        <p:cTn id="78" dur="500"/>
                                        <p:tgtEl>
                                          <p:spTgt spid="48"/>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13"/>
                                        </p:tgtEl>
                                        <p:attrNameLst>
                                          <p:attrName>style.visibility</p:attrName>
                                        </p:attrNameLst>
                                      </p:cBhvr>
                                      <p:to>
                                        <p:strVal val="visible"/>
                                      </p:to>
                                    </p:set>
                                    <p:animEffect transition="in" filter="fade">
                                      <p:cBhvr>
                                        <p:cTn id="83" dur="500"/>
                                        <p:tgtEl>
                                          <p:spTgt spid="13"/>
                                        </p:tgtEl>
                                      </p:cBhvr>
                                    </p:animEffect>
                                  </p:childTnLst>
                                </p:cTn>
                              </p:par>
                            </p:childTnLst>
                          </p:cTn>
                        </p:par>
                        <p:par>
                          <p:cTn id="84" fill="hold">
                            <p:stCondLst>
                              <p:cond delay="500"/>
                            </p:stCondLst>
                            <p:childTnLst>
                              <p:par>
                                <p:cTn id="85" presetID="10" presetClass="entr" presetSubtype="0" fill="hold" grpId="0" nodeType="afterEffect">
                                  <p:stCondLst>
                                    <p:cond delay="0"/>
                                  </p:stCondLst>
                                  <p:childTnLst>
                                    <p:set>
                                      <p:cBhvr>
                                        <p:cTn id="86" dur="1" fill="hold">
                                          <p:stCondLst>
                                            <p:cond delay="0"/>
                                          </p:stCondLst>
                                        </p:cTn>
                                        <p:tgtEl>
                                          <p:spTgt spid="3"/>
                                        </p:tgtEl>
                                        <p:attrNameLst>
                                          <p:attrName>style.visibility</p:attrName>
                                        </p:attrNameLst>
                                      </p:cBhvr>
                                      <p:to>
                                        <p:strVal val="visible"/>
                                      </p:to>
                                    </p:set>
                                    <p:animEffect transition="in" filter="fade">
                                      <p:cBhvr>
                                        <p:cTn id="87" dur="500"/>
                                        <p:tgtEl>
                                          <p:spTgt spid="3"/>
                                        </p:tgtEl>
                                      </p:cBhvr>
                                    </p:animEffect>
                                  </p:childTnLst>
                                </p:cTn>
                              </p:par>
                            </p:childTnLst>
                          </p:cTn>
                        </p:par>
                      </p:childTnLst>
                    </p:cTn>
                  </p:par>
                  <p:par>
                    <p:cTn id="88" fill="hold">
                      <p:stCondLst>
                        <p:cond delay="indefinite"/>
                      </p:stCondLst>
                      <p:childTnLst>
                        <p:par>
                          <p:cTn id="89" fill="hold">
                            <p:stCondLst>
                              <p:cond delay="0"/>
                            </p:stCondLst>
                            <p:childTnLst>
                              <p:par>
                                <p:cTn id="90" presetID="21" presetClass="entr" presetSubtype="1" fill="hold" grpId="0" nodeType="click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wheel(1)">
                                      <p:cBhvr>
                                        <p:cTn id="92" dur="1000"/>
                                        <p:tgtEl>
                                          <p:spTgt spid="19"/>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14"/>
                                        </p:tgtEl>
                                        <p:attrNameLst>
                                          <p:attrName>style.visibility</p:attrName>
                                        </p:attrNameLst>
                                      </p:cBhvr>
                                      <p:to>
                                        <p:strVal val="visible"/>
                                      </p:to>
                                    </p:set>
                                    <p:animEffect transition="in" filter="fade">
                                      <p:cBhvr>
                                        <p:cTn id="97" dur="500"/>
                                        <p:tgtEl>
                                          <p:spTgt spid="14"/>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28"/>
                                        </p:tgtEl>
                                        <p:attrNameLst>
                                          <p:attrName>style.visibility</p:attrName>
                                        </p:attrNameLst>
                                      </p:cBhvr>
                                      <p:to>
                                        <p:strVal val="visible"/>
                                      </p:to>
                                    </p:set>
                                    <p:animEffect transition="in" filter="fade">
                                      <p:cBhvr>
                                        <p:cTn id="102" dur="500"/>
                                        <p:tgtEl>
                                          <p:spTgt spid="28"/>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30"/>
                                        </p:tgtEl>
                                        <p:attrNameLst>
                                          <p:attrName>style.visibility</p:attrName>
                                        </p:attrNameLst>
                                      </p:cBhvr>
                                      <p:to>
                                        <p:strVal val="visible"/>
                                      </p:to>
                                    </p:set>
                                    <p:animEffect transition="in" filter="fade">
                                      <p:cBhvr>
                                        <p:cTn id="107" dur="500"/>
                                        <p:tgtEl>
                                          <p:spTgt spid="30"/>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31"/>
                                        </p:tgtEl>
                                        <p:attrNameLst>
                                          <p:attrName>style.visibility</p:attrName>
                                        </p:attrNameLst>
                                      </p:cBhvr>
                                      <p:to>
                                        <p:strVal val="visible"/>
                                      </p:to>
                                    </p:set>
                                    <p:animEffect transition="in" filter="fade">
                                      <p:cBhvr>
                                        <p:cTn id="110" dur="500"/>
                                        <p:tgtEl>
                                          <p:spTgt spid="31"/>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32"/>
                                        </p:tgtEl>
                                        <p:attrNameLst>
                                          <p:attrName>style.visibility</p:attrName>
                                        </p:attrNameLst>
                                      </p:cBhvr>
                                      <p:to>
                                        <p:strVal val="visible"/>
                                      </p:to>
                                    </p:set>
                                    <p:animEffect transition="in" filter="fade">
                                      <p:cBhvr>
                                        <p:cTn id="113" dur="500"/>
                                        <p:tgtEl>
                                          <p:spTgt spid="32"/>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33"/>
                                        </p:tgtEl>
                                        <p:attrNameLst>
                                          <p:attrName>style.visibility</p:attrName>
                                        </p:attrNameLst>
                                      </p:cBhvr>
                                      <p:to>
                                        <p:strVal val="visible"/>
                                      </p:to>
                                    </p:set>
                                    <p:animEffect transition="in" filter="fade">
                                      <p:cBhvr>
                                        <p:cTn id="116" dur="500"/>
                                        <p:tgtEl>
                                          <p:spTgt spid="33"/>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34"/>
                                        </p:tgtEl>
                                        <p:attrNameLst>
                                          <p:attrName>style.visibility</p:attrName>
                                        </p:attrNameLst>
                                      </p:cBhvr>
                                      <p:to>
                                        <p:strVal val="visible"/>
                                      </p:to>
                                    </p:set>
                                    <p:animEffect transition="in" filter="fade">
                                      <p:cBhvr>
                                        <p:cTn id="119" dur="500"/>
                                        <p:tgtEl>
                                          <p:spTgt spid="34"/>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35"/>
                                        </p:tgtEl>
                                        <p:attrNameLst>
                                          <p:attrName>style.visibility</p:attrName>
                                        </p:attrNameLst>
                                      </p:cBhvr>
                                      <p:to>
                                        <p:strVal val="visible"/>
                                      </p:to>
                                    </p:set>
                                    <p:animEffect transition="in" filter="fade">
                                      <p:cBhvr>
                                        <p:cTn id="122" dur="500"/>
                                        <p:tgtEl>
                                          <p:spTgt spid="35"/>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6"/>
                                        </p:tgtEl>
                                        <p:attrNameLst>
                                          <p:attrName>style.visibility</p:attrName>
                                        </p:attrNameLst>
                                      </p:cBhvr>
                                      <p:to>
                                        <p:strVal val="visible"/>
                                      </p:to>
                                    </p:set>
                                    <p:animEffect transition="in" filter="fade">
                                      <p:cBhvr>
                                        <p:cTn id="125" dur="500"/>
                                        <p:tgtEl>
                                          <p:spTgt spid="36"/>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53"/>
                                        </p:tgtEl>
                                        <p:attrNameLst>
                                          <p:attrName>style.visibility</p:attrName>
                                        </p:attrNameLst>
                                      </p:cBhvr>
                                      <p:to>
                                        <p:strVal val="visible"/>
                                      </p:to>
                                    </p:set>
                                    <p:animEffect transition="in" filter="fade">
                                      <p:cBhvr>
                                        <p:cTn id="130" dur="500"/>
                                        <p:tgtEl>
                                          <p:spTgt spid="53"/>
                                        </p:tgtEl>
                                      </p:cBhvr>
                                    </p:animEffect>
                                  </p:childTnLst>
                                </p:cTn>
                              </p:par>
                              <p:par>
                                <p:cTn id="131" presetID="1" presetClass="emph" presetSubtype="2" fill="hold" nodeType="withEffect">
                                  <p:stCondLst>
                                    <p:cond delay="0"/>
                                  </p:stCondLst>
                                  <p:childTnLst>
                                    <p:animClr clrSpc="rgb" dir="cw">
                                      <p:cBhvr>
                                        <p:cTn id="132" dur="1000" fill="hold"/>
                                        <p:tgtEl>
                                          <p:spTgt spid="30"/>
                                        </p:tgtEl>
                                        <p:attrNameLst>
                                          <p:attrName>fillcolor</p:attrName>
                                        </p:attrNameLst>
                                      </p:cBhvr>
                                      <p:to>
                                        <a:srgbClr val="BFBFBF"/>
                                      </p:to>
                                    </p:animClr>
                                    <p:set>
                                      <p:cBhvr>
                                        <p:cTn id="133" dur="1000" fill="hold"/>
                                        <p:tgtEl>
                                          <p:spTgt spid="30"/>
                                        </p:tgtEl>
                                        <p:attrNameLst>
                                          <p:attrName>fill.type</p:attrName>
                                        </p:attrNameLst>
                                      </p:cBhvr>
                                      <p:to>
                                        <p:strVal val="solid"/>
                                      </p:to>
                                    </p:set>
                                    <p:set>
                                      <p:cBhvr>
                                        <p:cTn id="134" dur="1000" fill="hold"/>
                                        <p:tgtEl>
                                          <p:spTgt spid="30"/>
                                        </p:tgtEl>
                                        <p:attrNameLst>
                                          <p:attrName>fill.on</p:attrName>
                                        </p:attrNameLst>
                                      </p:cBhvr>
                                      <p:to>
                                        <p:strVal val="true"/>
                                      </p:to>
                                    </p:se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37"/>
                                        </p:tgtEl>
                                        <p:attrNameLst>
                                          <p:attrName>style.visibility</p:attrName>
                                        </p:attrNameLst>
                                      </p:cBhvr>
                                      <p:to>
                                        <p:strVal val="visible"/>
                                      </p:to>
                                    </p:set>
                                    <p:animEffect transition="in" filter="fade">
                                      <p:cBhvr>
                                        <p:cTn id="139" dur="500"/>
                                        <p:tgtEl>
                                          <p:spTgt spid="37"/>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grpId="0" nodeType="clickEffect">
                                  <p:stCondLst>
                                    <p:cond delay="0"/>
                                  </p:stCondLst>
                                  <p:childTnLst>
                                    <p:set>
                                      <p:cBhvr>
                                        <p:cTn id="143" dur="1" fill="hold">
                                          <p:stCondLst>
                                            <p:cond delay="0"/>
                                          </p:stCondLst>
                                        </p:cTn>
                                        <p:tgtEl>
                                          <p:spTgt spid="38"/>
                                        </p:tgtEl>
                                        <p:attrNameLst>
                                          <p:attrName>style.visibility</p:attrName>
                                        </p:attrNameLst>
                                      </p:cBhvr>
                                      <p:to>
                                        <p:strVal val="visible"/>
                                      </p:to>
                                    </p:set>
                                    <p:animEffect transition="in" filter="fade">
                                      <p:cBhvr>
                                        <p:cTn id="144" dur="500"/>
                                        <p:tgtEl>
                                          <p:spTgt spid="38"/>
                                        </p:tgtEl>
                                      </p:cBhvr>
                                    </p:animEffect>
                                  </p:childTnLst>
                                </p:cTn>
                              </p:par>
                            </p:childTnLst>
                          </p:cTn>
                        </p:par>
                      </p:childTnLst>
                    </p:cTn>
                  </p:par>
                  <p:par>
                    <p:cTn id="145" fill="hold">
                      <p:stCondLst>
                        <p:cond delay="indefinite"/>
                      </p:stCondLst>
                      <p:childTnLst>
                        <p:par>
                          <p:cTn id="146" fill="hold">
                            <p:stCondLst>
                              <p:cond delay="0"/>
                            </p:stCondLst>
                            <p:childTnLst>
                              <p:par>
                                <p:cTn id="147" presetID="21" presetClass="entr" presetSubtype="1" fill="hold" grpId="0" nodeType="clickEffect">
                                  <p:stCondLst>
                                    <p:cond delay="0"/>
                                  </p:stCondLst>
                                  <p:childTnLst>
                                    <p:set>
                                      <p:cBhvr>
                                        <p:cTn id="148" dur="1" fill="hold">
                                          <p:stCondLst>
                                            <p:cond delay="0"/>
                                          </p:stCondLst>
                                        </p:cTn>
                                        <p:tgtEl>
                                          <p:spTgt spid="39"/>
                                        </p:tgtEl>
                                        <p:attrNameLst>
                                          <p:attrName>style.visibility</p:attrName>
                                        </p:attrNameLst>
                                      </p:cBhvr>
                                      <p:to>
                                        <p:strVal val="visible"/>
                                      </p:to>
                                    </p:set>
                                    <p:animEffect transition="in" filter="wheel(1)">
                                      <p:cBhvr>
                                        <p:cTn id="149" dur="1000"/>
                                        <p:tgtEl>
                                          <p:spTgt spid="39"/>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nodeType="clickEffect">
                                  <p:stCondLst>
                                    <p:cond delay="0"/>
                                  </p:stCondLst>
                                  <p:childTnLst>
                                    <p:set>
                                      <p:cBhvr>
                                        <p:cTn id="153" dur="1" fill="hold">
                                          <p:stCondLst>
                                            <p:cond delay="0"/>
                                          </p:stCondLst>
                                        </p:cTn>
                                        <p:tgtEl>
                                          <p:spTgt spid="40"/>
                                        </p:tgtEl>
                                        <p:attrNameLst>
                                          <p:attrName>style.visibility</p:attrName>
                                        </p:attrNameLst>
                                      </p:cBhvr>
                                      <p:to>
                                        <p:strVal val="visible"/>
                                      </p:to>
                                    </p:set>
                                    <p:animEffect transition="in" filter="fade">
                                      <p:cBhvr>
                                        <p:cTn id="154" dur="500"/>
                                        <p:tgtEl>
                                          <p:spTgt spid="40"/>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grpId="0" nodeType="clickEffect">
                                  <p:stCondLst>
                                    <p:cond delay="0"/>
                                  </p:stCondLst>
                                  <p:childTnLst>
                                    <p:set>
                                      <p:cBhvr>
                                        <p:cTn id="158" dur="1" fill="hold">
                                          <p:stCondLst>
                                            <p:cond delay="0"/>
                                          </p:stCondLst>
                                        </p:cTn>
                                        <p:tgtEl>
                                          <p:spTgt spid="41"/>
                                        </p:tgtEl>
                                        <p:attrNameLst>
                                          <p:attrName>style.visibility</p:attrName>
                                        </p:attrNameLst>
                                      </p:cBhvr>
                                      <p:to>
                                        <p:strVal val="visible"/>
                                      </p:to>
                                    </p:set>
                                    <p:animEffect transition="in" filter="fade">
                                      <p:cBhvr>
                                        <p:cTn id="159" dur="500"/>
                                        <p:tgtEl>
                                          <p:spTgt spid="41"/>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42"/>
                                        </p:tgtEl>
                                        <p:attrNameLst>
                                          <p:attrName>style.visibility</p:attrName>
                                        </p:attrNameLst>
                                      </p:cBhvr>
                                      <p:to>
                                        <p:strVal val="visible"/>
                                      </p:to>
                                    </p:set>
                                    <p:animEffect transition="in" filter="fade">
                                      <p:cBhvr>
                                        <p:cTn id="162" dur="500"/>
                                        <p:tgtEl>
                                          <p:spTgt spid="42"/>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43"/>
                                        </p:tgtEl>
                                        <p:attrNameLst>
                                          <p:attrName>style.visibility</p:attrName>
                                        </p:attrNameLst>
                                      </p:cBhvr>
                                      <p:to>
                                        <p:strVal val="visible"/>
                                      </p:to>
                                    </p:set>
                                    <p:animEffect transition="in" filter="fade">
                                      <p:cBhvr>
                                        <p:cTn id="165" dur="500"/>
                                        <p:tgtEl>
                                          <p:spTgt spid="43"/>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44"/>
                                        </p:tgtEl>
                                        <p:attrNameLst>
                                          <p:attrName>style.visibility</p:attrName>
                                        </p:attrNameLst>
                                      </p:cBhvr>
                                      <p:to>
                                        <p:strVal val="visible"/>
                                      </p:to>
                                    </p:set>
                                    <p:animEffect transition="in" filter="fade">
                                      <p:cBhvr>
                                        <p:cTn id="168" dur="500"/>
                                        <p:tgtEl>
                                          <p:spTgt spid="44"/>
                                        </p:tgtEl>
                                      </p:cBhvr>
                                    </p:animEffect>
                                  </p:childTnLst>
                                </p:cTn>
                              </p:par>
                              <p:par>
                                <p:cTn id="169" presetID="10" presetClass="entr" presetSubtype="0" fill="hold" grpId="0" nodeType="withEffect">
                                  <p:stCondLst>
                                    <p:cond delay="0"/>
                                  </p:stCondLst>
                                  <p:childTnLst>
                                    <p:set>
                                      <p:cBhvr>
                                        <p:cTn id="170" dur="1" fill="hold">
                                          <p:stCondLst>
                                            <p:cond delay="0"/>
                                          </p:stCondLst>
                                        </p:cTn>
                                        <p:tgtEl>
                                          <p:spTgt spid="45"/>
                                        </p:tgtEl>
                                        <p:attrNameLst>
                                          <p:attrName>style.visibility</p:attrName>
                                        </p:attrNameLst>
                                      </p:cBhvr>
                                      <p:to>
                                        <p:strVal val="visible"/>
                                      </p:to>
                                    </p:set>
                                    <p:animEffect transition="in" filter="fade">
                                      <p:cBhvr>
                                        <p:cTn id="171" dur="500"/>
                                        <p:tgtEl>
                                          <p:spTgt spid="45"/>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46"/>
                                        </p:tgtEl>
                                        <p:attrNameLst>
                                          <p:attrName>style.visibility</p:attrName>
                                        </p:attrNameLst>
                                      </p:cBhvr>
                                      <p:to>
                                        <p:strVal val="visible"/>
                                      </p:to>
                                    </p:set>
                                    <p:animEffect transition="in" filter="fade">
                                      <p:cBhvr>
                                        <p:cTn id="174" dur="500"/>
                                        <p:tgtEl>
                                          <p:spTgt spid="46"/>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47"/>
                                        </p:tgtEl>
                                        <p:attrNameLst>
                                          <p:attrName>style.visibility</p:attrName>
                                        </p:attrNameLst>
                                      </p:cBhvr>
                                      <p:to>
                                        <p:strVal val="visible"/>
                                      </p:to>
                                    </p:set>
                                    <p:animEffect transition="in" filter="fade">
                                      <p:cBhvr>
                                        <p:cTn id="177" dur="500"/>
                                        <p:tgtEl>
                                          <p:spTgt spid="47"/>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grpId="0" nodeType="clickEffect">
                                  <p:stCondLst>
                                    <p:cond delay="0"/>
                                  </p:stCondLst>
                                  <p:childTnLst>
                                    <p:set>
                                      <p:cBhvr>
                                        <p:cTn id="181" dur="1" fill="hold">
                                          <p:stCondLst>
                                            <p:cond delay="0"/>
                                          </p:stCondLst>
                                        </p:cTn>
                                        <p:tgtEl>
                                          <p:spTgt spid="51"/>
                                        </p:tgtEl>
                                        <p:attrNameLst>
                                          <p:attrName>style.visibility</p:attrName>
                                        </p:attrNameLst>
                                      </p:cBhvr>
                                      <p:to>
                                        <p:strVal val="visible"/>
                                      </p:to>
                                    </p:set>
                                    <p:animEffect transition="in" filter="fade">
                                      <p:cBhvr>
                                        <p:cTn id="182" dur="500"/>
                                        <p:tgtEl>
                                          <p:spTgt spid="51"/>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grpId="0" nodeType="clickEffect">
                                  <p:stCondLst>
                                    <p:cond delay="0"/>
                                  </p:stCondLst>
                                  <p:childTnLst>
                                    <p:set>
                                      <p:cBhvr>
                                        <p:cTn id="186" dur="1" fill="hold">
                                          <p:stCondLst>
                                            <p:cond delay="0"/>
                                          </p:stCondLst>
                                        </p:cTn>
                                        <p:tgtEl>
                                          <p:spTgt spid="52"/>
                                        </p:tgtEl>
                                        <p:attrNameLst>
                                          <p:attrName>style.visibility</p:attrName>
                                        </p:attrNameLst>
                                      </p:cBhvr>
                                      <p:to>
                                        <p:strVal val="visible"/>
                                      </p:to>
                                    </p:set>
                                    <p:animEffect transition="in" filter="fade">
                                      <p:cBhvr>
                                        <p:cTn id="18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8" grpId="0" animBg="1"/>
      <p:bldP spid="1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1" grpId="0" animBg="1"/>
      <p:bldP spid="42" grpId="0" animBg="1"/>
      <p:bldP spid="43" grpId="0" animBg="1"/>
      <p:bldP spid="44" grpId="0" animBg="1"/>
      <p:bldP spid="45" grpId="0" animBg="1"/>
      <p:bldP spid="46" grpId="0" animBg="1"/>
      <p:bldP spid="47" grpId="0" animBg="1"/>
      <p:bldP spid="48" grpId="0" animBg="1"/>
      <p:bldP spid="51" grpId="0" animBg="1"/>
      <p:bldP spid="52" grpId="0" animBg="1"/>
      <p:bldP spid="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KMP String Matching</a:t>
            </a:r>
          </a:p>
        </p:txBody>
      </p:sp>
      <p:graphicFrame>
        <p:nvGraphicFramePr>
          <p:cNvPr id="4" name="Table 3"/>
          <p:cNvGraphicFramePr>
            <a:graphicFrameLocks noGrp="1"/>
          </p:cNvGraphicFramePr>
          <p:nvPr>
            <p:extLst/>
          </p:nvPr>
        </p:nvGraphicFramePr>
        <p:xfrm>
          <a:off x="7170471" y="637178"/>
          <a:ext cx="4661215" cy="137160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2544549060"/>
                    </a:ext>
                  </a:extLst>
                </a:gridCol>
                <a:gridCol w="480745">
                  <a:extLst>
                    <a:ext uri="{9D8B030D-6E8A-4147-A177-3AD203B41FA5}">
                      <a16:colId xmlns:a16="http://schemas.microsoft.com/office/drawing/2014/main" val="4208223411"/>
                    </a:ext>
                  </a:extLst>
                </a:gridCol>
                <a:gridCol w="480745">
                  <a:extLst>
                    <a:ext uri="{9D8B030D-6E8A-4147-A177-3AD203B41FA5}">
                      <a16:colId xmlns:a16="http://schemas.microsoft.com/office/drawing/2014/main" val="57169838"/>
                    </a:ext>
                  </a:extLst>
                </a:gridCol>
                <a:gridCol w="480745">
                  <a:extLst>
                    <a:ext uri="{9D8B030D-6E8A-4147-A177-3AD203B41FA5}">
                      <a16:colId xmlns:a16="http://schemas.microsoft.com/office/drawing/2014/main" val="101212751"/>
                    </a:ext>
                  </a:extLst>
                </a:gridCol>
                <a:gridCol w="480745">
                  <a:extLst>
                    <a:ext uri="{9D8B030D-6E8A-4147-A177-3AD203B41FA5}">
                      <a16:colId xmlns:a16="http://schemas.microsoft.com/office/drawing/2014/main" val="2299447371"/>
                    </a:ext>
                  </a:extLst>
                </a:gridCol>
                <a:gridCol w="480745">
                  <a:extLst>
                    <a:ext uri="{9D8B030D-6E8A-4147-A177-3AD203B41FA5}">
                      <a16:colId xmlns:a16="http://schemas.microsoft.com/office/drawing/2014/main" val="2901701410"/>
                    </a:ext>
                  </a:extLst>
                </a:gridCol>
                <a:gridCol w="480745">
                  <a:extLst>
                    <a:ext uri="{9D8B030D-6E8A-4147-A177-3AD203B41FA5}">
                      <a16:colId xmlns:a16="http://schemas.microsoft.com/office/drawing/2014/main" val="2175626083"/>
                    </a:ext>
                  </a:extLst>
                </a:gridCol>
                <a:gridCol w="480745">
                  <a:extLst>
                    <a:ext uri="{9D8B030D-6E8A-4147-A177-3AD203B41FA5}">
                      <a16:colId xmlns:a16="http://schemas.microsoft.com/office/drawing/2014/main" val="438334824"/>
                    </a:ext>
                  </a:extLst>
                </a:gridCol>
              </a:tblGrid>
              <a:tr h="370840">
                <a:tc>
                  <a:txBody>
                    <a:bodyPr/>
                    <a:lstStyle/>
                    <a:p>
                      <a:pPr algn="ctr"/>
                      <a:endParaRPr lang="en-IN" sz="2400" dirty="0"/>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000" dirty="0" smtClean="0"/>
                        <a:t>1</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2</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3</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4</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5</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6</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000" dirty="0" smtClean="0"/>
                        <a:t>7</a:t>
                      </a:r>
                      <a:endParaRPr lang="en-IN" sz="2000" dirty="0"/>
                    </a:p>
                  </a:txBody>
                  <a:tcPr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68821610"/>
                  </a:ext>
                </a:extLst>
              </a:tr>
              <a:tr h="370840">
                <a:tc>
                  <a:txBody>
                    <a:bodyPr/>
                    <a:lstStyle/>
                    <a:p>
                      <a:pPr algn="ctr"/>
                      <a:r>
                        <a:rPr lang="en-IN" sz="2400" dirty="0" smtClean="0"/>
                        <a:t>Pattern</a:t>
                      </a:r>
                      <a:endParaRPr lang="en-IN" sz="24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c</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c</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a</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g</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t</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2000780"/>
                  </a:ext>
                </a:extLst>
              </a:tr>
              <a:tr h="370840">
                <a:tc>
                  <a:txBody>
                    <a:bodyPr/>
                    <a:lstStyle/>
                    <a:p>
                      <a:pPr algn="ctr"/>
                      <a:r>
                        <a:rPr lang="en-IN" sz="2400" kern="1200" dirty="0" smtClean="0">
                          <a:solidFill>
                            <a:schemeClr val="tx1"/>
                          </a:solidFill>
                          <a:latin typeface="+mn-lt"/>
                          <a:ea typeface="+mn-ea"/>
                          <a:cs typeface="+mn-cs"/>
                        </a:rPr>
                        <a:t>Prefix(</a:t>
                      </a:r>
                      <a:r>
                        <a:rPr lang="en-US" sz="2400" kern="1200" dirty="0" smtClean="0">
                          <a:solidFill>
                            <a:schemeClr val="tx1"/>
                          </a:solidFill>
                          <a:latin typeface="+mn-lt"/>
                          <a:ea typeface="+mn-ea"/>
                          <a:cs typeface="+mn-cs"/>
                        </a:rPr>
                        <a:t>π</a:t>
                      </a:r>
                      <a:r>
                        <a:rPr lang="en-IN" sz="2400" kern="1200" dirty="0" smtClean="0">
                          <a:solidFill>
                            <a:schemeClr val="tx1"/>
                          </a:solidFill>
                          <a:latin typeface="+mn-lt"/>
                          <a:ea typeface="+mn-ea"/>
                          <a:cs typeface="+mn-cs"/>
                        </a:rPr>
                        <a:t>)</a:t>
                      </a:r>
                      <a:endParaRPr lang="en-IN" sz="2400" kern="1200" dirty="0">
                        <a:solidFill>
                          <a:schemeClr val="tx1"/>
                        </a:solidFill>
                        <a:latin typeface="+mn-lt"/>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400" dirty="0" smtClean="0"/>
                        <a:t>0</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0</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1</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2</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3</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0</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0</a:t>
                      </a:r>
                      <a:endParaRPr lang="en-IN"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2903741"/>
                  </a:ext>
                </a:extLst>
              </a:tr>
            </a:tbl>
          </a:graphicData>
        </a:graphic>
      </p:graphicFrame>
      <p:graphicFrame>
        <p:nvGraphicFramePr>
          <p:cNvPr id="5" name="Table 4"/>
          <p:cNvGraphicFramePr>
            <a:graphicFrameLocks noGrp="1"/>
          </p:cNvGraphicFramePr>
          <p:nvPr>
            <p:extLst/>
          </p:nvPr>
        </p:nvGraphicFramePr>
        <p:xfrm>
          <a:off x="-16480" y="1664804"/>
          <a:ext cx="5715000" cy="457200"/>
        </p:xfrm>
        <a:graphic>
          <a:graphicData uri="http://schemas.openxmlformats.org/drawingml/2006/table">
            <a:tbl>
              <a:tblPr firstRow="1" bandRow="1">
                <a:tableStyleId>{5940675A-B579-460E-94D1-54222C63F5DA}</a:tableStyleId>
              </a:tblPr>
              <a:tblGrid>
                <a:gridCol w="381000">
                  <a:extLst>
                    <a:ext uri="{9D8B030D-6E8A-4147-A177-3AD203B41FA5}">
                      <a16:colId xmlns:a16="http://schemas.microsoft.com/office/drawing/2014/main" val="4093726156"/>
                    </a:ext>
                  </a:extLst>
                </a:gridCol>
                <a:gridCol w="381000">
                  <a:extLst>
                    <a:ext uri="{9D8B030D-6E8A-4147-A177-3AD203B41FA5}">
                      <a16:colId xmlns:a16="http://schemas.microsoft.com/office/drawing/2014/main" val="1516442761"/>
                    </a:ext>
                  </a:extLst>
                </a:gridCol>
                <a:gridCol w="381000">
                  <a:extLst>
                    <a:ext uri="{9D8B030D-6E8A-4147-A177-3AD203B41FA5}">
                      <a16:colId xmlns:a16="http://schemas.microsoft.com/office/drawing/2014/main" val="3977571078"/>
                    </a:ext>
                  </a:extLst>
                </a:gridCol>
                <a:gridCol w="381000">
                  <a:extLst>
                    <a:ext uri="{9D8B030D-6E8A-4147-A177-3AD203B41FA5}">
                      <a16:colId xmlns:a16="http://schemas.microsoft.com/office/drawing/2014/main" val="333050554"/>
                    </a:ext>
                  </a:extLst>
                </a:gridCol>
                <a:gridCol w="381000">
                  <a:extLst>
                    <a:ext uri="{9D8B030D-6E8A-4147-A177-3AD203B41FA5}">
                      <a16:colId xmlns:a16="http://schemas.microsoft.com/office/drawing/2014/main" val="915060225"/>
                    </a:ext>
                  </a:extLst>
                </a:gridCol>
                <a:gridCol w="381000">
                  <a:extLst>
                    <a:ext uri="{9D8B030D-6E8A-4147-A177-3AD203B41FA5}">
                      <a16:colId xmlns:a16="http://schemas.microsoft.com/office/drawing/2014/main" val="4221423625"/>
                    </a:ext>
                  </a:extLst>
                </a:gridCol>
                <a:gridCol w="381000">
                  <a:extLst>
                    <a:ext uri="{9D8B030D-6E8A-4147-A177-3AD203B41FA5}">
                      <a16:colId xmlns:a16="http://schemas.microsoft.com/office/drawing/2014/main" val="3382548069"/>
                    </a:ext>
                  </a:extLst>
                </a:gridCol>
                <a:gridCol w="381000">
                  <a:extLst>
                    <a:ext uri="{9D8B030D-6E8A-4147-A177-3AD203B41FA5}">
                      <a16:colId xmlns:a16="http://schemas.microsoft.com/office/drawing/2014/main" val="3497794280"/>
                    </a:ext>
                  </a:extLst>
                </a:gridCol>
                <a:gridCol w="381000">
                  <a:extLst>
                    <a:ext uri="{9D8B030D-6E8A-4147-A177-3AD203B41FA5}">
                      <a16:colId xmlns:a16="http://schemas.microsoft.com/office/drawing/2014/main" val="3045077772"/>
                    </a:ext>
                  </a:extLst>
                </a:gridCol>
                <a:gridCol w="381000">
                  <a:extLst>
                    <a:ext uri="{9D8B030D-6E8A-4147-A177-3AD203B41FA5}">
                      <a16:colId xmlns:a16="http://schemas.microsoft.com/office/drawing/2014/main" val="280013042"/>
                    </a:ext>
                  </a:extLst>
                </a:gridCol>
                <a:gridCol w="381000">
                  <a:extLst>
                    <a:ext uri="{9D8B030D-6E8A-4147-A177-3AD203B41FA5}">
                      <a16:colId xmlns:a16="http://schemas.microsoft.com/office/drawing/2014/main" val="3170524262"/>
                    </a:ext>
                  </a:extLst>
                </a:gridCol>
                <a:gridCol w="381000">
                  <a:extLst>
                    <a:ext uri="{9D8B030D-6E8A-4147-A177-3AD203B41FA5}">
                      <a16:colId xmlns:a16="http://schemas.microsoft.com/office/drawing/2014/main" val="1794445029"/>
                    </a:ext>
                  </a:extLst>
                </a:gridCol>
                <a:gridCol w="381000">
                  <a:extLst>
                    <a:ext uri="{9D8B030D-6E8A-4147-A177-3AD203B41FA5}">
                      <a16:colId xmlns:a16="http://schemas.microsoft.com/office/drawing/2014/main" val="3250762123"/>
                    </a:ext>
                  </a:extLst>
                </a:gridCol>
                <a:gridCol w="381000">
                  <a:extLst>
                    <a:ext uri="{9D8B030D-6E8A-4147-A177-3AD203B41FA5}">
                      <a16:colId xmlns:a16="http://schemas.microsoft.com/office/drawing/2014/main" val="2260537953"/>
                    </a:ext>
                  </a:extLst>
                </a:gridCol>
                <a:gridCol w="381000">
                  <a:extLst>
                    <a:ext uri="{9D8B030D-6E8A-4147-A177-3AD203B41FA5}">
                      <a16:colId xmlns:a16="http://schemas.microsoft.com/office/drawing/2014/main" val="332613883"/>
                    </a:ext>
                  </a:extLst>
                </a:gridCol>
              </a:tblGrid>
              <a:tr h="370840">
                <a:tc>
                  <a:txBody>
                    <a:bodyPr/>
                    <a:lstStyle/>
                    <a:p>
                      <a:pPr algn="ctr"/>
                      <a:r>
                        <a:rPr lang="en-IN" sz="2400" dirty="0" smtClean="0"/>
                        <a:t>T</a:t>
                      </a:r>
                      <a:endParaRPr lang="en-IN" sz="2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400" dirty="0" smtClean="0"/>
                        <a:t>a</a:t>
                      </a:r>
                      <a:endParaRPr lang="en-IN"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c</a:t>
                      </a:r>
                      <a:endParaRPr lang="en-IN" sz="2400" dirty="0"/>
                    </a:p>
                  </a:txBody>
                  <a:tcPr>
                    <a:lnL w="12700" cap="flat" cmpd="sng" algn="ctr">
                      <a:solidFill>
                        <a:schemeClr val="tx1"/>
                      </a:solidFill>
                      <a:prstDash val="solid"/>
                      <a:round/>
                      <a:headEnd type="none" w="med" len="med"/>
                      <a:tailEnd type="none" w="med" len="med"/>
                    </a:lnL>
                  </a:tcPr>
                </a:tc>
                <a:tc>
                  <a:txBody>
                    <a:bodyPr/>
                    <a:lstStyle/>
                    <a:p>
                      <a:pPr algn="ctr"/>
                      <a:r>
                        <a:rPr lang="en-IN" sz="2400" dirty="0" smtClean="0"/>
                        <a:t>a</a:t>
                      </a:r>
                      <a:endParaRPr lang="en-IN" sz="2400" dirty="0"/>
                    </a:p>
                  </a:txBody>
                  <a:tcPr/>
                </a:tc>
                <a:tc>
                  <a:txBody>
                    <a:bodyPr/>
                    <a:lstStyle/>
                    <a:p>
                      <a:pPr algn="ctr"/>
                      <a:r>
                        <a:rPr lang="en-IN" sz="2400" dirty="0" smtClean="0"/>
                        <a:t>t</a:t>
                      </a:r>
                      <a:endParaRPr lang="en-IN" sz="2400" dirty="0"/>
                    </a:p>
                  </a:txBody>
                  <a:tcPr/>
                </a:tc>
                <a:tc>
                  <a:txBody>
                    <a:bodyPr/>
                    <a:lstStyle/>
                    <a:p>
                      <a:pPr algn="ctr"/>
                      <a:r>
                        <a:rPr lang="en-IN" sz="2400" dirty="0" smtClean="0"/>
                        <a:t>a</a:t>
                      </a:r>
                      <a:endParaRPr lang="en-IN" sz="2400" dirty="0"/>
                    </a:p>
                  </a:txBody>
                  <a:tcPr/>
                </a:tc>
                <a:tc>
                  <a:txBody>
                    <a:bodyPr/>
                    <a:lstStyle/>
                    <a:p>
                      <a:pPr algn="ctr"/>
                      <a:r>
                        <a:rPr lang="en-IN" sz="2400" dirty="0" smtClean="0"/>
                        <a:t>c</a:t>
                      </a:r>
                      <a:endParaRPr lang="en-IN" sz="2400" dirty="0"/>
                    </a:p>
                  </a:txBody>
                  <a:tcPr/>
                </a:tc>
                <a:tc>
                  <a:txBody>
                    <a:bodyPr/>
                    <a:lstStyle/>
                    <a:p>
                      <a:pPr algn="ctr"/>
                      <a:r>
                        <a:rPr lang="en-IN" sz="2400" dirty="0" smtClean="0"/>
                        <a:t>g</a:t>
                      </a:r>
                      <a:endParaRPr lang="en-IN" sz="2400" dirty="0"/>
                    </a:p>
                  </a:txBody>
                  <a:tcPr/>
                </a:tc>
                <a:tc>
                  <a:txBody>
                    <a:bodyPr/>
                    <a:lstStyle/>
                    <a:p>
                      <a:pPr algn="ctr"/>
                      <a:r>
                        <a:rPr lang="en-IN" sz="2400" dirty="0" smtClean="0"/>
                        <a:t>a</a:t>
                      </a:r>
                      <a:endParaRPr lang="en-IN" sz="2400" dirty="0"/>
                    </a:p>
                  </a:txBody>
                  <a:tcPr/>
                </a:tc>
                <a:tc>
                  <a:txBody>
                    <a:bodyPr/>
                    <a:lstStyle/>
                    <a:p>
                      <a:pPr algn="ctr"/>
                      <a:r>
                        <a:rPr lang="en-IN" sz="2400" dirty="0" smtClean="0"/>
                        <a:t>c</a:t>
                      </a:r>
                      <a:endParaRPr lang="en-IN" sz="2400" dirty="0"/>
                    </a:p>
                  </a:txBody>
                  <a:tcPr/>
                </a:tc>
                <a:tc>
                  <a:txBody>
                    <a:bodyPr/>
                    <a:lstStyle/>
                    <a:p>
                      <a:pPr algn="ctr"/>
                      <a:r>
                        <a:rPr lang="en-IN" sz="2400" dirty="0" smtClean="0"/>
                        <a:t>a</a:t>
                      </a:r>
                      <a:endParaRPr lang="en-IN" sz="2400" dirty="0"/>
                    </a:p>
                  </a:txBody>
                  <a:tcPr/>
                </a:tc>
                <a:tc>
                  <a:txBody>
                    <a:bodyPr/>
                    <a:lstStyle/>
                    <a:p>
                      <a:pPr algn="ctr"/>
                      <a:r>
                        <a:rPr lang="en-IN" sz="2400" dirty="0" smtClean="0"/>
                        <a:t>c</a:t>
                      </a:r>
                      <a:endParaRPr lang="en-IN" sz="2400" dirty="0"/>
                    </a:p>
                  </a:txBody>
                  <a:tcPr/>
                </a:tc>
                <a:tc>
                  <a:txBody>
                    <a:bodyPr/>
                    <a:lstStyle/>
                    <a:p>
                      <a:pPr algn="ctr"/>
                      <a:r>
                        <a:rPr lang="en-IN" sz="2400" dirty="0" smtClean="0"/>
                        <a:t>a</a:t>
                      </a:r>
                      <a:endParaRPr lang="en-IN" sz="2400" dirty="0"/>
                    </a:p>
                  </a:txBody>
                  <a:tcPr/>
                </a:tc>
                <a:tc>
                  <a:txBody>
                    <a:bodyPr/>
                    <a:lstStyle/>
                    <a:p>
                      <a:pPr algn="ctr"/>
                      <a:r>
                        <a:rPr lang="en-IN" sz="2400" dirty="0" smtClean="0"/>
                        <a:t>g</a:t>
                      </a:r>
                      <a:endParaRPr lang="en-IN" sz="2400" dirty="0"/>
                    </a:p>
                  </a:txBody>
                  <a:tcPr/>
                </a:tc>
                <a:tc>
                  <a:txBody>
                    <a:bodyPr/>
                    <a:lstStyle/>
                    <a:p>
                      <a:pPr algn="ctr"/>
                      <a:r>
                        <a:rPr lang="en-IN" sz="2400" dirty="0" smtClean="0"/>
                        <a:t>t</a:t>
                      </a:r>
                      <a:endParaRPr lang="en-IN" sz="2400" dirty="0"/>
                    </a:p>
                  </a:txBody>
                  <a:tcPr/>
                </a:tc>
                <a:extLst>
                  <a:ext uri="{0D108BD9-81ED-4DB2-BD59-A6C34878D82A}">
                    <a16:rowId xmlns:a16="http://schemas.microsoft.com/office/drawing/2014/main" val="2548191738"/>
                  </a:ext>
                </a:extLst>
              </a:tr>
            </a:tbl>
          </a:graphicData>
        </a:graphic>
      </p:graphicFrame>
      <p:sp>
        <p:nvSpPr>
          <p:cNvPr id="6" name="TextBox 5"/>
          <p:cNvSpPr txBox="1"/>
          <p:nvPr/>
        </p:nvSpPr>
        <p:spPr>
          <a:xfrm>
            <a:off x="1891605" y="2384492"/>
            <a:ext cx="381600" cy="457200"/>
          </a:xfrm>
          <a:prstGeom prst="rect">
            <a:avLst/>
          </a:prstGeom>
          <a:noFill/>
          <a:ln>
            <a:solidFill>
              <a:schemeClr val="tx1"/>
            </a:solidFill>
          </a:ln>
        </p:spPr>
        <p:txBody>
          <a:bodyPr wrap="square" rtlCol="0" anchor="ctr">
            <a:spAutoFit/>
          </a:bodyPr>
          <a:lstStyle/>
          <a:p>
            <a:pPr algn="ctr"/>
            <a:r>
              <a:rPr lang="en-IN" sz="2400" dirty="0" smtClean="0"/>
              <a:t>a</a:t>
            </a:r>
            <a:endParaRPr lang="en-IN" dirty="0"/>
          </a:p>
        </p:txBody>
      </p:sp>
      <p:sp>
        <p:nvSpPr>
          <p:cNvPr id="7" name="TextBox 6"/>
          <p:cNvSpPr txBox="1"/>
          <p:nvPr/>
        </p:nvSpPr>
        <p:spPr>
          <a:xfrm>
            <a:off x="2273205" y="2384492"/>
            <a:ext cx="381600" cy="457200"/>
          </a:xfrm>
          <a:prstGeom prst="rect">
            <a:avLst/>
          </a:prstGeom>
          <a:noFill/>
          <a:ln>
            <a:solidFill>
              <a:schemeClr val="tx1"/>
            </a:solidFill>
          </a:ln>
        </p:spPr>
        <p:txBody>
          <a:bodyPr wrap="square" rtlCol="0" anchor="ctr">
            <a:spAutoFit/>
          </a:bodyPr>
          <a:lstStyle/>
          <a:p>
            <a:pPr algn="ctr"/>
            <a:r>
              <a:rPr lang="en-IN" sz="2400" dirty="0" smtClean="0"/>
              <a:t>c</a:t>
            </a:r>
            <a:endParaRPr lang="en-IN" dirty="0"/>
          </a:p>
        </p:txBody>
      </p:sp>
      <p:sp>
        <p:nvSpPr>
          <p:cNvPr id="8" name="TextBox 7"/>
          <p:cNvSpPr txBox="1"/>
          <p:nvPr/>
        </p:nvSpPr>
        <p:spPr>
          <a:xfrm>
            <a:off x="2654805" y="2384492"/>
            <a:ext cx="381600" cy="457200"/>
          </a:xfrm>
          <a:prstGeom prst="rect">
            <a:avLst/>
          </a:prstGeom>
          <a:noFill/>
          <a:ln>
            <a:solidFill>
              <a:schemeClr val="tx1"/>
            </a:solidFill>
          </a:ln>
        </p:spPr>
        <p:txBody>
          <a:bodyPr wrap="square" rtlCol="0" anchor="ctr">
            <a:spAutoFit/>
          </a:bodyPr>
          <a:lstStyle/>
          <a:p>
            <a:pPr algn="ctr"/>
            <a:r>
              <a:rPr lang="en-IN" sz="2400" dirty="0" smtClean="0"/>
              <a:t>a</a:t>
            </a:r>
            <a:endParaRPr lang="en-IN" dirty="0"/>
          </a:p>
        </p:txBody>
      </p:sp>
      <p:sp>
        <p:nvSpPr>
          <p:cNvPr id="9" name="TextBox 8"/>
          <p:cNvSpPr txBox="1"/>
          <p:nvPr/>
        </p:nvSpPr>
        <p:spPr>
          <a:xfrm>
            <a:off x="3036405" y="2384492"/>
            <a:ext cx="381600" cy="457200"/>
          </a:xfrm>
          <a:prstGeom prst="rect">
            <a:avLst/>
          </a:prstGeom>
          <a:noFill/>
          <a:ln>
            <a:solidFill>
              <a:schemeClr val="tx1"/>
            </a:solidFill>
          </a:ln>
        </p:spPr>
        <p:txBody>
          <a:bodyPr wrap="square" rtlCol="0" anchor="ctr">
            <a:spAutoFit/>
          </a:bodyPr>
          <a:lstStyle/>
          <a:p>
            <a:pPr algn="ctr"/>
            <a:r>
              <a:rPr lang="en-IN" sz="2400" dirty="0" smtClean="0"/>
              <a:t>c</a:t>
            </a:r>
            <a:endParaRPr lang="en-IN" dirty="0"/>
          </a:p>
        </p:txBody>
      </p:sp>
      <p:sp>
        <p:nvSpPr>
          <p:cNvPr id="10" name="TextBox 9"/>
          <p:cNvSpPr txBox="1"/>
          <p:nvPr/>
        </p:nvSpPr>
        <p:spPr>
          <a:xfrm>
            <a:off x="3418819" y="2384492"/>
            <a:ext cx="381600" cy="457200"/>
          </a:xfrm>
          <a:prstGeom prst="rect">
            <a:avLst/>
          </a:prstGeom>
          <a:noFill/>
          <a:ln>
            <a:solidFill>
              <a:schemeClr val="tx1"/>
            </a:solidFill>
          </a:ln>
        </p:spPr>
        <p:txBody>
          <a:bodyPr wrap="square" rtlCol="0" anchor="ctr">
            <a:spAutoFit/>
          </a:bodyPr>
          <a:lstStyle/>
          <a:p>
            <a:pPr algn="ctr"/>
            <a:r>
              <a:rPr lang="en-IN" sz="2400" dirty="0" smtClean="0"/>
              <a:t>a</a:t>
            </a:r>
            <a:endParaRPr lang="en-IN" dirty="0"/>
          </a:p>
        </p:txBody>
      </p:sp>
      <p:sp>
        <p:nvSpPr>
          <p:cNvPr id="11" name="TextBox 10"/>
          <p:cNvSpPr txBox="1"/>
          <p:nvPr/>
        </p:nvSpPr>
        <p:spPr>
          <a:xfrm>
            <a:off x="3799605" y="2384492"/>
            <a:ext cx="381600" cy="457200"/>
          </a:xfrm>
          <a:prstGeom prst="rect">
            <a:avLst/>
          </a:prstGeom>
          <a:noFill/>
          <a:ln>
            <a:solidFill>
              <a:schemeClr val="tx1"/>
            </a:solidFill>
          </a:ln>
        </p:spPr>
        <p:txBody>
          <a:bodyPr wrap="square" rtlCol="0" anchor="ctr">
            <a:spAutoFit/>
          </a:bodyPr>
          <a:lstStyle/>
          <a:p>
            <a:pPr algn="ctr"/>
            <a:r>
              <a:rPr lang="en-IN" sz="2400" dirty="0" smtClean="0"/>
              <a:t>g</a:t>
            </a:r>
            <a:endParaRPr lang="en-IN" dirty="0"/>
          </a:p>
        </p:txBody>
      </p:sp>
      <p:sp>
        <p:nvSpPr>
          <p:cNvPr id="12" name="TextBox 11"/>
          <p:cNvSpPr txBox="1"/>
          <p:nvPr/>
        </p:nvSpPr>
        <p:spPr>
          <a:xfrm>
            <a:off x="4180391" y="2384492"/>
            <a:ext cx="381600" cy="457200"/>
          </a:xfrm>
          <a:prstGeom prst="rect">
            <a:avLst/>
          </a:prstGeom>
          <a:noFill/>
          <a:ln>
            <a:solidFill>
              <a:schemeClr val="tx1"/>
            </a:solidFill>
          </a:ln>
        </p:spPr>
        <p:txBody>
          <a:bodyPr wrap="square" rtlCol="0" anchor="ctr">
            <a:spAutoFit/>
          </a:bodyPr>
          <a:lstStyle/>
          <a:p>
            <a:pPr algn="ctr"/>
            <a:r>
              <a:rPr lang="en-IN" sz="2400" dirty="0" smtClean="0"/>
              <a:t>t</a:t>
            </a:r>
            <a:endParaRPr lang="en-IN" dirty="0"/>
          </a:p>
        </p:txBody>
      </p:sp>
      <p:sp>
        <p:nvSpPr>
          <p:cNvPr id="13" name="Rounded Rectangular Callout 12"/>
          <p:cNvSpPr/>
          <p:nvPr/>
        </p:nvSpPr>
        <p:spPr>
          <a:xfrm>
            <a:off x="5820352" y="2087249"/>
            <a:ext cx="2879896" cy="596152"/>
          </a:xfrm>
          <a:prstGeom prst="wedgeRoundRectCallout">
            <a:avLst>
              <a:gd name="adj1" fmla="val -67307"/>
              <a:gd name="adj2" fmla="val 9142"/>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dirty="0" smtClean="0">
                <a:solidFill>
                  <a:schemeClr val="tx1"/>
                </a:solidFill>
              </a:rPr>
              <a:t>Mismatch ?</a:t>
            </a:r>
          </a:p>
          <a:p>
            <a:r>
              <a:rPr lang="en-IN" sz="2000" dirty="0" smtClean="0">
                <a:solidFill>
                  <a:schemeClr val="tx1"/>
                </a:solidFill>
              </a:rPr>
              <a:t>Check value in prefix table</a:t>
            </a:r>
            <a:endParaRPr lang="en-IN" sz="2000" dirty="0">
              <a:solidFill>
                <a:schemeClr val="tx1"/>
              </a:solidFill>
            </a:endParaRPr>
          </a:p>
        </p:txBody>
      </p:sp>
      <p:sp>
        <p:nvSpPr>
          <p:cNvPr id="14" name="Rounded Rectangular Callout 13"/>
          <p:cNvSpPr/>
          <p:nvPr/>
        </p:nvSpPr>
        <p:spPr>
          <a:xfrm>
            <a:off x="5859242" y="2806746"/>
            <a:ext cx="2841009" cy="606664"/>
          </a:xfrm>
          <a:prstGeom prst="wedgeRoundRectCallout">
            <a:avLst>
              <a:gd name="adj1" fmla="val -72973"/>
              <a:gd name="adj2" fmla="val -48838"/>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dirty="0" smtClean="0">
                <a:solidFill>
                  <a:schemeClr val="tx1"/>
                </a:solidFill>
              </a:rPr>
              <a:t>We can skip 2 shifts</a:t>
            </a:r>
          </a:p>
          <a:p>
            <a:r>
              <a:rPr lang="en-IN" sz="2000" dirty="0" smtClean="0">
                <a:solidFill>
                  <a:schemeClr val="tx1"/>
                </a:solidFill>
              </a:rPr>
              <a:t>(Skip unnecessary shifts) </a:t>
            </a:r>
            <a:endParaRPr lang="en-IN" sz="2000" dirty="0">
              <a:solidFill>
                <a:schemeClr val="tx1"/>
              </a:solidFill>
            </a:endParaRPr>
          </a:p>
        </p:txBody>
      </p:sp>
      <p:sp>
        <p:nvSpPr>
          <p:cNvPr id="18" name="Freeform 17"/>
          <p:cNvSpPr/>
          <p:nvPr/>
        </p:nvSpPr>
        <p:spPr>
          <a:xfrm>
            <a:off x="2711622" y="2122436"/>
            <a:ext cx="173736" cy="262448"/>
          </a:xfrm>
          <a:custGeom>
            <a:avLst/>
            <a:gdLst>
              <a:gd name="connsiteX0" fmla="*/ 109728 w 173736"/>
              <a:gd name="connsiteY0" fmla="*/ 0 h 399288"/>
              <a:gd name="connsiteX1" fmla="*/ 0 w 173736"/>
              <a:gd name="connsiteY1" fmla="*/ 198120 h 399288"/>
              <a:gd name="connsiteX2" fmla="*/ 173736 w 173736"/>
              <a:gd name="connsiteY2" fmla="*/ 198120 h 399288"/>
              <a:gd name="connsiteX3" fmla="*/ 109728 w 173736"/>
              <a:gd name="connsiteY3" fmla="*/ 399288 h 399288"/>
            </a:gdLst>
            <a:ahLst/>
            <a:cxnLst>
              <a:cxn ang="0">
                <a:pos x="connsiteX0" y="connsiteY0"/>
              </a:cxn>
              <a:cxn ang="0">
                <a:pos x="connsiteX1" y="connsiteY1"/>
              </a:cxn>
              <a:cxn ang="0">
                <a:pos x="connsiteX2" y="connsiteY2"/>
              </a:cxn>
              <a:cxn ang="0">
                <a:pos x="connsiteX3" y="connsiteY3"/>
              </a:cxn>
            </a:cxnLst>
            <a:rect l="l" t="t" r="r" b="b"/>
            <a:pathLst>
              <a:path w="173736" h="399288">
                <a:moveTo>
                  <a:pt x="109728" y="0"/>
                </a:moveTo>
                <a:lnTo>
                  <a:pt x="0" y="198120"/>
                </a:lnTo>
                <a:lnTo>
                  <a:pt x="173736" y="198120"/>
                </a:lnTo>
                <a:lnTo>
                  <a:pt x="109728" y="399288"/>
                </a:lnTo>
              </a:path>
            </a:pathLst>
          </a:custGeom>
          <a:noFill/>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graphicFrame>
        <p:nvGraphicFramePr>
          <p:cNvPr id="28" name="Table 27"/>
          <p:cNvGraphicFramePr>
            <a:graphicFrameLocks noGrp="1"/>
          </p:cNvGraphicFramePr>
          <p:nvPr>
            <p:extLst/>
          </p:nvPr>
        </p:nvGraphicFramePr>
        <p:xfrm>
          <a:off x="-22200" y="3325797"/>
          <a:ext cx="5715000" cy="457200"/>
        </p:xfrm>
        <a:graphic>
          <a:graphicData uri="http://schemas.openxmlformats.org/drawingml/2006/table">
            <a:tbl>
              <a:tblPr firstRow="1" bandRow="1">
                <a:tableStyleId>{5940675A-B579-460E-94D1-54222C63F5DA}</a:tableStyleId>
              </a:tblPr>
              <a:tblGrid>
                <a:gridCol w="381000">
                  <a:extLst>
                    <a:ext uri="{9D8B030D-6E8A-4147-A177-3AD203B41FA5}">
                      <a16:colId xmlns:a16="http://schemas.microsoft.com/office/drawing/2014/main" val="4093726156"/>
                    </a:ext>
                  </a:extLst>
                </a:gridCol>
                <a:gridCol w="381000">
                  <a:extLst>
                    <a:ext uri="{9D8B030D-6E8A-4147-A177-3AD203B41FA5}">
                      <a16:colId xmlns:a16="http://schemas.microsoft.com/office/drawing/2014/main" val="1516442761"/>
                    </a:ext>
                  </a:extLst>
                </a:gridCol>
                <a:gridCol w="381000">
                  <a:extLst>
                    <a:ext uri="{9D8B030D-6E8A-4147-A177-3AD203B41FA5}">
                      <a16:colId xmlns:a16="http://schemas.microsoft.com/office/drawing/2014/main" val="3977571078"/>
                    </a:ext>
                  </a:extLst>
                </a:gridCol>
                <a:gridCol w="381000">
                  <a:extLst>
                    <a:ext uri="{9D8B030D-6E8A-4147-A177-3AD203B41FA5}">
                      <a16:colId xmlns:a16="http://schemas.microsoft.com/office/drawing/2014/main" val="333050554"/>
                    </a:ext>
                  </a:extLst>
                </a:gridCol>
                <a:gridCol w="381000">
                  <a:extLst>
                    <a:ext uri="{9D8B030D-6E8A-4147-A177-3AD203B41FA5}">
                      <a16:colId xmlns:a16="http://schemas.microsoft.com/office/drawing/2014/main" val="915060225"/>
                    </a:ext>
                  </a:extLst>
                </a:gridCol>
                <a:gridCol w="381000">
                  <a:extLst>
                    <a:ext uri="{9D8B030D-6E8A-4147-A177-3AD203B41FA5}">
                      <a16:colId xmlns:a16="http://schemas.microsoft.com/office/drawing/2014/main" val="4221423625"/>
                    </a:ext>
                  </a:extLst>
                </a:gridCol>
                <a:gridCol w="381000">
                  <a:extLst>
                    <a:ext uri="{9D8B030D-6E8A-4147-A177-3AD203B41FA5}">
                      <a16:colId xmlns:a16="http://schemas.microsoft.com/office/drawing/2014/main" val="3382548069"/>
                    </a:ext>
                  </a:extLst>
                </a:gridCol>
                <a:gridCol w="381000">
                  <a:extLst>
                    <a:ext uri="{9D8B030D-6E8A-4147-A177-3AD203B41FA5}">
                      <a16:colId xmlns:a16="http://schemas.microsoft.com/office/drawing/2014/main" val="3497794280"/>
                    </a:ext>
                  </a:extLst>
                </a:gridCol>
                <a:gridCol w="381000">
                  <a:extLst>
                    <a:ext uri="{9D8B030D-6E8A-4147-A177-3AD203B41FA5}">
                      <a16:colId xmlns:a16="http://schemas.microsoft.com/office/drawing/2014/main" val="3045077772"/>
                    </a:ext>
                  </a:extLst>
                </a:gridCol>
                <a:gridCol w="381000">
                  <a:extLst>
                    <a:ext uri="{9D8B030D-6E8A-4147-A177-3AD203B41FA5}">
                      <a16:colId xmlns:a16="http://schemas.microsoft.com/office/drawing/2014/main" val="280013042"/>
                    </a:ext>
                  </a:extLst>
                </a:gridCol>
                <a:gridCol w="381000">
                  <a:extLst>
                    <a:ext uri="{9D8B030D-6E8A-4147-A177-3AD203B41FA5}">
                      <a16:colId xmlns:a16="http://schemas.microsoft.com/office/drawing/2014/main" val="3170524262"/>
                    </a:ext>
                  </a:extLst>
                </a:gridCol>
                <a:gridCol w="381000">
                  <a:extLst>
                    <a:ext uri="{9D8B030D-6E8A-4147-A177-3AD203B41FA5}">
                      <a16:colId xmlns:a16="http://schemas.microsoft.com/office/drawing/2014/main" val="1794445029"/>
                    </a:ext>
                  </a:extLst>
                </a:gridCol>
                <a:gridCol w="381000">
                  <a:extLst>
                    <a:ext uri="{9D8B030D-6E8A-4147-A177-3AD203B41FA5}">
                      <a16:colId xmlns:a16="http://schemas.microsoft.com/office/drawing/2014/main" val="3250762123"/>
                    </a:ext>
                  </a:extLst>
                </a:gridCol>
                <a:gridCol w="381000">
                  <a:extLst>
                    <a:ext uri="{9D8B030D-6E8A-4147-A177-3AD203B41FA5}">
                      <a16:colId xmlns:a16="http://schemas.microsoft.com/office/drawing/2014/main" val="2260537953"/>
                    </a:ext>
                  </a:extLst>
                </a:gridCol>
                <a:gridCol w="381000">
                  <a:extLst>
                    <a:ext uri="{9D8B030D-6E8A-4147-A177-3AD203B41FA5}">
                      <a16:colId xmlns:a16="http://schemas.microsoft.com/office/drawing/2014/main" val="332613883"/>
                    </a:ext>
                  </a:extLst>
                </a:gridCol>
              </a:tblGrid>
              <a:tr h="370840">
                <a:tc>
                  <a:txBody>
                    <a:bodyPr/>
                    <a:lstStyle/>
                    <a:p>
                      <a:pPr algn="ctr"/>
                      <a:r>
                        <a:rPr lang="en-IN" sz="2400" dirty="0" smtClean="0"/>
                        <a:t>T</a:t>
                      </a:r>
                      <a:endParaRPr lang="en-IN" sz="2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400" dirty="0" smtClean="0"/>
                        <a:t>a</a:t>
                      </a:r>
                      <a:endParaRPr lang="en-IN"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c</a:t>
                      </a:r>
                      <a:endParaRPr lang="en-IN" sz="2400" dirty="0"/>
                    </a:p>
                  </a:txBody>
                  <a:tcPr>
                    <a:lnL w="12700" cap="flat" cmpd="sng" algn="ctr">
                      <a:solidFill>
                        <a:schemeClr val="tx1"/>
                      </a:solidFill>
                      <a:prstDash val="solid"/>
                      <a:round/>
                      <a:headEnd type="none" w="med" len="med"/>
                      <a:tailEnd type="none" w="med" len="med"/>
                    </a:lnL>
                  </a:tcPr>
                </a:tc>
                <a:tc>
                  <a:txBody>
                    <a:bodyPr/>
                    <a:lstStyle/>
                    <a:p>
                      <a:pPr algn="ctr"/>
                      <a:r>
                        <a:rPr lang="en-IN" sz="2400" dirty="0" smtClean="0"/>
                        <a:t>a</a:t>
                      </a:r>
                      <a:endParaRPr lang="en-IN" sz="2400" dirty="0"/>
                    </a:p>
                  </a:txBody>
                  <a:tcPr/>
                </a:tc>
                <a:tc>
                  <a:txBody>
                    <a:bodyPr/>
                    <a:lstStyle/>
                    <a:p>
                      <a:pPr algn="ctr"/>
                      <a:r>
                        <a:rPr lang="en-IN" sz="2400" dirty="0" smtClean="0"/>
                        <a:t>t</a:t>
                      </a:r>
                      <a:endParaRPr lang="en-IN" sz="2400" dirty="0"/>
                    </a:p>
                  </a:txBody>
                  <a:tcPr/>
                </a:tc>
                <a:tc>
                  <a:txBody>
                    <a:bodyPr/>
                    <a:lstStyle/>
                    <a:p>
                      <a:pPr algn="ctr"/>
                      <a:r>
                        <a:rPr lang="en-IN" sz="2400" dirty="0" smtClean="0"/>
                        <a:t>a</a:t>
                      </a:r>
                      <a:endParaRPr lang="en-IN" sz="2400" dirty="0"/>
                    </a:p>
                  </a:txBody>
                  <a:tcPr/>
                </a:tc>
                <a:tc>
                  <a:txBody>
                    <a:bodyPr/>
                    <a:lstStyle/>
                    <a:p>
                      <a:pPr algn="ctr"/>
                      <a:r>
                        <a:rPr lang="en-IN" sz="2400" dirty="0" smtClean="0"/>
                        <a:t>c</a:t>
                      </a:r>
                      <a:endParaRPr lang="en-IN" sz="2400" dirty="0"/>
                    </a:p>
                  </a:txBody>
                  <a:tcPr/>
                </a:tc>
                <a:tc>
                  <a:txBody>
                    <a:bodyPr/>
                    <a:lstStyle/>
                    <a:p>
                      <a:pPr algn="ctr"/>
                      <a:r>
                        <a:rPr lang="en-IN" sz="2400" dirty="0" smtClean="0"/>
                        <a:t>g</a:t>
                      </a:r>
                      <a:endParaRPr lang="en-IN" sz="2400" dirty="0"/>
                    </a:p>
                  </a:txBody>
                  <a:tcPr/>
                </a:tc>
                <a:tc>
                  <a:txBody>
                    <a:bodyPr/>
                    <a:lstStyle/>
                    <a:p>
                      <a:pPr algn="ctr"/>
                      <a:r>
                        <a:rPr lang="en-IN" sz="2400" dirty="0" smtClean="0"/>
                        <a:t>a</a:t>
                      </a:r>
                      <a:endParaRPr lang="en-IN" sz="2400" dirty="0"/>
                    </a:p>
                  </a:txBody>
                  <a:tcPr/>
                </a:tc>
                <a:tc>
                  <a:txBody>
                    <a:bodyPr/>
                    <a:lstStyle/>
                    <a:p>
                      <a:pPr algn="ctr"/>
                      <a:r>
                        <a:rPr lang="en-IN" sz="2400" dirty="0" smtClean="0"/>
                        <a:t>c</a:t>
                      </a:r>
                      <a:endParaRPr lang="en-IN" sz="2400" dirty="0"/>
                    </a:p>
                  </a:txBody>
                  <a:tcPr/>
                </a:tc>
                <a:tc>
                  <a:txBody>
                    <a:bodyPr/>
                    <a:lstStyle/>
                    <a:p>
                      <a:pPr algn="ctr"/>
                      <a:r>
                        <a:rPr lang="en-IN" sz="2400" dirty="0" smtClean="0"/>
                        <a:t>a</a:t>
                      </a:r>
                      <a:endParaRPr lang="en-IN" sz="2400" dirty="0"/>
                    </a:p>
                  </a:txBody>
                  <a:tcPr/>
                </a:tc>
                <a:tc>
                  <a:txBody>
                    <a:bodyPr/>
                    <a:lstStyle/>
                    <a:p>
                      <a:pPr algn="ctr"/>
                      <a:r>
                        <a:rPr lang="en-IN" sz="2400" dirty="0" smtClean="0"/>
                        <a:t>c</a:t>
                      </a:r>
                      <a:endParaRPr lang="en-IN" sz="2400" dirty="0"/>
                    </a:p>
                  </a:txBody>
                  <a:tcPr/>
                </a:tc>
                <a:tc>
                  <a:txBody>
                    <a:bodyPr/>
                    <a:lstStyle/>
                    <a:p>
                      <a:pPr algn="ctr"/>
                      <a:r>
                        <a:rPr lang="en-IN" sz="2400" dirty="0" smtClean="0"/>
                        <a:t>a</a:t>
                      </a:r>
                      <a:endParaRPr lang="en-IN" sz="2400" dirty="0"/>
                    </a:p>
                  </a:txBody>
                  <a:tcPr/>
                </a:tc>
                <a:tc>
                  <a:txBody>
                    <a:bodyPr/>
                    <a:lstStyle/>
                    <a:p>
                      <a:pPr algn="ctr"/>
                      <a:r>
                        <a:rPr lang="en-IN" sz="2400" dirty="0" smtClean="0"/>
                        <a:t>g</a:t>
                      </a:r>
                      <a:endParaRPr lang="en-IN" sz="2400" dirty="0"/>
                    </a:p>
                  </a:txBody>
                  <a:tcPr/>
                </a:tc>
                <a:tc>
                  <a:txBody>
                    <a:bodyPr/>
                    <a:lstStyle/>
                    <a:p>
                      <a:pPr algn="ctr"/>
                      <a:r>
                        <a:rPr lang="en-IN" sz="2400" dirty="0" smtClean="0"/>
                        <a:t>t</a:t>
                      </a:r>
                      <a:endParaRPr lang="en-IN" sz="2400" dirty="0"/>
                    </a:p>
                  </a:txBody>
                  <a:tcPr/>
                </a:tc>
                <a:extLst>
                  <a:ext uri="{0D108BD9-81ED-4DB2-BD59-A6C34878D82A}">
                    <a16:rowId xmlns:a16="http://schemas.microsoft.com/office/drawing/2014/main" val="2548191738"/>
                  </a:ext>
                </a:extLst>
              </a:tr>
            </a:tbl>
          </a:graphicData>
        </a:graphic>
      </p:graphicFrame>
      <p:grpSp>
        <p:nvGrpSpPr>
          <p:cNvPr id="29" name="Group 28"/>
          <p:cNvGrpSpPr/>
          <p:nvPr/>
        </p:nvGrpSpPr>
        <p:grpSpPr>
          <a:xfrm>
            <a:off x="2590191" y="4058550"/>
            <a:ext cx="2670002" cy="457200"/>
            <a:chOff x="1492909" y="4472724"/>
            <a:chExt cx="2670002" cy="457200"/>
          </a:xfrm>
        </p:grpSpPr>
        <p:sp>
          <p:nvSpPr>
            <p:cNvPr id="30" name="TextBox 29"/>
            <p:cNvSpPr txBox="1"/>
            <p:nvPr/>
          </p:nvSpPr>
          <p:spPr>
            <a:xfrm>
              <a:off x="1492909" y="4472724"/>
              <a:ext cx="381600" cy="457200"/>
            </a:xfrm>
            <a:prstGeom prst="rect">
              <a:avLst/>
            </a:prstGeom>
            <a:noFill/>
            <a:ln>
              <a:solidFill>
                <a:schemeClr val="tx1"/>
              </a:solidFill>
            </a:ln>
          </p:spPr>
          <p:txBody>
            <a:bodyPr wrap="square" rtlCol="0" anchor="ctr">
              <a:spAutoFit/>
            </a:bodyPr>
            <a:lstStyle/>
            <a:p>
              <a:pPr algn="ctr"/>
              <a:r>
                <a:rPr lang="en-IN" sz="2400" dirty="0" smtClean="0"/>
                <a:t>a</a:t>
              </a:r>
              <a:endParaRPr lang="en-IN" dirty="0"/>
            </a:p>
          </p:txBody>
        </p:sp>
        <p:sp>
          <p:nvSpPr>
            <p:cNvPr id="31" name="TextBox 30"/>
            <p:cNvSpPr txBox="1"/>
            <p:nvPr/>
          </p:nvSpPr>
          <p:spPr>
            <a:xfrm>
              <a:off x="1874509" y="4472724"/>
              <a:ext cx="381600" cy="457200"/>
            </a:xfrm>
            <a:prstGeom prst="rect">
              <a:avLst/>
            </a:prstGeom>
            <a:noFill/>
            <a:ln>
              <a:solidFill>
                <a:schemeClr val="tx1"/>
              </a:solidFill>
            </a:ln>
          </p:spPr>
          <p:txBody>
            <a:bodyPr wrap="square" rtlCol="0" anchor="ctr">
              <a:spAutoFit/>
            </a:bodyPr>
            <a:lstStyle/>
            <a:p>
              <a:pPr algn="ctr"/>
              <a:r>
                <a:rPr lang="en-IN" sz="2400" dirty="0" smtClean="0"/>
                <a:t>c</a:t>
              </a:r>
              <a:endParaRPr lang="en-IN" dirty="0"/>
            </a:p>
          </p:txBody>
        </p:sp>
        <p:sp>
          <p:nvSpPr>
            <p:cNvPr id="32" name="TextBox 31"/>
            <p:cNvSpPr txBox="1"/>
            <p:nvPr/>
          </p:nvSpPr>
          <p:spPr>
            <a:xfrm>
              <a:off x="2256109" y="4472724"/>
              <a:ext cx="381600" cy="457200"/>
            </a:xfrm>
            <a:prstGeom prst="rect">
              <a:avLst/>
            </a:prstGeom>
            <a:noFill/>
            <a:ln>
              <a:solidFill>
                <a:schemeClr val="tx1"/>
              </a:solidFill>
            </a:ln>
          </p:spPr>
          <p:txBody>
            <a:bodyPr wrap="square" rtlCol="0" anchor="ctr">
              <a:spAutoFit/>
            </a:bodyPr>
            <a:lstStyle/>
            <a:p>
              <a:pPr algn="ctr"/>
              <a:r>
                <a:rPr lang="en-IN" sz="2400" dirty="0" smtClean="0"/>
                <a:t>a</a:t>
              </a:r>
              <a:endParaRPr lang="en-IN" dirty="0"/>
            </a:p>
          </p:txBody>
        </p:sp>
        <p:sp>
          <p:nvSpPr>
            <p:cNvPr id="33" name="TextBox 32"/>
            <p:cNvSpPr txBox="1"/>
            <p:nvPr/>
          </p:nvSpPr>
          <p:spPr>
            <a:xfrm>
              <a:off x="2637709" y="4472724"/>
              <a:ext cx="381600" cy="457200"/>
            </a:xfrm>
            <a:prstGeom prst="rect">
              <a:avLst/>
            </a:prstGeom>
            <a:noFill/>
            <a:ln>
              <a:solidFill>
                <a:schemeClr val="tx1"/>
              </a:solidFill>
            </a:ln>
          </p:spPr>
          <p:txBody>
            <a:bodyPr wrap="square" rtlCol="0" anchor="ctr">
              <a:spAutoFit/>
            </a:bodyPr>
            <a:lstStyle/>
            <a:p>
              <a:pPr algn="ctr"/>
              <a:r>
                <a:rPr lang="en-IN" sz="2400" dirty="0" smtClean="0"/>
                <a:t>c</a:t>
              </a:r>
              <a:endParaRPr lang="en-IN" dirty="0"/>
            </a:p>
          </p:txBody>
        </p:sp>
        <p:sp>
          <p:nvSpPr>
            <p:cNvPr id="34" name="TextBox 33"/>
            <p:cNvSpPr txBox="1"/>
            <p:nvPr/>
          </p:nvSpPr>
          <p:spPr>
            <a:xfrm>
              <a:off x="3020123" y="4472724"/>
              <a:ext cx="381600" cy="457200"/>
            </a:xfrm>
            <a:prstGeom prst="rect">
              <a:avLst/>
            </a:prstGeom>
            <a:noFill/>
            <a:ln>
              <a:solidFill>
                <a:schemeClr val="tx1"/>
              </a:solidFill>
            </a:ln>
          </p:spPr>
          <p:txBody>
            <a:bodyPr wrap="square" rtlCol="0" anchor="ctr">
              <a:spAutoFit/>
            </a:bodyPr>
            <a:lstStyle/>
            <a:p>
              <a:pPr algn="ctr"/>
              <a:r>
                <a:rPr lang="en-IN" sz="2400" dirty="0" smtClean="0"/>
                <a:t>a</a:t>
              </a:r>
              <a:endParaRPr lang="en-IN" dirty="0"/>
            </a:p>
          </p:txBody>
        </p:sp>
        <p:sp>
          <p:nvSpPr>
            <p:cNvPr id="35" name="TextBox 34"/>
            <p:cNvSpPr txBox="1"/>
            <p:nvPr/>
          </p:nvSpPr>
          <p:spPr>
            <a:xfrm>
              <a:off x="3400909" y="4472724"/>
              <a:ext cx="381600" cy="457200"/>
            </a:xfrm>
            <a:prstGeom prst="rect">
              <a:avLst/>
            </a:prstGeom>
            <a:noFill/>
            <a:ln>
              <a:solidFill>
                <a:schemeClr val="tx1"/>
              </a:solidFill>
            </a:ln>
          </p:spPr>
          <p:txBody>
            <a:bodyPr wrap="square" rtlCol="0" anchor="ctr">
              <a:spAutoFit/>
            </a:bodyPr>
            <a:lstStyle/>
            <a:p>
              <a:pPr algn="ctr"/>
              <a:r>
                <a:rPr lang="en-IN" sz="2400" dirty="0" smtClean="0"/>
                <a:t>g</a:t>
              </a:r>
              <a:endParaRPr lang="en-IN" dirty="0"/>
            </a:p>
          </p:txBody>
        </p:sp>
        <p:sp>
          <p:nvSpPr>
            <p:cNvPr id="36" name="TextBox 35"/>
            <p:cNvSpPr txBox="1"/>
            <p:nvPr/>
          </p:nvSpPr>
          <p:spPr>
            <a:xfrm>
              <a:off x="3781311" y="4472724"/>
              <a:ext cx="381600" cy="457200"/>
            </a:xfrm>
            <a:prstGeom prst="rect">
              <a:avLst/>
            </a:prstGeom>
            <a:noFill/>
            <a:ln>
              <a:solidFill>
                <a:schemeClr val="tx1"/>
              </a:solidFill>
            </a:ln>
          </p:spPr>
          <p:txBody>
            <a:bodyPr wrap="square" rtlCol="0" anchor="ctr">
              <a:spAutoFit/>
            </a:bodyPr>
            <a:lstStyle/>
            <a:p>
              <a:pPr algn="ctr"/>
              <a:r>
                <a:rPr lang="en-IN" sz="2400" dirty="0" smtClean="0"/>
                <a:t>t</a:t>
              </a:r>
              <a:endParaRPr lang="en-IN" dirty="0"/>
            </a:p>
          </p:txBody>
        </p:sp>
      </p:grpSp>
      <p:sp>
        <p:nvSpPr>
          <p:cNvPr id="37" name="Freeform 36"/>
          <p:cNvSpPr/>
          <p:nvPr/>
        </p:nvSpPr>
        <p:spPr>
          <a:xfrm>
            <a:off x="2683577" y="3796102"/>
            <a:ext cx="173736" cy="262448"/>
          </a:xfrm>
          <a:custGeom>
            <a:avLst/>
            <a:gdLst>
              <a:gd name="connsiteX0" fmla="*/ 109728 w 173736"/>
              <a:gd name="connsiteY0" fmla="*/ 0 h 399288"/>
              <a:gd name="connsiteX1" fmla="*/ 0 w 173736"/>
              <a:gd name="connsiteY1" fmla="*/ 198120 h 399288"/>
              <a:gd name="connsiteX2" fmla="*/ 173736 w 173736"/>
              <a:gd name="connsiteY2" fmla="*/ 198120 h 399288"/>
              <a:gd name="connsiteX3" fmla="*/ 109728 w 173736"/>
              <a:gd name="connsiteY3" fmla="*/ 399288 h 399288"/>
            </a:gdLst>
            <a:ahLst/>
            <a:cxnLst>
              <a:cxn ang="0">
                <a:pos x="connsiteX0" y="connsiteY0"/>
              </a:cxn>
              <a:cxn ang="0">
                <a:pos x="connsiteX1" y="connsiteY1"/>
              </a:cxn>
              <a:cxn ang="0">
                <a:pos x="connsiteX2" y="connsiteY2"/>
              </a:cxn>
              <a:cxn ang="0">
                <a:pos x="connsiteX3" y="connsiteY3"/>
              </a:cxn>
            </a:cxnLst>
            <a:rect l="l" t="t" r="r" b="b"/>
            <a:pathLst>
              <a:path w="173736" h="399288">
                <a:moveTo>
                  <a:pt x="109728" y="0"/>
                </a:moveTo>
                <a:lnTo>
                  <a:pt x="0" y="198120"/>
                </a:lnTo>
                <a:lnTo>
                  <a:pt x="173736" y="198120"/>
                </a:lnTo>
                <a:lnTo>
                  <a:pt x="109728" y="399288"/>
                </a:lnTo>
              </a:path>
            </a:pathLst>
          </a:custGeom>
          <a:noFill/>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graphicFrame>
        <p:nvGraphicFramePr>
          <p:cNvPr id="40" name="Table 39"/>
          <p:cNvGraphicFramePr>
            <a:graphicFrameLocks noGrp="1"/>
          </p:cNvGraphicFramePr>
          <p:nvPr>
            <p:extLst/>
          </p:nvPr>
        </p:nvGraphicFramePr>
        <p:xfrm>
          <a:off x="-18119" y="4813461"/>
          <a:ext cx="5715000" cy="457200"/>
        </p:xfrm>
        <a:graphic>
          <a:graphicData uri="http://schemas.openxmlformats.org/drawingml/2006/table">
            <a:tbl>
              <a:tblPr firstRow="1" bandRow="1">
                <a:tableStyleId>{5940675A-B579-460E-94D1-54222C63F5DA}</a:tableStyleId>
              </a:tblPr>
              <a:tblGrid>
                <a:gridCol w="381000">
                  <a:extLst>
                    <a:ext uri="{9D8B030D-6E8A-4147-A177-3AD203B41FA5}">
                      <a16:colId xmlns:a16="http://schemas.microsoft.com/office/drawing/2014/main" val="4093726156"/>
                    </a:ext>
                  </a:extLst>
                </a:gridCol>
                <a:gridCol w="381000">
                  <a:extLst>
                    <a:ext uri="{9D8B030D-6E8A-4147-A177-3AD203B41FA5}">
                      <a16:colId xmlns:a16="http://schemas.microsoft.com/office/drawing/2014/main" val="1516442761"/>
                    </a:ext>
                  </a:extLst>
                </a:gridCol>
                <a:gridCol w="381000">
                  <a:extLst>
                    <a:ext uri="{9D8B030D-6E8A-4147-A177-3AD203B41FA5}">
                      <a16:colId xmlns:a16="http://schemas.microsoft.com/office/drawing/2014/main" val="3977571078"/>
                    </a:ext>
                  </a:extLst>
                </a:gridCol>
                <a:gridCol w="381000">
                  <a:extLst>
                    <a:ext uri="{9D8B030D-6E8A-4147-A177-3AD203B41FA5}">
                      <a16:colId xmlns:a16="http://schemas.microsoft.com/office/drawing/2014/main" val="333050554"/>
                    </a:ext>
                  </a:extLst>
                </a:gridCol>
                <a:gridCol w="381000">
                  <a:extLst>
                    <a:ext uri="{9D8B030D-6E8A-4147-A177-3AD203B41FA5}">
                      <a16:colId xmlns:a16="http://schemas.microsoft.com/office/drawing/2014/main" val="915060225"/>
                    </a:ext>
                  </a:extLst>
                </a:gridCol>
                <a:gridCol w="381000">
                  <a:extLst>
                    <a:ext uri="{9D8B030D-6E8A-4147-A177-3AD203B41FA5}">
                      <a16:colId xmlns:a16="http://schemas.microsoft.com/office/drawing/2014/main" val="4221423625"/>
                    </a:ext>
                  </a:extLst>
                </a:gridCol>
                <a:gridCol w="381000">
                  <a:extLst>
                    <a:ext uri="{9D8B030D-6E8A-4147-A177-3AD203B41FA5}">
                      <a16:colId xmlns:a16="http://schemas.microsoft.com/office/drawing/2014/main" val="3382548069"/>
                    </a:ext>
                  </a:extLst>
                </a:gridCol>
                <a:gridCol w="381000">
                  <a:extLst>
                    <a:ext uri="{9D8B030D-6E8A-4147-A177-3AD203B41FA5}">
                      <a16:colId xmlns:a16="http://schemas.microsoft.com/office/drawing/2014/main" val="3497794280"/>
                    </a:ext>
                  </a:extLst>
                </a:gridCol>
                <a:gridCol w="381000">
                  <a:extLst>
                    <a:ext uri="{9D8B030D-6E8A-4147-A177-3AD203B41FA5}">
                      <a16:colId xmlns:a16="http://schemas.microsoft.com/office/drawing/2014/main" val="3045077772"/>
                    </a:ext>
                  </a:extLst>
                </a:gridCol>
                <a:gridCol w="381000">
                  <a:extLst>
                    <a:ext uri="{9D8B030D-6E8A-4147-A177-3AD203B41FA5}">
                      <a16:colId xmlns:a16="http://schemas.microsoft.com/office/drawing/2014/main" val="280013042"/>
                    </a:ext>
                  </a:extLst>
                </a:gridCol>
                <a:gridCol w="381000">
                  <a:extLst>
                    <a:ext uri="{9D8B030D-6E8A-4147-A177-3AD203B41FA5}">
                      <a16:colId xmlns:a16="http://schemas.microsoft.com/office/drawing/2014/main" val="3170524262"/>
                    </a:ext>
                  </a:extLst>
                </a:gridCol>
                <a:gridCol w="381000">
                  <a:extLst>
                    <a:ext uri="{9D8B030D-6E8A-4147-A177-3AD203B41FA5}">
                      <a16:colId xmlns:a16="http://schemas.microsoft.com/office/drawing/2014/main" val="1794445029"/>
                    </a:ext>
                  </a:extLst>
                </a:gridCol>
                <a:gridCol w="381000">
                  <a:extLst>
                    <a:ext uri="{9D8B030D-6E8A-4147-A177-3AD203B41FA5}">
                      <a16:colId xmlns:a16="http://schemas.microsoft.com/office/drawing/2014/main" val="3250762123"/>
                    </a:ext>
                  </a:extLst>
                </a:gridCol>
                <a:gridCol w="381000">
                  <a:extLst>
                    <a:ext uri="{9D8B030D-6E8A-4147-A177-3AD203B41FA5}">
                      <a16:colId xmlns:a16="http://schemas.microsoft.com/office/drawing/2014/main" val="2260537953"/>
                    </a:ext>
                  </a:extLst>
                </a:gridCol>
                <a:gridCol w="381000">
                  <a:extLst>
                    <a:ext uri="{9D8B030D-6E8A-4147-A177-3AD203B41FA5}">
                      <a16:colId xmlns:a16="http://schemas.microsoft.com/office/drawing/2014/main" val="332613883"/>
                    </a:ext>
                  </a:extLst>
                </a:gridCol>
              </a:tblGrid>
              <a:tr h="370840">
                <a:tc>
                  <a:txBody>
                    <a:bodyPr/>
                    <a:lstStyle/>
                    <a:p>
                      <a:pPr algn="ctr"/>
                      <a:r>
                        <a:rPr lang="en-IN" sz="2400" dirty="0" smtClean="0"/>
                        <a:t>T</a:t>
                      </a:r>
                      <a:endParaRPr lang="en-IN" sz="2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IN" sz="2400" dirty="0" smtClean="0"/>
                        <a:t>a</a:t>
                      </a:r>
                      <a:endParaRPr lang="en-IN"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2400" dirty="0" smtClean="0"/>
                        <a:t>c</a:t>
                      </a:r>
                      <a:endParaRPr lang="en-IN" sz="2400" dirty="0"/>
                    </a:p>
                  </a:txBody>
                  <a:tcPr>
                    <a:lnL w="12700" cap="flat" cmpd="sng" algn="ctr">
                      <a:solidFill>
                        <a:schemeClr val="tx1"/>
                      </a:solidFill>
                      <a:prstDash val="solid"/>
                      <a:round/>
                      <a:headEnd type="none" w="med" len="med"/>
                      <a:tailEnd type="none" w="med" len="med"/>
                    </a:lnL>
                  </a:tcPr>
                </a:tc>
                <a:tc>
                  <a:txBody>
                    <a:bodyPr/>
                    <a:lstStyle/>
                    <a:p>
                      <a:pPr algn="ctr"/>
                      <a:r>
                        <a:rPr lang="en-IN" sz="2400" dirty="0" smtClean="0"/>
                        <a:t>a</a:t>
                      </a:r>
                      <a:endParaRPr lang="en-IN" sz="2400" dirty="0"/>
                    </a:p>
                  </a:txBody>
                  <a:tcPr/>
                </a:tc>
                <a:tc>
                  <a:txBody>
                    <a:bodyPr/>
                    <a:lstStyle/>
                    <a:p>
                      <a:pPr algn="ctr"/>
                      <a:r>
                        <a:rPr lang="en-IN" sz="2400" dirty="0" smtClean="0"/>
                        <a:t>t</a:t>
                      </a:r>
                      <a:endParaRPr lang="en-IN" sz="2400" dirty="0"/>
                    </a:p>
                  </a:txBody>
                  <a:tcPr/>
                </a:tc>
                <a:tc>
                  <a:txBody>
                    <a:bodyPr/>
                    <a:lstStyle/>
                    <a:p>
                      <a:pPr algn="ctr"/>
                      <a:r>
                        <a:rPr lang="en-IN" sz="2400" dirty="0" smtClean="0"/>
                        <a:t>a</a:t>
                      </a:r>
                      <a:endParaRPr lang="en-IN" sz="2400" dirty="0"/>
                    </a:p>
                  </a:txBody>
                  <a:tcPr/>
                </a:tc>
                <a:tc>
                  <a:txBody>
                    <a:bodyPr/>
                    <a:lstStyle/>
                    <a:p>
                      <a:pPr algn="ctr"/>
                      <a:r>
                        <a:rPr lang="en-IN" sz="2400" dirty="0" smtClean="0"/>
                        <a:t>c</a:t>
                      </a:r>
                      <a:endParaRPr lang="en-IN" sz="2400" dirty="0"/>
                    </a:p>
                  </a:txBody>
                  <a:tcPr/>
                </a:tc>
                <a:tc>
                  <a:txBody>
                    <a:bodyPr/>
                    <a:lstStyle/>
                    <a:p>
                      <a:pPr algn="ctr"/>
                      <a:r>
                        <a:rPr lang="en-IN" sz="2400" dirty="0" smtClean="0"/>
                        <a:t>g</a:t>
                      </a:r>
                      <a:endParaRPr lang="en-IN" sz="2400" dirty="0"/>
                    </a:p>
                  </a:txBody>
                  <a:tcPr/>
                </a:tc>
                <a:tc>
                  <a:txBody>
                    <a:bodyPr/>
                    <a:lstStyle/>
                    <a:p>
                      <a:pPr algn="ctr"/>
                      <a:r>
                        <a:rPr lang="en-IN" sz="2400" dirty="0" smtClean="0"/>
                        <a:t>a</a:t>
                      </a:r>
                      <a:endParaRPr lang="en-IN" sz="2400" dirty="0"/>
                    </a:p>
                  </a:txBody>
                  <a:tcPr/>
                </a:tc>
                <a:tc>
                  <a:txBody>
                    <a:bodyPr/>
                    <a:lstStyle/>
                    <a:p>
                      <a:pPr algn="ctr"/>
                      <a:r>
                        <a:rPr lang="en-IN" sz="2400" dirty="0" smtClean="0"/>
                        <a:t>c</a:t>
                      </a:r>
                      <a:endParaRPr lang="en-IN" sz="2400" dirty="0"/>
                    </a:p>
                  </a:txBody>
                  <a:tcPr/>
                </a:tc>
                <a:tc>
                  <a:txBody>
                    <a:bodyPr/>
                    <a:lstStyle/>
                    <a:p>
                      <a:pPr algn="ctr"/>
                      <a:r>
                        <a:rPr lang="en-IN" sz="2400" dirty="0" smtClean="0"/>
                        <a:t>a</a:t>
                      </a:r>
                      <a:endParaRPr lang="en-IN" sz="2400" dirty="0"/>
                    </a:p>
                  </a:txBody>
                  <a:tcPr/>
                </a:tc>
                <a:tc>
                  <a:txBody>
                    <a:bodyPr/>
                    <a:lstStyle/>
                    <a:p>
                      <a:pPr algn="ctr"/>
                      <a:r>
                        <a:rPr lang="en-IN" sz="2400" dirty="0" smtClean="0"/>
                        <a:t>c</a:t>
                      </a:r>
                      <a:endParaRPr lang="en-IN" sz="2400" dirty="0"/>
                    </a:p>
                  </a:txBody>
                  <a:tcPr/>
                </a:tc>
                <a:tc>
                  <a:txBody>
                    <a:bodyPr/>
                    <a:lstStyle/>
                    <a:p>
                      <a:pPr algn="ctr"/>
                      <a:r>
                        <a:rPr lang="en-IN" sz="2400" dirty="0" smtClean="0"/>
                        <a:t>a</a:t>
                      </a:r>
                      <a:endParaRPr lang="en-IN" sz="2400" dirty="0"/>
                    </a:p>
                  </a:txBody>
                  <a:tcPr/>
                </a:tc>
                <a:tc>
                  <a:txBody>
                    <a:bodyPr/>
                    <a:lstStyle/>
                    <a:p>
                      <a:pPr algn="ctr"/>
                      <a:r>
                        <a:rPr lang="en-IN" sz="2400" dirty="0" smtClean="0"/>
                        <a:t>g</a:t>
                      </a:r>
                      <a:endParaRPr lang="en-IN" sz="2400" dirty="0"/>
                    </a:p>
                  </a:txBody>
                  <a:tcPr/>
                </a:tc>
                <a:tc>
                  <a:txBody>
                    <a:bodyPr/>
                    <a:lstStyle/>
                    <a:p>
                      <a:pPr algn="ctr"/>
                      <a:r>
                        <a:rPr lang="en-IN" sz="2400" dirty="0" smtClean="0"/>
                        <a:t>t</a:t>
                      </a:r>
                      <a:endParaRPr lang="en-IN" sz="2400" dirty="0"/>
                    </a:p>
                  </a:txBody>
                  <a:tcPr/>
                </a:tc>
                <a:extLst>
                  <a:ext uri="{0D108BD9-81ED-4DB2-BD59-A6C34878D82A}">
                    <a16:rowId xmlns:a16="http://schemas.microsoft.com/office/drawing/2014/main" val="2548191738"/>
                  </a:ext>
                </a:extLst>
              </a:tr>
            </a:tbl>
          </a:graphicData>
        </a:graphic>
      </p:graphicFrame>
      <p:sp>
        <p:nvSpPr>
          <p:cNvPr id="41" name="TextBox 40"/>
          <p:cNvSpPr txBox="1"/>
          <p:nvPr/>
        </p:nvSpPr>
        <p:spPr>
          <a:xfrm>
            <a:off x="3010591" y="5528186"/>
            <a:ext cx="381600" cy="457200"/>
          </a:xfrm>
          <a:prstGeom prst="rect">
            <a:avLst/>
          </a:prstGeom>
          <a:noFill/>
          <a:ln>
            <a:solidFill>
              <a:schemeClr val="tx1"/>
            </a:solidFill>
          </a:ln>
        </p:spPr>
        <p:txBody>
          <a:bodyPr wrap="square" rtlCol="0" anchor="ctr">
            <a:spAutoFit/>
          </a:bodyPr>
          <a:lstStyle/>
          <a:p>
            <a:pPr algn="ctr"/>
            <a:r>
              <a:rPr lang="en-IN" sz="2400" dirty="0" smtClean="0"/>
              <a:t>a</a:t>
            </a:r>
            <a:endParaRPr lang="en-IN" dirty="0"/>
          </a:p>
        </p:txBody>
      </p:sp>
      <p:sp>
        <p:nvSpPr>
          <p:cNvPr id="42" name="TextBox 41"/>
          <p:cNvSpPr txBox="1"/>
          <p:nvPr/>
        </p:nvSpPr>
        <p:spPr>
          <a:xfrm>
            <a:off x="3392191" y="5528186"/>
            <a:ext cx="381600" cy="457200"/>
          </a:xfrm>
          <a:prstGeom prst="rect">
            <a:avLst/>
          </a:prstGeom>
          <a:noFill/>
          <a:ln>
            <a:solidFill>
              <a:schemeClr val="tx1"/>
            </a:solidFill>
          </a:ln>
        </p:spPr>
        <p:txBody>
          <a:bodyPr wrap="square" rtlCol="0" anchor="ctr">
            <a:spAutoFit/>
          </a:bodyPr>
          <a:lstStyle/>
          <a:p>
            <a:pPr algn="ctr"/>
            <a:r>
              <a:rPr lang="en-IN" sz="2400" dirty="0" smtClean="0"/>
              <a:t>c</a:t>
            </a:r>
            <a:endParaRPr lang="en-IN" dirty="0"/>
          </a:p>
        </p:txBody>
      </p:sp>
      <p:sp>
        <p:nvSpPr>
          <p:cNvPr id="43" name="TextBox 42"/>
          <p:cNvSpPr txBox="1"/>
          <p:nvPr/>
        </p:nvSpPr>
        <p:spPr>
          <a:xfrm>
            <a:off x="3773791" y="5528186"/>
            <a:ext cx="381600" cy="457200"/>
          </a:xfrm>
          <a:prstGeom prst="rect">
            <a:avLst/>
          </a:prstGeom>
          <a:noFill/>
          <a:ln>
            <a:solidFill>
              <a:schemeClr val="tx1"/>
            </a:solidFill>
          </a:ln>
        </p:spPr>
        <p:txBody>
          <a:bodyPr wrap="square" rtlCol="0" anchor="ctr">
            <a:spAutoFit/>
          </a:bodyPr>
          <a:lstStyle/>
          <a:p>
            <a:pPr algn="ctr"/>
            <a:r>
              <a:rPr lang="en-IN" sz="2400" dirty="0" smtClean="0"/>
              <a:t>a</a:t>
            </a:r>
            <a:endParaRPr lang="en-IN" dirty="0"/>
          </a:p>
        </p:txBody>
      </p:sp>
      <p:sp>
        <p:nvSpPr>
          <p:cNvPr id="44" name="TextBox 43"/>
          <p:cNvSpPr txBox="1"/>
          <p:nvPr/>
        </p:nvSpPr>
        <p:spPr>
          <a:xfrm>
            <a:off x="4155391" y="5528186"/>
            <a:ext cx="381600" cy="457200"/>
          </a:xfrm>
          <a:prstGeom prst="rect">
            <a:avLst/>
          </a:prstGeom>
          <a:noFill/>
          <a:ln>
            <a:solidFill>
              <a:schemeClr val="tx1"/>
            </a:solidFill>
          </a:ln>
        </p:spPr>
        <p:txBody>
          <a:bodyPr wrap="square" rtlCol="0" anchor="ctr">
            <a:spAutoFit/>
          </a:bodyPr>
          <a:lstStyle/>
          <a:p>
            <a:pPr algn="ctr"/>
            <a:r>
              <a:rPr lang="en-IN" sz="2400" dirty="0" smtClean="0"/>
              <a:t>c</a:t>
            </a:r>
            <a:endParaRPr lang="en-IN" dirty="0"/>
          </a:p>
        </p:txBody>
      </p:sp>
      <p:sp>
        <p:nvSpPr>
          <p:cNvPr id="45" name="TextBox 44"/>
          <p:cNvSpPr txBox="1"/>
          <p:nvPr/>
        </p:nvSpPr>
        <p:spPr>
          <a:xfrm>
            <a:off x="4537805" y="5528186"/>
            <a:ext cx="381600" cy="457200"/>
          </a:xfrm>
          <a:prstGeom prst="rect">
            <a:avLst/>
          </a:prstGeom>
          <a:noFill/>
          <a:ln>
            <a:solidFill>
              <a:schemeClr val="tx1"/>
            </a:solidFill>
          </a:ln>
        </p:spPr>
        <p:txBody>
          <a:bodyPr wrap="square" rtlCol="0" anchor="ctr">
            <a:spAutoFit/>
          </a:bodyPr>
          <a:lstStyle/>
          <a:p>
            <a:pPr algn="ctr"/>
            <a:r>
              <a:rPr lang="en-IN" sz="2400" dirty="0" smtClean="0"/>
              <a:t>a</a:t>
            </a:r>
            <a:endParaRPr lang="en-IN" dirty="0"/>
          </a:p>
        </p:txBody>
      </p:sp>
      <p:sp>
        <p:nvSpPr>
          <p:cNvPr id="46" name="TextBox 45"/>
          <p:cNvSpPr txBox="1"/>
          <p:nvPr/>
        </p:nvSpPr>
        <p:spPr>
          <a:xfrm>
            <a:off x="4918591" y="5528186"/>
            <a:ext cx="381600" cy="457200"/>
          </a:xfrm>
          <a:prstGeom prst="rect">
            <a:avLst/>
          </a:prstGeom>
          <a:noFill/>
          <a:ln>
            <a:solidFill>
              <a:schemeClr val="tx1"/>
            </a:solidFill>
          </a:ln>
        </p:spPr>
        <p:txBody>
          <a:bodyPr wrap="square" rtlCol="0" anchor="ctr">
            <a:spAutoFit/>
          </a:bodyPr>
          <a:lstStyle/>
          <a:p>
            <a:pPr algn="ctr"/>
            <a:r>
              <a:rPr lang="en-IN" sz="2400" dirty="0" smtClean="0"/>
              <a:t>g</a:t>
            </a:r>
            <a:endParaRPr lang="en-IN" dirty="0"/>
          </a:p>
        </p:txBody>
      </p:sp>
      <p:sp>
        <p:nvSpPr>
          <p:cNvPr id="47" name="TextBox 46"/>
          <p:cNvSpPr txBox="1"/>
          <p:nvPr/>
        </p:nvSpPr>
        <p:spPr>
          <a:xfrm>
            <a:off x="5299377" y="5528186"/>
            <a:ext cx="381600" cy="457200"/>
          </a:xfrm>
          <a:prstGeom prst="rect">
            <a:avLst/>
          </a:prstGeom>
          <a:noFill/>
          <a:ln>
            <a:solidFill>
              <a:schemeClr val="tx1"/>
            </a:solidFill>
          </a:ln>
        </p:spPr>
        <p:txBody>
          <a:bodyPr wrap="square" rtlCol="0" anchor="ctr">
            <a:spAutoFit/>
          </a:bodyPr>
          <a:lstStyle/>
          <a:p>
            <a:pPr algn="ctr"/>
            <a:r>
              <a:rPr lang="en-IN" sz="2400" dirty="0" smtClean="0"/>
              <a:t>t</a:t>
            </a:r>
            <a:endParaRPr lang="en-IN" dirty="0"/>
          </a:p>
        </p:txBody>
      </p:sp>
      <p:cxnSp>
        <p:nvCxnSpPr>
          <p:cNvPr id="49" name="Straight Connector 48"/>
          <p:cNvCxnSpPr/>
          <p:nvPr/>
        </p:nvCxnSpPr>
        <p:spPr>
          <a:xfrm flipV="1">
            <a:off x="3213979" y="5269725"/>
            <a:ext cx="0" cy="262488"/>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p:cNvCxnSpPr/>
          <p:nvPr/>
        </p:nvCxnSpPr>
        <p:spPr>
          <a:xfrm flipV="1">
            <a:off x="3585584" y="5259287"/>
            <a:ext cx="0" cy="262488"/>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Connector 52"/>
          <p:cNvCxnSpPr/>
          <p:nvPr/>
        </p:nvCxnSpPr>
        <p:spPr>
          <a:xfrm flipV="1">
            <a:off x="3976527" y="5257097"/>
            <a:ext cx="0" cy="262488"/>
          </a:xfrm>
          <a:prstGeom prst="line">
            <a:avLst/>
          </a:prstGeom>
        </p:spPr>
        <p:style>
          <a:lnRef idx="1">
            <a:schemeClr val="dk1"/>
          </a:lnRef>
          <a:fillRef idx="0">
            <a:schemeClr val="dk1"/>
          </a:fillRef>
          <a:effectRef idx="0">
            <a:schemeClr val="dk1"/>
          </a:effectRef>
          <a:fontRef idx="minor">
            <a:schemeClr val="tx1"/>
          </a:fontRef>
        </p:style>
      </p:cxnSp>
      <p:cxnSp>
        <p:nvCxnSpPr>
          <p:cNvPr id="54" name="Straight Connector 53"/>
          <p:cNvCxnSpPr/>
          <p:nvPr/>
        </p:nvCxnSpPr>
        <p:spPr>
          <a:xfrm flipV="1">
            <a:off x="4355255" y="5252285"/>
            <a:ext cx="0" cy="262488"/>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Connector 54"/>
          <p:cNvCxnSpPr/>
          <p:nvPr/>
        </p:nvCxnSpPr>
        <p:spPr>
          <a:xfrm flipV="1">
            <a:off x="4736855" y="5252285"/>
            <a:ext cx="0" cy="262488"/>
          </a:xfrm>
          <a:prstGeom prst="line">
            <a:avLst/>
          </a:prstGeom>
        </p:spPr>
        <p:style>
          <a:lnRef idx="1">
            <a:schemeClr val="dk1"/>
          </a:lnRef>
          <a:fillRef idx="0">
            <a:schemeClr val="dk1"/>
          </a:fillRef>
          <a:effectRef idx="0">
            <a:schemeClr val="dk1"/>
          </a:effectRef>
          <a:fontRef idx="minor">
            <a:schemeClr val="tx1"/>
          </a:fontRef>
        </p:style>
      </p:cxnSp>
      <p:cxnSp>
        <p:nvCxnSpPr>
          <p:cNvPr id="56" name="Straight Connector 55"/>
          <p:cNvCxnSpPr/>
          <p:nvPr/>
        </p:nvCxnSpPr>
        <p:spPr>
          <a:xfrm flipV="1">
            <a:off x="5112999" y="5257093"/>
            <a:ext cx="0" cy="262488"/>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p:cNvCxnSpPr/>
          <p:nvPr/>
        </p:nvCxnSpPr>
        <p:spPr>
          <a:xfrm flipV="1">
            <a:off x="5491727" y="5252281"/>
            <a:ext cx="0" cy="262488"/>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p:cNvCxnSpPr/>
          <p:nvPr/>
        </p:nvCxnSpPr>
        <p:spPr>
          <a:xfrm flipV="1">
            <a:off x="2060093" y="2130285"/>
            <a:ext cx="0" cy="262488"/>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p:cNvCxnSpPr/>
          <p:nvPr/>
        </p:nvCxnSpPr>
        <p:spPr>
          <a:xfrm flipV="1">
            <a:off x="2431698" y="2119847"/>
            <a:ext cx="0" cy="262488"/>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2" name="TextBox 51"/>
              <p:cNvSpPr txBox="1"/>
              <p:nvPr/>
            </p:nvSpPr>
            <p:spPr>
              <a:xfrm>
                <a:off x="1045030" y="822960"/>
                <a:ext cx="4572000" cy="461665"/>
              </a:xfrm>
              <a:prstGeom prst="rect">
                <a:avLst/>
              </a:prstGeom>
              <a:solidFill>
                <a:schemeClr val="accent6">
                  <a:lumMod val="20000"/>
                  <a:lumOff val="80000"/>
                </a:schemeClr>
              </a:solidFill>
            </p:spPr>
            <p:txBody>
              <a:bodyPr wrap="square" rtlCol="0">
                <a:spAutoFit/>
              </a:bodyPr>
              <a:lstStyle/>
              <a:p>
                <a:r>
                  <a:rPr lang="en-US" sz="2400" dirty="0" smtClean="0">
                    <a:solidFill>
                      <a:srgbClr val="AD1457"/>
                    </a:solidFill>
                  </a:rPr>
                  <a:t>Next valid shift </a:t>
                </a:r>
                <a14:m>
                  <m:oMath xmlns:m="http://schemas.openxmlformats.org/officeDocument/2006/math">
                    <m:sSup>
                      <m:sSupPr>
                        <m:ctrlPr>
                          <a:rPr lang="en-US" sz="2400" i="1" smtClean="0">
                            <a:solidFill>
                              <a:srgbClr val="AD1457"/>
                            </a:solidFill>
                            <a:latin typeface="Cambria Math" panose="02040503050406030204" pitchFamily="18" charset="0"/>
                          </a:rPr>
                        </m:ctrlPr>
                      </m:sSupPr>
                      <m:e>
                        <m:r>
                          <a:rPr lang="en-US" sz="2400" b="0" i="1" smtClean="0">
                            <a:solidFill>
                              <a:srgbClr val="AD1457"/>
                            </a:solidFill>
                            <a:latin typeface="Cambria Math" panose="02040503050406030204" pitchFamily="18" charset="0"/>
                          </a:rPr>
                          <m:t>𝑠</m:t>
                        </m:r>
                      </m:e>
                      <m:sup>
                        <m:r>
                          <a:rPr lang="en-US" sz="2400" b="0" i="1" smtClean="0">
                            <a:solidFill>
                              <a:srgbClr val="AD1457"/>
                            </a:solidFill>
                            <a:latin typeface="Cambria Math" panose="02040503050406030204" pitchFamily="18" charset="0"/>
                          </a:rPr>
                          <m:t>,</m:t>
                        </m:r>
                      </m:sup>
                    </m:sSup>
                    <m:r>
                      <a:rPr lang="en-US" sz="2400" b="0" i="1" smtClean="0">
                        <a:solidFill>
                          <a:srgbClr val="AD1457"/>
                        </a:solidFill>
                        <a:latin typeface="Cambria Math" panose="02040503050406030204" pitchFamily="18" charset="0"/>
                      </a:rPr>
                      <m:t>=</m:t>
                    </m:r>
                    <m:r>
                      <a:rPr lang="en-US" sz="2400" b="0" i="1" smtClean="0">
                        <a:solidFill>
                          <a:srgbClr val="AD1457"/>
                        </a:solidFill>
                        <a:latin typeface="Cambria Math" panose="02040503050406030204" pitchFamily="18" charset="0"/>
                      </a:rPr>
                      <m:t>𝑠</m:t>
                    </m:r>
                    <m:r>
                      <a:rPr lang="en-US" sz="2400" b="0" i="1" smtClean="0">
                        <a:solidFill>
                          <a:srgbClr val="AD1457"/>
                        </a:solidFill>
                        <a:latin typeface="Cambria Math" panose="02040503050406030204" pitchFamily="18" charset="0"/>
                      </a:rPr>
                      <m:t>+(</m:t>
                    </m:r>
                    <m:r>
                      <a:rPr lang="en-US" sz="2400" b="0" i="1" smtClean="0">
                        <a:solidFill>
                          <a:srgbClr val="AD1457"/>
                        </a:solidFill>
                        <a:latin typeface="Cambria Math" panose="02040503050406030204" pitchFamily="18" charset="0"/>
                      </a:rPr>
                      <m:t>𝑞</m:t>
                    </m:r>
                    <m:r>
                      <a:rPr lang="en-US" sz="2400" b="0" i="1" smtClean="0">
                        <a:solidFill>
                          <a:srgbClr val="AD1457"/>
                        </a:solidFill>
                        <a:latin typeface="Cambria Math" panose="02040503050406030204" pitchFamily="18" charset="0"/>
                      </a:rPr>
                      <m:t>−</m:t>
                    </m:r>
                    <m:r>
                      <a:rPr lang="en-US" sz="2400" b="0" i="1" smtClean="0">
                        <a:solidFill>
                          <a:srgbClr val="AD1457"/>
                        </a:solidFill>
                        <a:latin typeface="Cambria Math" panose="02040503050406030204" pitchFamily="18" charset="0"/>
                        <a:ea typeface="Cambria Math" panose="02040503050406030204" pitchFamily="18" charset="0"/>
                      </a:rPr>
                      <m:t>𝜋</m:t>
                    </m:r>
                    <m:d>
                      <m:dPr>
                        <m:begChr m:val="["/>
                        <m:endChr m:val="]"/>
                        <m:ctrlPr>
                          <a:rPr lang="en-US" sz="2400" b="0" i="1" smtClean="0">
                            <a:solidFill>
                              <a:srgbClr val="AD1457"/>
                            </a:solidFill>
                            <a:latin typeface="Cambria Math" panose="02040503050406030204" pitchFamily="18" charset="0"/>
                            <a:ea typeface="Cambria Math" panose="02040503050406030204" pitchFamily="18" charset="0"/>
                          </a:rPr>
                        </m:ctrlPr>
                      </m:dPr>
                      <m:e>
                        <m:r>
                          <a:rPr lang="en-US" sz="2400" b="0" i="1" smtClean="0">
                            <a:solidFill>
                              <a:srgbClr val="AD1457"/>
                            </a:solidFill>
                            <a:latin typeface="Cambria Math" panose="02040503050406030204" pitchFamily="18" charset="0"/>
                            <a:ea typeface="Cambria Math" panose="02040503050406030204" pitchFamily="18" charset="0"/>
                          </a:rPr>
                          <m:t>𝑞</m:t>
                        </m:r>
                      </m:e>
                    </m:d>
                    <m:r>
                      <a:rPr lang="en-US" sz="2400" b="0" i="1" smtClean="0">
                        <a:solidFill>
                          <a:srgbClr val="AD1457"/>
                        </a:solidFill>
                        <a:latin typeface="Cambria Math" panose="02040503050406030204" pitchFamily="18" charset="0"/>
                        <a:ea typeface="Cambria Math" panose="02040503050406030204" pitchFamily="18" charset="0"/>
                      </a:rPr>
                      <m:t>)</m:t>
                    </m:r>
                  </m:oMath>
                </a14:m>
                <a:endParaRPr lang="en-US" sz="2400" dirty="0">
                  <a:solidFill>
                    <a:srgbClr val="AD1457"/>
                  </a:solidFill>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1045030" y="822960"/>
                <a:ext cx="4572000" cy="461665"/>
              </a:xfrm>
              <a:prstGeom prst="rect">
                <a:avLst/>
              </a:prstGeom>
              <a:blipFill>
                <a:blip r:embed="rId2"/>
                <a:stretch>
                  <a:fillRect l="-2000" t="-9211" r="-667" b="-30263"/>
                </a:stretch>
              </a:blipFill>
            </p:spPr>
            <p:txBody>
              <a:bodyPr/>
              <a:lstStyle/>
              <a:p>
                <a:r>
                  <a:rPr lang="en-US">
                    <a:noFill/>
                  </a:rPr>
                  <a:t> </a:t>
                </a:r>
              </a:p>
            </p:txBody>
          </p:sp>
        </mc:Fallback>
      </mc:AlternateContent>
      <p:sp>
        <p:nvSpPr>
          <p:cNvPr id="58" name="Rectangle 57"/>
          <p:cNvSpPr/>
          <p:nvPr/>
        </p:nvSpPr>
        <p:spPr>
          <a:xfrm>
            <a:off x="9006158" y="1592651"/>
            <a:ext cx="365760" cy="365760"/>
          </a:xfrm>
          <a:prstGeom prst="rect">
            <a:avLst/>
          </a:prstGeom>
          <a:noFill/>
          <a:ln w="28575">
            <a:solidFill>
              <a:srgbClr val="0070C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3" name="TextBox 2"/>
              <p:cNvSpPr txBox="1"/>
              <p:nvPr/>
            </p:nvSpPr>
            <p:spPr>
              <a:xfrm>
                <a:off x="3966754" y="6087293"/>
                <a:ext cx="4258492" cy="461665"/>
              </a:xfrm>
              <a:prstGeom prst="rect">
                <a:avLst/>
              </a:prstGeom>
              <a:solidFill>
                <a:schemeClr val="accent5">
                  <a:lumMod val="20000"/>
                  <a:lumOff val="80000"/>
                </a:schemeClr>
              </a:solidFill>
              <a:ln>
                <a:noFill/>
              </a:ln>
            </p:spPr>
            <p:txBody>
              <a:bodyPr wrap="square" rtlCol="0">
                <a:spAutoFit/>
              </a:bodyPr>
              <a:lstStyle/>
              <a:p>
                <a:pPr algn="ctr"/>
                <a:r>
                  <a:rPr lang="en-US" sz="2400" dirty="0" smtClean="0">
                    <a:solidFill>
                      <a:srgbClr val="002060"/>
                    </a:solidFill>
                  </a:rPr>
                  <a:t>Pattern matches with shift  </a:t>
                </a:r>
                <a14:m>
                  <m:oMath xmlns:m="http://schemas.openxmlformats.org/officeDocument/2006/math">
                    <m:r>
                      <a:rPr lang="en-US" sz="2400" b="0" i="1" dirty="0" smtClean="0">
                        <a:solidFill>
                          <a:srgbClr val="002060"/>
                        </a:solidFill>
                        <a:latin typeface="Cambria Math" panose="02040503050406030204" pitchFamily="18" charset="0"/>
                      </a:rPr>
                      <m:t>𝑖</m:t>
                    </m:r>
                    <m:r>
                      <a:rPr lang="en-US" sz="2400" b="0" i="1" dirty="0" smtClean="0">
                        <a:solidFill>
                          <a:srgbClr val="002060"/>
                        </a:solidFill>
                        <a:latin typeface="Cambria Math" panose="02040503050406030204" pitchFamily="18" charset="0"/>
                      </a:rPr>
                      <m:t>−</m:t>
                    </m:r>
                    <m:r>
                      <a:rPr lang="en-US" sz="2400" b="0" i="1" dirty="0" smtClean="0">
                        <a:solidFill>
                          <a:srgbClr val="002060"/>
                        </a:solidFill>
                        <a:latin typeface="Cambria Math" panose="02040503050406030204" pitchFamily="18" charset="0"/>
                      </a:rPr>
                      <m:t>𝑚</m:t>
                    </m:r>
                  </m:oMath>
                </a14:m>
                <a:endParaRPr lang="en-US" sz="2400" dirty="0">
                  <a:solidFill>
                    <a:srgbClr val="002060"/>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3966754" y="6087293"/>
                <a:ext cx="4258492" cy="461665"/>
              </a:xfrm>
              <a:prstGeom prst="rect">
                <a:avLst/>
              </a:prstGeom>
              <a:blipFill>
                <a:blip r:embed="rId3"/>
                <a:stretch>
                  <a:fillRect l="-2006" t="-9333" b="-3200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266338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mph" presetSubtype="2" fill="hold" nodeType="clickEffect">
                                  <p:stCondLst>
                                    <p:cond delay="0"/>
                                  </p:stCondLst>
                                  <p:childTnLst>
                                    <p:animClr clrSpc="rgb" dir="cw">
                                      <p:cBhvr>
                                        <p:cTn id="34" dur="500" fill="hold"/>
                                        <p:tgtEl>
                                          <p:spTgt spid="6"/>
                                        </p:tgtEl>
                                        <p:attrNameLst>
                                          <p:attrName>fillcolor</p:attrName>
                                        </p:attrNameLst>
                                      </p:cBhvr>
                                      <p:to>
                                        <a:srgbClr val="BFBFBF"/>
                                      </p:to>
                                    </p:animClr>
                                    <p:set>
                                      <p:cBhvr>
                                        <p:cTn id="35" dur="500" fill="hold"/>
                                        <p:tgtEl>
                                          <p:spTgt spid="6"/>
                                        </p:tgtEl>
                                        <p:attrNameLst>
                                          <p:attrName>fill.type</p:attrName>
                                        </p:attrNameLst>
                                      </p:cBhvr>
                                      <p:to>
                                        <p:strVal val="solid"/>
                                      </p:to>
                                    </p:set>
                                    <p:set>
                                      <p:cBhvr>
                                        <p:cTn id="36" dur="500" fill="hold"/>
                                        <p:tgtEl>
                                          <p:spTgt spid="6"/>
                                        </p:tgtEl>
                                        <p:attrNameLst>
                                          <p:attrName>fill.on</p:attrName>
                                        </p:attrNameLst>
                                      </p:cBhvr>
                                      <p:to>
                                        <p:strVal val="true"/>
                                      </p:to>
                                    </p:set>
                                  </p:childTnLst>
                                </p:cTn>
                              </p:par>
                            </p:childTnLst>
                          </p:cTn>
                        </p:par>
                      </p:childTnLst>
                    </p:cTn>
                  </p:par>
                  <p:par>
                    <p:cTn id="37" fill="hold">
                      <p:stCondLst>
                        <p:cond delay="indefinite"/>
                      </p:stCondLst>
                      <p:childTnLst>
                        <p:par>
                          <p:cTn id="38" fill="hold">
                            <p:stCondLst>
                              <p:cond delay="0"/>
                            </p:stCondLst>
                            <p:childTnLst>
                              <p:par>
                                <p:cTn id="39" presetID="1" presetClass="emph" presetSubtype="2" fill="hold" nodeType="clickEffect">
                                  <p:stCondLst>
                                    <p:cond delay="0"/>
                                  </p:stCondLst>
                                  <p:childTnLst>
                                    <p:animClr clrSpc="rgb" dir="cw">
                                      <p:cBhvr>
                                        <p:cTn id="40" dur="500" fill="hold"/>
                                        <p:tgtEl>
                                          <p:spTgt spid="7"/>
                                        </p:tgtEl>
                                        <p:attrNameLst>
                                          <p:attrName>fillcolor</p:attrName>
                                        </p:attrNameLst>
                                      </p:cBhvr>
                                      <p:to>
                                        <a:srgbClr val="BFBFBF"/>
                                      </p:to>
                                    </p:animClr>
                                    <p:set>
                                      <p:cBhvr>
                                        <p:cTn id="41" dur="500" fill="hold"/>
                                        <p:tgtEl>
                                          <p:spTgt spid="7"/>
                                        </p:tgtEl>
                                        <p:attrNameLst>
                                          <p:attrName>fill.type</p:attrName>
                                        </p:attrNameLst>
                                      </p:cBhvr>
                                      <p:to>
                                        <p:strVal val="solid"/>
                                      </p:to>
                                    </p:set>
                                    <p:set>
                                      <p:cBhvr>
                                        <p:cTn id="42" dur="500" fill="hold"/>
                                        <p:tgtEl>
                                          <p:spTgt spid="7"/>
                                        </p:tgtEl>
                                        <p:attrNameLst>
                                          <p:attrName>fill.on</p:attrName>
                                        </p:attrNameLst>
                                      </p:cBhvr>
                                      <p:to>
                                        <p:strVal val="tru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21" presetClass="entr" presetSubtype="1" fill="hold" grpId="0" nodeType="click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wheel(1)">
                                      <p:cBhvr>
                                        <p:cTn id="57" dur="1000"/>
                                        <p:tgtEl>
                                          <p:spTgt spid="5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par>
                                <p:cTn id="68" presetID="10" presetClass="entr" presetSubtype="0" fill="hold"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fade">
                                      <p:cBhvr>
                                        <p:cTn id="75" dur="500"/>
                                        <p:tgtEl>
                                          <p:spTgt spid="37"/>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40"/>
                                        </p:tgtEl>
                                        <p:attrNameLst>
                                          <p:attrName>style.visibility</p:attrName>
                                        </p:attrNameLst>
                                      </p:cBhvr>
                                      <p:to>
                                        <p:strVal val="visible"/>
                                      </p:to>
                                    </p:set>
                                    <p:animEffect transition="in" filter="fade">
                                      <p:cBhvr>
                                        <p:cTn id="80" dur="500"/>
                                        <p:tgtEl>
                                          <p:spTgt spid="40"/>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1"/>
                                        </p:tgtEl>
                                        <p:attrNameLst>
                                          <p:attrName>style.visibility</p:attrName>
                                        </p:attrNameLst>
                                      </p:cBhvr>
                                      <p:to>
                                        <p:strVal val="visible"/>
                                      </p:to>
                                    </p:set>
                                    <p:animEffect transition="in" filter="fade">
                                      <p:cBhvr>
                                        <p:cTn id="85" dur="500"/>
                                        <p:tgtEl>
                                          <p:spTgt spid="41"/>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2"/>
                                        </p:tgtEl>
                                        <p:attrNameLst>
                                          <p:attrName>style.visibility</p:attrName>
                                        </p:attrNameLst>
                                      </p:cBhvr>
                                      <p:to>
                                        <p:strVal val="visible"/>
                                      </p:to>
                                    </p:set>
                                    <p:animEffect transition="in" filter="fade">
                                      <p:cBhvr>
                                        <p:cTn id="88" dur="500"/>
                                        <p:tgtEl>
                                          <p:spTgt spid="42"/>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3"/>
                                        </p:tgtEl>
                                        <p:attrNameLst>
                                          <p:attrName>style.visibility</p:attrName>
                                        </p:attrNameLst>
                                      </p:cBhvr>
                                      <p:to>
                                        <p:strVal val="visible"/>
                                      </p:to>
                                    </p:set>
                                    <p:animEffect transition="in" filter="fade">
                                      <p:cBhvr>
                                        <p:cTn id="91" dur="500"/>
                                        <p:tgtEl>
                                          <p:spTgt spid="43"/>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4"/>
                                        </p:tgtEl>
                                        <p:attrNameLst>
                                          <p:attrName>style.visibility</p:attrName>
                                        </p:attrNameLst>
                                      </p:cBhvr>
                                      <p:to>
                                        <p:strVal val="visible"/>
                                      </p:to>
                                    </p:set>
                                    <p:animEffect transition="in" filter="fade">
                                      <p:cBhvr>
                                        <p:cTn id="94" dur="500"/>
                                        <p:tgtEl>
                                          <p:spTgt spid="44"/>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5"/>
                                        </p:tgtEl>
                                        <p:attrNameLst>
                                          <p:attrName>style.visibility</p:attrName>
                                        </p:attrNameLst>
                                      </p:cBhvr>
                                      <p:to>
                                        <p:strVal val="visible"/>
                                      </p:to>
                                    </p:set>
                                    <p:animEffect transition="in" filter="fade">
                                      <p:cBhvr>
                                        <p:cTn id="97" dur="500"/>
                                        <p:tgtEl>
                                          <p:spTgt spid="45"/>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6"/>
                                        </p:tgtEl>
                                        <p:attrNameLst>
                                          <p:attrName>style.visibility</p:attrName>
                                        </p:attrNameLst>
                                      </p:cBhvr>
                                      <p:to>
                                        <p:strVal val="visible"/>
                                      </p:to>
                                    </p:set>
                                    <p:animEffect transition="in" filter="fade">
                                      <p:cBhvr>
                                        <p:cTn id="100" dur="500"/>
                                        <p:tgtEl>
                                          <p:spTgt spid="46"/>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7"/>
                                        </p:tgtEl>
                                        <p:attrNameLst>
                                          <p:attrName>style.visibility</p:attrName>
                                        </p:attrNameLst>
                                      </p:cBhvr>
                                      <p:to>
                                        <p:strVal val="visible"/>
                                      </p:to>
                                    </p:set>
                                    <p:animEffect transition="in" filter="fade">
                                      <p:cBhvr>
                                        <p:cTn id="103" dur="500"/>
                                        <p:tgtEl>
                                          <p:spTgt spid="47"/>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49"/>
                                        </p:tgtEl>
                                        <p:attrNameLst>
                                          <p:attrName>style.visibility</p:attrName>
                                        </p:attrNameLst>
                                      </p:cBhvr>
                                      <p:to>
                                        <p:strVal val="visible"/>
                                      </p:to>
                                    </p:set>
                                    <p:animEffect transition="in" filter="fade">
                                      <p:cBhvr>
                                        <p:cTn id="108" dur="500"/>
                                        <p:tgtEl>
                                          <p:spTgt spid="49"/>
                                        </p:tgtEl>
                                      </p:cBhvr>
                                    </p:animEffect>
                                  </p:childTnLst>
                                </p:cTn>
                              </p:par>
                              <p:par>
                                <p:cTn id="109" presetID="10" presetClass="entr" presetSubtype="0" fill="hold" nodeType="withEffect">
                                  <p:stCondLst>
                                    <p:cond delay="0"/>
                                  </p:stCondLst>
                                  <p:childTnLst>
                                    <p:set>
                                      <p:cBhvr>
                                        <p:cTn id="110" dur="1" fill="hold">
                                          <p:stCondLst>
                                            <p:cond delay="0"/>
                                          </p:stCondLst>
                                        </p:cTn>
                                        <p:tgtEl>
                                          <p:spTgt spid="50"/>
                                        </p:tgtEl>
                                        <p:attrNameLst>
                                          <p:attrName>style.visibility</p:attrName>
                                        </p:attrNameLst>
                                      </p:cBhvr>
                                      <p:to>
                                        <p:strVal val="visible"/>
                                      </p:to>
                                    </p:set>
                                    <p:animEffect transition="in" filter="fade">
                                      <p:cBhvr>
                                        <p:cTn id="111" dur="500"/>
                                        <p:tgtEl>
                                          <p:spTgt spid="50"/>
                                        </p:tgtEl>
                                      </p:cBhvr>
                                    </p:animEffec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nodeType="clickEffect">
                                  <p:stCondLst>
                                    <p:cond delay="0"/>
                                  </p:stCondLst>
                                  <p:childTnLst>
                                    <p:set>
                                      <p:cBhvr>
                                        <p:cTn id="115" dur="1" fill="hold">
                                          <p:stCondLst>
                                            <p:cond delay="0"/>
                                          </p:stCondLst>
                                        </p:cTn>
                                        <p:tgtEl>
                                          <p:spTgt spid="53"/>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nodeType="clickEffect">
                                  <p:stCondLst>
                                    <p:cond delay="0"/>
                                  </p:stCondLst>
                                  <p:childTnLst>
                                    <p:set>
                                      <p:cBhvr>
                                        <p:cTn id="119" dur="1" fill="hold">
                                          <p:stCondLst>
                                            <p:cond delay="0"/>
                                          </p:stCondLst>
                                        </p:cTn>
                                        <p:tgtEl>
                                          <p:spTgt spid="54"/>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nodeType="clickEffect">
                                  <p:stCondLst>
                                    <p:cond delay="0"/>
                                  </p:stCondLst>
                                  <p:childTnLst>
                                    <p:set>
                                      <p:cBhvr>
                                        <p:cTn id="123" dur="1" fill="hold">
                                          <p:stCondLst>
                                            <p:cond delay="0"/>
                                          </p:stCondLst>
                                        </p:cTn>
                                        <p:tgtEl>
                                          <p:spTgt spid="55"/>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nodeType="clickEffect">
                                  <p:stCondLst>
                                    <p:cond delay="0"/>
                                  </p:stCondLst>
                                  <p:childTnLst>
                                    <p:set>
                                      <p:cBhvr>
                                        <p:cTn id="127" dur="1" fill="hold">
                                          <p:stCondLst>
                                            <p:cond delay="0"/>
                                          </p:stCondLst>
                                        </p:cTn>
                                        <p:tgtEl>
                                          <p:spTgt spid="56"/>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nodeType="clickEffect">
                                  <p:stCondLst>
                                    <p:cond delay="0"/>
                                  </p:stCondLst>
                                  <p:childTnLst>
                                    <p:set>
                                      <p:cBhvr>
                                        <p:cTn id="131" dur="1" fill="hold">
                                          <p:stCondLst>
                                            <p:cond delay="0"/>
                                          </p:stCondLst>
                                        </p:cTn>
                                        <p:tgtEl>
                                          <p:spTgt spid="57"/>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nodeType="clickEffect">
                                  <p:stCondLst>
                                    <p:cond delay="0"/>
                                  </p:stCondLst>
                                  <p:childTnLst>
                                    <p:set>
                                      <p:cBhvr>
                                        <p:cTn id="135" dur="1" fill="hold">
                                          <p:stCondLst>
                                            <p:cond delay="0"/>
                                          </p:stCondLst>
                                        </p:cTn>
                                        <p:tgtEl>
                                          <p:spTgt spid="48"/>
                                        </p:tgtEl>
                                        <p:attrNameLst>
                                          <p:attrName>style.visibility</p:attrName>
                                        </p:attrNameLst>
                                      </p:cBhvr>
                                      <p:to>
                                        <p:strVal val="visible"/>
                                      </p:to>
                                    </p:set>
                                  </p:childTnLst>
                                </p:cTn>
                              </p:par>
                              <p:par>
                                <p:cTn id="136" presetID="1" presetClass="entr" presetSubtype="0" fill="hold" nodeType="withEffect">
                                  <p:stCondLst>
                                    <p:cond delay="0"/>
                                  </p:stCondLst>
                                  <p:childTnLst>
                                    <p:set>
                                      <p:cBhvr>
                                        <p:cTn id="137" dur="1" fill="hold">
                                          <p:stCondLst>
                                            <p:cond delay="0"/>
                                          </p:stCondLst>
                                        </p:cTn>
                                        <p:tgtEl>
                                          <p:spTgt spid="51"/>
                                        </p:tgtEl>
                                        <p:attrNameLst>
                                          <p:attrName>style.visibility</p:attrName>
                                        </p:attrNameLst>
                                      </p:cBhvr>
                                      <p:to>
                                        <p:strVal val="visible"/>
                                      </p:to>
                                    </p:set>
                                  </p:childTnLst>
                                </p:cTn>
                              </p:par>
                            </p:childTnLst>
                          </p:cTn>
                        </p:par>
                      </p:childTnLst>
                    </p:cTn>
                  </p:par>
                  <p:par>
                    <p:cTn id="138" fill="hold">
                      <p:stCondLst>
                        <p:cond delay="indefinite"/>
                      </p:stCondLst>
                      <p:childTnLst>
                        <p:par>
                          <p:cTn id="139" fill="hold">
                            <p:stCondLst>
                              <p:cond delay="0"/>
                            </p:stCondLst>
                            <p:childTnLst>
                              <p:par>
                                <p:cTn id="140" presetID="1" presetClass="emph" presetSubtype="2" fill="hold" nodeType="clickEffect">
                                  <p:stCondLst>
                                    <p:cond delay="0"/>
                                  </p:stCondLst>
                                  <p:childTnLst>
                                    <p:animClr clrSpc="rgb" dir="cw">
                                      <p:cBhvr>
                                        <p:cTn id="141" dur="1000" fill="hold"/>
                                        <p:tgtEl>
                                          <p:spTgt spid="41"/>
                                        </p:tgtEl>
                                        <p:attrNameLst>
                                          <p:attrName>fillcolor</p:attrName>
                                        </p:attrNameLst>
                                      </p:cBhvr>
                                      <p:to>
                                        <a:srgbClr val="C3F8FE"/>
                                      </p:to>
                                    </p:animClr>
                                    <p:set>
                                      <p:cBhvr>
                                        <p:cTn id="142" dur="1000" fill="hold"/>
                                        <p:tgtEl>
                                          <p:spTgt spid="41"/>
                                        </p:tgtEl>
                                        <p:attrNameLst>
                                          <p:attrName>fill.type</p:attrName>
                                        </p:attrNameLst>
                                      </p:cBhvr>
                                      <p:to>
                                        <p:strVal val="solid"/>
                                      </p:to>
                                    </p:set>
                                    <p:set>
                                      <p:cBhvr>
                                        <p:cTn id="143" dur="1000" fill="hold"/>
                                        <p:tgtEl>
                                          <p:spTgt spid="41"/>
                                        </p:tgtEl>
                                        <p:attrNameLst>
                                          <p:attrName>fill.on</p:attrName>
                                        </p:attrNameLst>
                                      </p:cBhvr>
                                      <p:to>
                                        <p:strVal val="true"/>
                                      </p:to>
                                    </p:set>
                                  </p:childTnLst>
                                </p:cTn>
                              </p:par>
                              <p:par>
                                <p:cTn id="144" presetID="1" presetClass="emph" presetSubtype="2" fill="hold" nodeType="withEffect">
                                  <p:stCondLst>
                                    <p:cond delay="0"/>
                                  </p:stCondLst>
                                  <p:childTnLst>
                                    <p:animClr clrSpc="rgb" dir="cw">
                                      <p:cBhvr>
                                        <p:cTn id="145" dur="1000" fill="hold"/>
                                        <p:tgtEl>
                                          <p:spTgt spid="42"/>
                                        </p:tgtEl>
                                        <p:attrNameLst>
                                          <p:attrName>fillcolor</p:attrName>
                                        </p:attrNameLst>
                                      </p:cBhvr>
                                      <p:to>
                                        <a:srgbClr val="C3F8FE"/>
                                      </p:to>
                                    </p:animClr>
                                    <p:set>
                                      <p:cBhvr>
                                        <p:cTn id="146" dur="1000" fill="hold"/>
                                        <p:tgtEl>
                                          <p:spTgt spid="42"/>
                                        </p:tgtEl>
                                        <p:attrNameLst>
                                          <p:attrName>fill.type</p:attrName>
                                        </p:attrNameLst>
                                      </p:cBhvr>
                                      <p:to>
                                        <p:strVal val="solid"/>
                                      </p:to>
                                    </p:set>
                                    <p:set>
                                      <p:cBhvr>
                                        <p:cTn id="147" dur="1000" fill="hold"/>
                                        <p:tgtEl>
                                          <p:spTgt spid="42"/>
                                        </p:tgtEl>
                                        <p:attrNameLst>
                                          <p:attrName>fill.on</p:attrName>
                                        </p:attrNameLst>
                                      </p:cBhvr>
                                      <p:to>
                                        <p:strVal val="true"/>
                                      </p:to>
                                    </p:set>
                                  </p:childTnLst>
                                </p:cTn>
                              </p:par>
                              <p:par>
                                <p:cTn id="148" presetID="1" presetClass="emph" presetSubtype="2" fill="hold" nodeType="withEffect">
                                  <p:stCondLst>
                                    <p:cond delay="0"/>
                                  </p:stCondLst>
                                  <p:childTnLst>
                                    <p:animClr clrSpc="rgb" dir="cw">
                                      <p:cBhvr>
                                        <p:cTn id="149" dur="1000" fill="hold"/>
                                        <p:tgtEl>
                                          <p:spTgt spid="43"/>
                                        </p:tgtEl>
                                        <p:attrNameLst>
                                          <p:attrName>fillcolor</p:attrName>
                                        </p:attrNameLst>
                                      </p:cBhvr>
                                      <p:to>
                                        <a:srgbClr val="C3F8FE"/>
                                      </p:to>
                                    </p:animClr>
                                    <p:set>
                                      <p:cBhvr>
                                        <p:cTn id="150" dur="1000" fill="hold"/>
                                        <p:tgtEl>
                                          <p:spTgt spid="43"/>
                                        </p:tgtEl>
                                        <p:attrNameLst>
                                          <p:attrName>fill.type</p:attrName>
                                        </p:attrNameLst>
                                      </p:cBhvr>
                                      <p:to>
                                        <p:strVal val="solid"/>
                                      </p:to>
                                    </p:set>
                                    <p:set>
                                      <p:cBhvr>
                                        <p:cTn id="151" dur="1000" fill="hold"/>
                                        <p:tgtEl>
                                          <p:spTgt spid="43"/>
                                        </p:tgtEl>
                                        <p:attrNameLst>
                                          <p:attrName>fill.on</p:attrName>
                                        </p:attrNameLst>
                                      </p:cBhvr>
                                      <p:to>
                                        <p:strVal val="true"/>
                                      </p:to>
                                    </p:set>
                                  </p:childTnLst>
                                </p:cTn>
                              </p:par>
                              <p:par>
                                <p:cTn id="152" presetID="1" presetClass="emph" presetSubtype="2" fill="hold" nodeType="withEffect">
                                  <p:stCondLst>
                                    <p:cond delay="0"/>
                                  </p:stCondLst>
                                  <p:childTnLst>
                                    <p:animClr clrSpc="rgb" dir="cw">
                                      <p:cBhvr>
                                        <p:cTn id="153" dur="1000" fill="hold"/>
                                        <p:tgtEl>
                                          <p:spTgt spid="44"/>
                                        </p:tgtEl>
                                        <p:attrNameLst>
                                          <p:attrName>fillcolor</p:attrName>
                                        </p:attrNameLst>
                                      </p:cBhvr>
                                      <p:to>
                                        <a:srgbClr val="C3F8FE"/>
                                      </p:to>
                                    </p:animClr>
                                    <p:set>
                                      <p:cBhvr>
                                        <p:cTn id="154" dur="1000" fill="hold"/>
                                        <p:tgtEl>
                                          <p:spTgt spid="44"/>
                                        </p:tgtEl>
                                        <p:attrNameLst>
                                          <p:attrName>fill.type</p:attrName>
                                        </p:attrNameLst>
                                      </p:cBhvr>
                                      <p:to>
                                        <p:strVal val="solid"/>
                                      </p:to>
                                    </p:set>
                                    <p:set>
                                      <p:cBhvr>
                                        <p:cTn id="155" dur="1000" fill="hold"/>
                                        <p:tgtEl>
                                          <p:spTgt spid="44"/>
                                        </p:tgtEl>
                                        <p:attrNameLst>
                                          <p:attrName>fill.on</p:attrName>
                                        </p:attrNameLst>
                                      </p:cBhvr>
                                      <p:to>
                                        <p:strVal val="true"/>
                                      </p:to>
                                    </p:set>
                                  </p:childTnLst>
                                </p:cTn>
                              </p:par>
                              <p:par>
                                <p:cTn id="156" presetID="1" presetClass="emph" presetSubtype="2" fill="hold" nodeType="withEffect">
                                  <p:stCondLst>
                                    <p:cond delay="0"/>
                                  </p:stCondLst>
                                  <p:childTnLst>
                                    <p:animClr clrSpc="rgb" dir="cw">
                                      <p:cBhvr>
                                        <p:cTn id="157" dur="1000" fill="hold"/>
                                        <p:tgtEl>
                                          <p:spTgt spid="45"/>
                                        </p:tgtEl>
                                        <p:attrNameLst>
                                          <p:attrName>fillcolor</p:attrName>
                                        </p:attrNameLst>
                                      </p:cBhvr>
                                      <p:to>
                                        <a:srgbClr val="C3F8FE"/>
                                      </p:to>
                                    </p:animClr>
                                    <p:set>
                                      <p:cBhvr>
                                        <p:cTn id="158" dur="1000" fill="hold"/>
                                        <p:tgtEl>
                                          <p:spTgt spid="45"/>
                                        </p:tgtEl>
                                        <p:attrNameLst>
                                          <p:attrName>fill.type</p:attrName>
                                        </p:attrNameLst>
                                      </p:cBhvr>
                                      <p:to>
                                        <p:strVal val="solid"/>
                                      </p:to>
                                    </p:set>
                                    <p:set>
                                      <p:cBhvr>
                                        <p:cTn id="159" dur="1000" fill="hold"/>
                                        <p:tgtEl>
                                          <p:spTgt spid="45"/>
                                        </p:tgtEl>
                                        <p:attrNameLst>
                                          <p:attrName>fill.on</p:attrName>
                                        </p:attrNameLst>
                                      </p:cBhvr>
                                      <p:to>
                                        <p:strVal val="true"/>
                                      </p:to>
                                    </p:set>
                                  </p:childTnLst>
                                </p:cTn>
                              </p:par>
                              <p:par>
                                <p:cTn id="160" presetID="1" presetClass="emph" presetSubtype="2" fill="hold" nodeType="withEffect">
                                  <p:stCondLst>
                                    <p:cond delay="0"/>
                                  </p:stCondLst>
                                  <p:childTnLst>
                                    <p:animClr clrSpc="rgb" dir="cw">
                                      <p:cBhvr>
                                        <p:cTn id="161" dur="1000" fill="hold"/>
                                        <p:tgtEl>
                                          <p:spTgt spid="46"/>
                                        </p:tgtEl>
                                        <p:attrNameLst>
                                          <p:attrName>fillcolor</p:attrName>
                                        </p:attrNameLst>
                                      </p:cBhvr>
                                      <p:to>
                                        <a:srgbClr val="C3F8FE"/>
                                      </p:to>
                                    </p:animClr>
                                    <p:set>
                                      <p:cBhvr>
                                        <p:cTn id="162" dur="1000" fill="hold"/>
                                        <p:tgtEl>
                                          <p:spTgt spid="46"/>
                                        </p:tgtEl>
                                        <p:attrNameLst>
                                          <p:attrName>fill.type</p:attrName>
                                        </p:attrNameLst>
                                      </p:cBhvr>
                                      <p:to>
                                        <p:strVal val="solid"/>
                                      </p:to>
                                    </p:set>
                                    <p:set>
                                      <p:cBhvr>
                                        <p:cTn id="163" dur="1000" fill="hold"/>
                                        <p:tgtEl>
                                          <p:spTgt spid="46"/>
                                        </p:tgtEl>
                                        <p:attrNameLst>
                                          <p:attrName>fill.on</p:attrName>
                                        </p:attrNameLst>
                                      </p:cBhvr>
                                      <p:to>
                                        <p:strVal val="true"/>
                                      </p:to>
                                    </p:set>
                                  </p:childTnLst>
                                </p:cTn>
                              </p:par>
                              <p:par>
                                <p:cTn id="164" presetID="1" presetClass="emph" presetSubtype="2" fill="hold" nodeType="withEffect">
                                  <p:stCondLst>
                                    <p:cond delay="0"/>
                                  </p:stCondLst>
                                  <p:childTnLst>
                                    <p:animClr clrSpc="rgb" dir="cw">
                                      <p:cBhvr>
                                        <p:cTn id="165" dur="1000" fill="hold"/>
                                        <p:tgtEl>
                                          <p:spTgt spid="47"/>
                                        </p:tgtEl>
                                        <p:attrNameLst>
                                          <p:attrName>fillcolor</p:attrName>
                                        </p:attrNameLst>
                                      </p:cBhvr>
                                      <p:to>
                                        <a:srgbClr val="C3F8FE"/>
                                      </p:to>
                                    </p:animClr>
                                    <p:set>
                                      <p:cBhvr>
                                        <p:cTn id="166" dur="1000" fill="hold"/>
                                        <p:tgtEl>
                                          <p:spTgt spid="47"/>
                                        </p:tgtEl>
                                        <p:attrNameLst>
                                          <p:attrName>fill.type</p:attrName>
                                        </p:attrNameLst>
                                      </p:cBhvr>
                                      <p:to>
                                        <p:strVal val="solid"/>
                                      </p:to>
                                    </p:set>
                                    <p:set>
                                      <p:cBhvr>
                                        <p:cTn id="167" dur="1000" fill="hold"/>
                                        <p:tgtEl>
                                          <p:spTgt spid="47"/>
                                        </p:tgtEl>
                                        <p:attrNameLst>
                                          <p:attrName>fill.on</p:attrName>
                                        </p:attrNameLst>
                                      </p:cBhvr>
                                      <p:to>
                                        <p:strVal val="true"/>
                                      </p:to>
                                    </p:set>
                                  </p:childTnLst>
                                </p:cTn>
                              </p:par>
                            </p:childTnLst>
                          </p:cTn>
                        </p:par>
                      </p:childTnLst>
                    </p:cTn>
                  </p:par>
                  <p:par>
                    <p:cTn id="168" fill="hold">
                      <p:stCondLst>
                        <p:cond delay="indefinite"/>
                      </p:stCondLst>
                      <p:childTnLst>
                        <p:par>
                          <p:cTn id="169" fill="hold">
                            <p:stCondLst>
                              <p:cond delay="0"/>
                            </p:stCondLst>
                            <p:childTnLst>
                              <p:par>
                                <p:cTn id="170" presetID="22" presetClass="entr" presetSubtype="1" fill="hold" grpId="0" nodeType="clickEffect">
                                  <p:stCondLst>
                                    <p:cond delay="0"/>
                                  </p:stCondLst>
                                  <p:childTnLst>
                                    <p:set>
                                      <p:cBhvr>
                                        <p:cTn id="171" dur="1" fill="hold">
                                          <p:stCondLst>
                                            <p:cond delay="0"/>
                                          </p:stCondLst>
                                        </p:cTn>
                                        <p:tgtEl>
                                          <p:spTgt spid="3"/>
                                        </p:tgtEl>
                                        <p:attrNameLst>
                                          <p:attrName>style.visibility</p:attrName>
                                        </p:attrNameLst>
                                      </p:cBhvr>
                                      <p:to>
                                        <p:strVal val="visible"/>
                                      </p:to>
                                    </p:set>
                                    <p:animEffect transition="in" filter="wipe(up)">
                                      <p:cBhvr>
                                        <p:cTn id="172"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8" grpId="0" animBg="1"/>
      <p:bldP spid="37" grpId="0" animBg="1"/>
      <p:bldP spid="41" grpId="0" animBg="1"/>
      <p:bldP spid="42" grpId="0" animBg="1"/>
      <p:bldP spid="43" grpId="0" animBg="1"/>
      <p:bldP spid="44" grpId="0" animBg="1"/>
      <p:bldP spid="45" grpId="0" animBg="1"/>
      <p:bldP spid="46" grpId="0" animBg="1"/>
      <p:bldP spid="47" grpId="0" animBg="1"/>
      <p:bldP spid="58" grpId="0" animBg="1"/>
      <p:bldP spid="3"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KMP-MATCHER</a:t>
            </a:r>
          </a:p>
        </p:txBody>
      </p:sp>
      <p:sp>
        <p:nvSpPr>
          <p:cNvPr id="3" name="Content Placeholder 2"/>
          <p:cNvSpPr>
            <a:spLocks noGrp="1"/>
          </p:cNvSpPr>
          <p:nvPr>
            <p:ph idx="1"/>
          </p:nvPr>
        </p:nvSpPr>
        <p:spPr>
          <a:solidFill>
            <a:srgbClr val="424242"/>
          </a:solidFill>
        </p:spPr>
        <p:txBody>
          <a:bodyPr/>
          <a:lstStyle/>
          <a:p>
            <a:pPr marL="0" indent="0">
              <a:buNone/>
            </a:pPr>
            <a:r>
              <a:rPr lang="en-US" dirty="0">
                <a:solidFill>
                  <a:srgbClr val="00B0F0"/>
                </a:solidFill>
              </a:rPr>
              <a:t>KMP-MATCHER(T, P)</a:t>
            </a:r>
          </a:p>
          <a:p>
            <a:pPr marL="0" indent="0">
              <a:buNone/>
            </a:pPr>
            <a:r>
              <a:rPr lang="en-US" sz="2200" dirty="0">
                <a:solidFill>
                  <a:srgbClr val="F6E7E6"/>
                </a:solidFill>
              </a:rPr>
              <a:t>n ← length[T]</a:t>
            </a:r>
          </a:p>
          <a:p>
            <a:pPr marL="0" indent="0">
              <a:buNone/>
            </a:pPr>
            <a:r>
              <a:rPr lang="en-US" sz="2200" dirty="0">
                <a:solidFill>
                  <a:srgbClr val="F6E7E6"/>
                </a:solidFill>
              </a:rPr>
              <a:t>m ← length[P]</a:t>
            </a:r>
          </a:p>
          <a:p>
            <a:pPr marL="0" indent="0">
              <a:buNone/>
            </a:pPr>
            <a:r>
              <a:rPr lang="en-US" sz="2200" dirty="0">
                <a:solidFill>
                  <a:srgbClr val="F6E7E6"/>
                </a:solidFill>
              </a:rPr>
              <a:t>π ← COMPUTE-PREFIX-FUNCTION(P) </a:t>
            </a:r>
          </a:p>
          <a:p>
            <a:pPr marL="0" indent="0">
              <a:buNone/>
            </a:pPr>
            <a:r>
              <a:rPr lang="en-US" sz="2200" dirty="0">
                <a:solidFill>
                  <a:srgbClr val="F6E7E6"/>
                </a:solidFill>
              </a:rPr>
              <a:t>q ← 0                          //Number of characters matched.</a:t>
            </a:r>
          </a:p>
          <a:p>
            <a:pPr marL="0" indent="0">
              <a:buNone/>
            </a:pPr>
            <a:r>
              <a:rPr lang="en-US" sz="2200" dirty="0">
                <a:solidFill>
                  <a:srgbClr val="F6E7E6"/>
                </a:solidFill>
              </a:rPr>
              <a:t>for </a:t>
            </a:r>
            <a:r>
              <a:rPr lang="en-US" sz="2200" dirty="0" err="1">
                <a:solidFill>
                  <a:srgbClr val="F6E7E6"/>
                </a:solidFill>
              </a:rPr>
              <a:t>i</a:t>
            </a:r>
            <a:r>
              <a:rPr lang="en-US" sz="2200" dirty="0">
                <a:solidFill>
                  <a:srgbClr val="F6E7E6"/>
                </a:solidFill>
              </a:rPr>
              <a:t> ← 1 to n                 //Scan the text from left to right. </a:t>
            </a:r>
          </a:p>
          <a:p>
            <a:pPr marL="0" indent="0">
              <a:buNone/>
            </a:pPr>
            <a:r>
              <a:rPr lang="en-US" sz="2200" dirty="0">
                <a:solidFill>
                  <a:srgbClr val="F6E7E6"/>
                </a:solidFill>
              </a:rPr>
              <a:t>       while q &gt; 0 and P[q + 1] ≠ T[</a:t>
            </a:r>
            <a:r>
              <a:rPr lang="en-US" sz="2200" dirty="0" err="1">
                <a:solidFill>
                  <a:srgbClr val="F6E7E6"/>
                </a:solidFill>
              </a:rPr>
              <a:t>i</a:t>
            </a:r>
            <a:r>
              <a:rPr lang="en-US" sz="2200" dirty="0">
                <a:solidFill>
                  <a:srgbClr val="F6E7E6"/>
                </a:solidFill>
              </a:rPr>
              <a:t>]</a:t>
            </a:r>
          </a:p>
          <a:p>
            <a:pPr marL="0" indent="0">
              <a:buNone/>
            </a:pPr>
            <a:r>
              <a:rPr lang="en-US" sz="2200" dirty="0">
                <a:solidFill>
                  <a:srgbClr val="F6E7E6"/>
                </a:solidFill>
              </a:rPr>
              <a:t>                   q ← π[q]    //Next character does not match. </a:t>
            </a:r>
          </a:p>
          <a:p>
            <a:pPr marL="0" indent="0">
              <a:buNone/>
            </a:pPr>
            <a:r>
              <a:rPr lang="en-US" sz="2200" dirty="0">
                <a:solidFill>
                  <a:srgbClr val="F6E7E6"/>
                </a:solidFill>
              </a:rPr>
              <a:t>       if P[q + 1] == T[</a:t>
            </a:r>
            <a:r>
              <a:rPr lang="en-US" sz="2200" dirty="0" err="1">
                <a:solidFill>
                  <a:srgbClr val="F6E7E6"/>
                </a:solidFill>
              </a:rPr>
              <a:t>i</a:t>
            </a:r>
            <a:r>
              <a:rPr lang="en-US" sz="2200" dirty="0">
                <a:solidFill>
                  <a:srgbClr val="F6E7E6"/>
                </a:solidFill>
              </a:rPr>
              <a:t>] then</a:t>
            </a:r>
          </a:p>
          <a:p>
            <a:pPr marL="0" indent="0">
              <a:buNone/>
            </a:pPr>
            <a:r>
              <a:rPr lang="en-US" sz="2200" dirty="0">
                <a:solidFill>
                  <a:srgbClr val="F6E7E6"/>
                </a:solidFill>
              </a:rPr>
              <a:t>                   then q ← q + 1      //Next character matches.</a:t>
            </a:r>
          </a:p>
          <a:p>
            <a:pPr marL="0" indent="0">
              <a:buNone/>
            </a:pPr>
            <a:r>
              <a:rPr lang="en-US" sz="2200" dirty="0">
                <a:solidFill>
                  <a:srgbClr val="F6E7E6"/>
                </a:solidFill>
              </a:rPr>
              <a:t>       if q == m then           //Is all of P matched? </a:t>
            </a:r>
          </a:p>
          <a:p>
            <a:pPr marL="0" indent="0">
              <a:buNone/>
            </a:pPr>
            <a:r>
              <a:rPr lang="en-US" sz="2200" dirty="0">
                <a:solidFill>
                  <a:srgbClr val="F6E7E6"/>
                </a:solidFill>
              </a:rPr>
              <a:t>                   print "Pattern occurs with shift" </a:t>
            </a:r>
            <a:r>
              <a:rPr lang="en-US" sz="2200" dirty="0" err="1">
                <a:solidFill>
                  <a:srgbClr val="F6E7E6"/>
                </a:solidFill>
              </a:rPr>
              <a:t>i</a:t>
            </a:r>
            <a:r>
              <a:rPr lang="en-US" sz="2200" dirty="0">
                <a:solidFill>
                  <a:srgbClr val="F6E7E6"/>
                </a:solidFill>
              </a:rPr>
              <a:t> - m</a:t>
            </a:r>
          </a:p>
          <a:p>
            <a:pPr marL="0" indent="0">
              <a:buNone/>
            </a:pPr>
            <a:r>
              <a:rPr lang="en-US" sz="2200" dirty="0">
                <a:solidFill>
                  <a:srgbClr val="F6E7E6"/>
                </a:solidFill>
              </a:rPr>
              <a:t>                   q ← π[q]    //Look for the next match. </a:t>
            </a:r>
          </a:p>
          <a:p>
            <a:pPr marL="0" indent="0">
              <a:buNone/>
            </a:pPr>
            <a:endParaRPr lang="en-US" sz="2200" dirty="0">
              <a:solidFill>
                <a:srgbClr val="F6E7E6"/>
              </a:solidFill>
            </a:endParaRPr>
          </a:p>
        </p:txBody>
      </p:sp>
    </p:spTree>
    <p:extLst>
      <p:ext uri="{BB962C8B-B14F-4D97-AF65-F5344CB8AC3E}">
        <p14:creationId xmlns:p14="http://schemas.microsoft.com/office/powerpoint/2010/main" val="120299898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9EBF344-4A7B-4C4A-AF6D-6441BD040AB3}"/>
              </a:ext>
            </a:extLst>
          </p:cNvPr>
          <p:cNvCxnSpPr>
            <a:cxnSpLocks/>
          </p:cNvCxnSpPr>
          <p:nvPr/>
        </p:nvCxnSpPr>
        <p:spPr>
          <a:xfrm>
            <a:off x="1191446" y="-17287"/>
            <a:ext cx="0" cy="54864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BD1E24D-7739-4C4F-8234-2614FB54ADBC}"/>
              </a:ext>
            </a:extLst>
          </p:cNvPr>
          <p:cNvSpPr/>
          <p:nvPr/>
        </p:nvSpPr>
        <p:spPr>
          <a:xfrm>
            <a:off x="954165" y="534989"/>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id="{F34260FD-CAA3-43A0-977C-7E4B57013872}"/>
              </a:ext>
            </a:extLst>
          </p:cNvPr>
          <p:cNvCxnSpPr>
            <a:cxnSpLocks/>
            <a:stCxn id="6" idx="4"/>
          </p:cNvCxnSpPr>
          <p:nvPr/>
        </p:nvCxnSpPr>
        <p:spPr>
          <a:xfrm>
            <a:off x="1191446" y="1009551"/>
            <a:ext cx="0" cy="50292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A2F9A4-6988-4274-8384-12496EC9D59D}"/>
              </a:ext>
            </a:extLst>
          </p:cNvPr>
          <p:cNvSpPr txBox="1"/>
          <p:nvPr/>
        </p:nvSpPr>
        <p:spPr>
          <a:xfrm>
            <a:off x="1512750" y="530001"/>
            <a:ext cx="8689341" cy="5170646"/>
          </a:xfrm>
          <a:prstGeom prst="rect">
            <a:avLst/>
          </a:prstGeom>
          <a:noFill/>
        </p:spPr>
        <p:txBody>
          <a:bodyPr wrap="square" rtlCol="0">
            <a:spAutoFit/>
          </a:bodyPr>
          <a:lstStyle/>
          <a:p>
            <a:r>
              <a:rPr lang="en-US" sz="2400" b="1" dirty="0">
                <a:solidFill>
                  <a:srgbClr val="AD1457"/>
                </a:solidFill>
              </a:rPr>
              <a:t>Outline</a:t>
            </a:r>
          </a:p>
          <a:p>
            <a:pPr marL="800100" lvl="1" indent="-342900">
              <a:spcBef>
                <a:spcPts val="1200"/>
              </a:spcBef>
              <a:buClr>
                <a:srgbClr val="424242"/>
              </a:buClr>
              <a:buFont typeface="Wingdings" panose="05000000000000000000" pitchFamily="2" charset="2"/>
              <a:buChar char="§"/>
            </a:pPr>
            <a:r>
              <a:rPr lang="en-US" sz="2400" dirty="0">
                <a:solidFill>
                  <a:srgbClr val="424242"/>
                </a:solidFill>
              </a:rPr>
              <a:t>The class P and </a:t>
            </a:r>
            <a:r>
              <a:rPr lang="en-US" sz="2400" dirty="0" smtClean="0">
                <a:solidFill>
                  <a:srgbClr val="424242"/>
                </a:solidFill>
              </a:rPr>
              <a:t>NP </a:t>
            </a:r>
          </a:p>
          <a:p>
            <a:pPr marL="800100" lvl="1" indent="-342900">
              <a:spcBef>
                <a:spcPts val="1200"/>
              </a:spcBef>
              <a:buClr>
                <a:srgbClr val="424242"/>
              </a:buClr>
              <a:buFont typeface="Wingdings" panose="05000000000000000000" pitchFamily="2" charset="2"/>
              <a:buChar char="§"/>
            </a:pPr>
            <a:r>
              <a:rPr lang="en-US" sz="2400" dirty="0" smtClean="0">
                <a:solidFill>
                  <a:srgbClr val="424242"/>
                </a:solidFill>
              </a:rPr>
              <a:t>Polynomial reduction </a:t>
            </a:r>
          </a:p>
          <a:p>
            <a:pPr marL="800100" lvl="1" indent="-342900">
              <a:spcBef>
                <a:spcPts val="1200"/>
              </a:spcBef>
              <a:buClr>
                <a:srgbClr val="424242"/>
              </a:buClr>
              <a:buFont typeface="Wingdings" panose="05000000000000000000" pitchFamily="2" charset="2"/>
              <a:buChar char="§"/>
            </a:pPr>
            <a:r>
              <a:rPr lang="en-US" sz="2400" dirty="0" smtClean="0">
                <a:solidFill>
                  <a:srgbClr val="424242"/>
                </a:solidFill>
              </a:rPr>
              <a:t>NP- </a:t>
            </a:r>
            <a:r>
              <a:rPr lang="en-US" sz="2400" dirty="0">
                <a:solidFill>
                  <a:srgbClr val="424242"/>
                </a:solidFill>
              </a:rPr>
              <a:t>Completeness </a:t>
            </a:r>
            <a:r>
              <a:rPr lang="en-US" sz="2400" dirty="0" smtClean="0">
                <a:solidFill>
                  <a:srgbClr val="424242"/>
                </a:solidFill>
              </a:rPr>
              <a:t>Problem </a:t>
            </a:r>
          </a:p>
          <a:p>
            <a:pPr marL="800100" lvl="1" indent="-342900">
              <a:spcBef>
                <a:spcPts val="1200"/>
              </a:spcBef>
              <a:buClr>
                <a:srgbClr val="424242"/>
              </a:buClr>
              <a:buFont typeface="Wingdings" panose="05000000000000000000" pitchFamily="2" charset="2"/>
              <a:buChar char="§"/>
            </a:pPr>
            <a:r>
              <a:rPr lang="en-US" sz="2400" dirty="0" smtClean="0">
                <a:solidFill>
                  <a:srgbClr val="424242"/>
                </a:solidFill>
              </a:rPr>
              <a:t>NP-Hard Problems </a:t>
            </a:r>
          </a:p>
          <a:p>
            <a:pPr marL="1257300" lvl="2" indent="-342900">
              <a:spcBef>
                <a:spcPts val="1200"/>
              </a:spcBef>
              <a:buClr>
                <a:srgbClr val="424242"/>
              </a:buClr>
              <a:buFont typeface="Wingdings" panose="05000000000000000000" pitchFamily="2" charset="2"/>
              <a:buChar char="ü"/>
            </a:pPr>
            <a:r>
              <a:rPr lang="en-US" sz="2400" dirty="0" smtClean="0">
                <a:solidFill>
                  <a:srgbClr val="424242"/>
                </a:solidFill>
              </a:rPr>
              <a:t>Travelling </a:t>
            </a:r>
            <a:r>
              <a:rPr lang="en-US" sz="2400" dirty="0">
                <a:solidFill>
                  <a:srgbClr val="424242"/>
                </a:solidFill>
              </a:rPr>
              <a:t>Salesman </a:t>
            </a:r>
            <a:r>
              <a:rPr lang="en-US" sz="2400" dirty="0" smtClean="0">
                <a:solidFill>
                  <a:srgbClr val="424242"/>
                </a:solidFill>
              </a:rPr>
              <a:t>problem </a:t>
            </a:r>
          </a:p>
          <a:p>
            <a:pPr marL="1257300" lvl="2" indent="-342900">
              <a:spcBef>
                <a:spcPts val="1200"/>
              </a:spcBef>
              <a:buClr>
                <a:srgbClr val="424242"/>
              </a:buClr>
              <a:buFont typeface="Wingdings" panose="05000000000000000000" pitchFamily="2" charset="2"/>
              <a:buChar char="ü"/>
            </a:pPr>
            <a:r>
              <a:rPr lang="en-US" sz="2400" dirty="0" smtClean="0">
                <a:solidFill>
                  <a:srgbClr val="424242"/>
                </a:solidFill>
              </a:rPr>
              <a:t>Hamiltonian problem</a:t>
            </a:r>
          </a:p>
          <a:p>
            <a:pPr marL="800100" lvl="1" indent="-342900">
              <a:spcBef>
                <a:spcPts val="1200"/>
              </a:spcBef>
              <a:buClr>
                <a:srgbClr val="424242"/>
              </a:buClr>
              <a:buFont typeface="Wingdings" panose="05000000000000000000" pitchFamily="2" charset="2"/>
              <a:buChar char="§"/>
            </a:pPr>
            <a:r>
              <a:rPr lang="en-US" sz="2400" dirty="0" smtClean="0">
                <a:solidFill>
                  <a:srgbClr val="424242"/>
                </a:solidFill>
              </a:rPr>
              <a:t>Approximation algorithms </a:t>
            </a:r>
          </a:p>
          <a:p>
            <a:pPr marL="800100" lvl="1" indent="-342900">
              <a:spcBef>
                <a:spcPts val="1200"/>
              </a:spcBef>
              <a:buClr>
                <a:srgbClr val="424242"/>
              </a:buClr>
              <a:buFont typeface="Wingdings" panose="05000000000000000000" pitchFamily="2" charset="2"/>
              <a:buChar char="§"/>
            </a:pPr>
            <a:r>
              <a:rPr lang="en-US" sz="2400" dirty="0" smtClean="0">
                <a:solidFill>
                  <a:srgbClr val="424242"/>
                </a:solidFill>
              </a:rPr>
              <a:t>Randomized algorithms </a:t>
            </a:r>
          </a:p>
          <a:p>
            <a:pPr marL="800100" lvl="1" indent="-342900">
              <a:spcBef>
                <a:spcPts val="1200"/>
              </a:spcBef>
              <a:buClr>
                <a:srgbClr val="424242"/>
              </a:buClr>
              <a:buFont typeface="Wingdings" panose="05000000000000000000" pitchFamily="2" charset="2"/>
              <a:buChar char="§"/>
            </a:pPr>
            <a:r>
              <a:rPr lang="en-US" sz="2400" dirty="0" smtClean="0">
                <a:solidFill>
                  <a:srgbClr val="424242"/>
                </a:solidFill>
              </a:rPr>
              <a:t>Class </a:t>
            </a:r>
            <a:r>
              <a:rPr lang="en-US" sz="2400" dirty="0">
                <a:solidFill>
                  <a:srgbClr val="424242"/>
                </a:solidFill>
              </a:rPr>
              <a:t>of problems beyond NP – P SPACE</a:t>
            </a:r>
          </a:p>
        </p:txBody>
      </p:sp>
    </p:spTree>
    <p:extLst>
      <p:ext uri="{BB962C8B-B14F-4D97-AF65-F5344CB8AC3E}">
        <p14:creationId xmlns:p14="http://schemas.microsoft.com/office/powerpoint/2010/main" val="3453577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9">
                                            <p:txEl>
                                              <p:pRg st="1" end="1"/>
                                            </p:txEl>
                                          </p:spTgt>
                                        </p:tgtEl>
                                        <p:attrNameLst>
                                          <p:attrName>style.visibility</p:attrName>
                                        </p:attrNameLst>
                                      </p:cBhvr>
                                      <p:to>
                                        <p:strVal val="visible"/>
                                      </p:to>
                                    </p:set>
                                    <p:animEffect transition="in" filter="fade">
                                      <p:cBhvr>
                                        <p:cTn id="27" dur="500"/>
                                        <p:tgtEl>
                                          <p:spTgt spid="9">
                                            <p:txEl>
                                              <p:pRg st="1" end="1"/>
                                            </p:txEl>
                                          </p:spTgt>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animEffect transition="in" filter="fade">
                                      <p:cBhvr>
                                        <p:cTn id="31" dur="500"/>
                                        <p:tgtEl>
                                          <p:spTgt spid="9">
                                            <p:txEl>
                                              <p:pRg st="2" end="2"/>
                                            </p:txEl>
                                          </p:spTgt>
                                        </p:tgtEl>
                                      </p:cBhvr>
                                    </p:animEffect>
                                  </p:childTnLst>
                                </p:cTn>
                              </p:par>
                            </p:childTnLst>
                          </p:cTn>
                        </p:par>
                        <p:par>
                          <p:cTn id="32" fill="hold">
                            <p:stCondLst>
                              <p:cond delay="2500"/>
                            </p:stCondLst>
                            <p:childTnLst>
                              <p:par>
                                <p:cTn id="33" presetID="10" presetClass="entr" presetSubtype="0" fill="hold" nodeType="afterEffect">
                                  <p:stCondLst>
                                    <p:cond delay="0"/>
                                  </p:stCondLst>
                                  <p:childTnLst>
                                    <p:set>
                                      <p:cBhvr>
                                        <p:cTn id="34" dur="1" fill="hold">
                                          <p:stCondLst>
                                            <p:cond delay="0"/>
                                          </p:stCondLst>
                                        </p:cTn>
                                        <p:tgtEl>
                                          <p:spTgt spid="9">
                                            <p:txEl>
                                              <p:pRg st="3" end="3"/>
                                            </p:txEl>
                                          </p:spTgt>
                                        </p:tgtEl>
                                        <p:attrNameLst>
                                          <p:attrName>style.visibility</p:attrName>
                                        </p:attrNameLst>
                                      </p:cBhvr>
                                      <p:to>
                                        <p:strVal val="visible"/>
                                      </p:to>
                                    </p:set>
                                    <p:animEffect transition="in" filter="fade">
                                      <p:cBhvr>
                                        <p:cTn id="35" dur="500"/>
                                        <p:tgtEl>
                                          <p:spTgt spid="9">
                                            <p:txEl>
                                              <p:pRg st="3" end="3"/>
                                            </p:txEl>
                                          </p:spTgt>
                                        </p:tgtEl>
                                      </p:cBhvr>
                                    </p:animEffect>
                                  </p:childTnLst>
                                </p:cTn>
                              </p:par>
                            </p:childTnLst>
                          </p:cTn>
                        </p:par>
                        <p:par>
                          <p:cTn id="36" fill="hold">
                            <p:stCondLst>
                              <p:cond delay="3000"/>
                            </p:stCondLst>
                            <p:childTnLst>
                              <p:par>
                                <p:cTn id="37" presetID="10" presetClass="entr" presetSubtype="0" fill="hold" nodeType="afterEffect">
                                  <p:stCondLst>
                                    <p:cond delay="0"/>
                                  </p:stCondLst>
                                  <p:childTnLst>
                                    <p:set>
                                      <p:cBhvr>
                                        <p:cTn id="38" dur="1" fill="hold">
                                          <p:stCondLst>
                                            <p:cond delay="0"/>
                                          </p:stCondLst>
                                        </p:cTn>
                                        <p:tgtEl>
                                          <p:spTgt spid="9">
                                            <p:txEl>
                                              <p:pRg st="4" end="4"/>
                                            </p:txEl>
                                          </p:spTgt>
                                        </p:tgtEl>
                                        <p:attrNameLst>
                                          <p:attrName>style.visibility</p:attrName>
                                        </p:attrNameLst>
                                      </p:cBhvr>
                                      <p:to>
                                        <p:strVal val="visible"/>
                                      </p:to>
                                    </p:set>
                                    <p:animEffect transition="in" filter="fade">
                                      <p:cBhvr>
                                        <p:cTn id="39" dur="500"/>
                                        <p:tgtEl>
                                          <p:spTgt spid="9">
                                            <p:txEl>
                                              <p:pRg st="4" end="4"/>
                                            </p:txEl>
                                          </p:spTgt>
                                        </p:tgtEl>
                                      </p:cBhvr>
                                    </p:animEffect>
                                  </p:childTnLst>
                                </p:cTn>
                              </p:par>
                            </p:childTnLst>
                          </p:cTn>
                        </p:par>
                        <p:par>
                          <p:cTn id="40" fill="hold">
                            <p:stCondLst>
                              <p:cond delay="3500"/>
                            </p:stCondLst>
                            <p:childTnLst>
                              <p:par>
                                <p:cTn id="41" presetID="10" presetClass="entr" presetSubtype="0" fill="hold" nodeType="afterEffect">
                                  <p:stCondLst>
                                    <p:cond delay="0"/>
                                  </p:stCondLst>
                                  <p:childTnLst>
                                    <p:set>
                                      <p:cBhvr>
                                        <p:cTn id="42" dur="1" fill="hold">
                                          <p:stCondLst>
                                            <p:cond delay="0"/>
                                          </p:stCondLst>
                                        </p:cTn>
                                        <p:tgtEl>
                                          <p:spTgt spid="9">
                                            <p:txEl>
                                              <p:pRg st="5" end="5"/>
                                            </p:txEl>
                                          </p:spTgt>
                                        </p:tgtEl>
                                        <p:attrNameLst>
                                          <p:attrName>style.visibility</p:attrName>
                                        </p:attrNameLst>
                                      </p:cBhvr>
                                      <p:to>
                                        <p:strVal val="visible"/>
                                      </p:to>
                                    </p:set>
                                    <p:animEffect transition="in" filter="fade">
                                      <p:cBhvr>
                                        <p:cTn id="43" dur="500"/>
                                        <p:tgtEl>
                                          <p:spTgt spid="9">
                                            <p:txEl>
                                              <p:pRg st="5" end="5"/>
                                            </p:txEl>
                                          </p:spTgt>
                                        </p:tgtEl>
                                      </p:cBhvr>
                                    </p:animEffect>
                                  </p:childTnLst>
                                </p:cTn>
                              </p:par>
                            </p:childTnLst>
                          </p:cTn>
                        </p:par>
                        <p:par>
                          <p:cTn id="44" fill="hold">
                            <p:stCondLst>
                              <p:cond delay="4000"/>
                            </p:stCondLst>
                            <p:childTnLst>
                              <p:par>
                                <p:cTn id="45" presetID="10" presetClass="entr" presetSubtype="0" fill="hold" nodeType="afterEffect">
                                  <p:stCondLst>
                                    <p:cond delay="0"/>
                                  </p:stCondLst>
                                  <p:childTnLst>
                                    <p:set>
                                      <p:cBhvr>
                                        <p:cTn id="46" dur="1" fill="hold">
                                          <p:stCondLst>
                                            <p:cond delay="0"/>
                                          </p:stCondLst>
                                        </p:cTn>
                                        <p:tgtEl>
                                          <p:spTgt spid="9">
                                            <p:txEl>
                                              <p:pRg st="6" end="6"/>
                                            </p:txEl>
                                          </p:spTgt>
                                        </p:tgtEl>
                                        <p:attrNameLst>
                                          <p:attrName>style.visibility</p:attrName>
                                        </p:attrNameLst>
                                      </p:cBhvr>
                                      <p:to>
                                        <p:strVal val="visible"/>
                                      </p:to>
                                    </p:set>
                                    <p:animEffect transition="in" filter="fade">
                                      <p:cBhvr>
                                        <p:cTn id="47" dur="500"/>
                                        <p:tgtEl>
                                          <p:spTgt spid="9">
                                            <p:txEl>
                                              <p:pRg st="6" end="6"/>
                                            </p:txEl>
                                          </p:spTgt>
                                        </p:tgtEl>
                                      </p:cBhvr>
                                    </p:animEffect>
                                  </p:childTnLst>
                                </p:cTn>
                              </p:par>
                            </p:childTnLst>
                          </p:cTn>
                        </p:par>
                        <p:par>
                          <p:cTn id="48" fill="hold">
                            <p:stCondLst>
                              <p:cond delay="4500"/>
                            </p:stCondLst>
                            <p:childTnLst>
                              <p:par>
                                <p:cTn id="49" presetID="10" presetClass="entr" presetSubtype="0" fill="hold" nodeType="afterEffect">
                                  <p:stCondLst>
                                    <p:cond delay="0"/>
                                  </p:stCondLst>
                                  <p:childTnLst>
                                    <p:set>
                                      <p:cBhvr>
                                        <p:cTn id="50" dur="1" fill="hold">
                                          <p:stCondLst>
                                            <p:cond delay="0"/>
                                          </p:stCondLst>
                                        </p:cTn>
                                        <p:tgtEl>
                                          <p:spTgt spid="9">
                                            <p:txEl>
                                              <p:pRg st="7" end="7"/>
                                            </p:txEl>
                                          </p:spTgt>
                                        </p:tgtEl>
                                        <p:attrNameLst>
                                          <p:attrName>style.visibility</p:attrName>
                                        </p:attrNameLst>
                                      </p:cBhvr>
                                      <p:to>
                                        <p:strVal val="visible"/>
                                      </p:to>
                                    </p:set>
                                    <p:animEffect transition="in" filter="fade">
                                      <p:cBhvr>
                                        <p:cTn id="51" dur="500"/>
                                        <p:tgtEl>
                                          <p:spTgt spid="9">
                                            <p:txEl>
                                              <p:pRg st="7" end="7"/>
                                            </p:txEl>
                                          </p:spTgt>
                                        </p:tgtEl>
                                      </p:cBhvr>
                                    </p:animEffect>
                                  </p:childTnLst>
                                </p:cTn>
                              </p:par>
                            </p:childTnLst>
                          </p:cTn>
                        </p:par>
                        <p:par>
                          <p:cTn id="52" fill="hold">
                            <p:stCondLst>
                              <p:cond delay="5000"/>
                            </p:stCondLst>
                            <p:childTnLst>
                              <p:par>
                                <p:cTn id="53" presetID="10" presetClass="entr" presetSubtype="0" fill="hold" nodeType="afterEffect">
                                  <p:stCondLst>
                                    <p:cond delay="0"/>
                                  </p:stCondLst>
                                  <p:childTnLst>
                                    <p:set>
                                      <p:cBhvr>
                                        <p:cTn id="54" dur="1" fill="hold">
                                          <p:stCondLst>
                                            <p:cond delay="0"/>
                                          </p:stCondLst>
                                        </p:cTn>
                                        <p:tgtEl>
                                          <p:spTgt spid="9">
                                            <p:txEl>
                                              <p:pRg st="8" end="8"/>
                                            </p:txEl>
                                          </p:spTgt>
                                        </p:tgtEl>
                                        <p:attrNameLst>
                                          <p:attrName>style.visibility</p:attrName>
                                        </p:attrNameLst>
                                      </p:cBhvr>
                                      <p:to>
                                        <p:strVal val="visible"/>
                                      </p:to>
                                    </p:set>
                                    <p:animEffect transition="in" filter="fade">
                                      <p:cBhvr>
                                        <p:cTn id="55" dur="500"/>
                                        <p:tgtEl>
                                          <p:spTgt spid="9">
                                            <p:txEl>
                                              <p:pRg st="8" end="8"/>
                                            </p:txEl>
                                          </p:spTgt>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9">
                                            <p:txEl>
                                              <p:pRg st="9" end="9"/>
                                            </p:txEl>
                                          </p:spTgt>
                                        </p:tgtEl>
                                        <p:attrNameLst>
                                          <p:attrName>style.visibility</p:attrName>
                                        </p:attrNameLst>
                                      </p:cBhvr>
                                      <p:to>
                                        <p:strVal val="visible"/>
                                      </p:to>
                                    </p:set>
                                    <p:animEffect transition="in" filter="fade">
                                      <p:cBhvr>
                                        <p:cTn id="59"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class P and NP </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177718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Complexity of an Algorithm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Time complexity of an algorithm quantifies the </a:t>
                </a:r>
                <a:r>
                  <a:rPr lang="en-US" dirty="0">
                    <a:solidFill>
                      <a:srgbClr val="A71160"/>
                    </a:solidFill>
                  </a:rPr>
                  <a:t>amount of time taken by an algorithm </a:t>
                </a:r>
                <a:r>
                  <a:rPr lang="en-US" dirty="0"/>
                  <a:t>to run as a function of the length of the input.</a:t>
                </a:r>
              </a:p>
              <a:p>
                <a:r>
                  <a:rPr lang="en-US" dirty="0"/>
                  <a:t>Asymptotic notations are mathematical notations used to represent the </a:t>
                </a:r>
                <a:r>
                  <a:rPr lang="en-US" dirty="0">
                    <a:solidFill>
                      <a:srgbClr val="A71160"/>
                    </a:solidFill>
                  </a:rPr>
                  <a:t>time complexity </a:t>
                </a:r>
                <a:r>
                  <a:rPr lang="en-US" dirty="0"/>
                  <a:t>of algorithms for Asymptotic analysis.</a:t>
                </a:r>
              </a:p>
              <a:p>
                <a:r>
                  <a:rPr lang="en-US" dirty="0"/>
                  <a:t>Following are the </a:t>
                </a:r>
                <a:r>
                  <a:rPr lang="en-US" dirty="0">
                    <a:solidFill>
                      <a:srgbClr val="A71160"/>
                    </a:solidFill>
                  </a:rPr>
                  <a:t>commonly used asymptotic notations </a:t>
                </a:r>
                <a:r>
                  <a:rPr lang="en-US" dirty="0"/>
                  <a:t>to calculate the running time complexity of an algorithm.</a:t>
                </a:r>
              </a:p>
              <a:p>
                <a:pPr marL="914400" lvl="1" indent="-457200">
                  <a:buFont typeface="+mj-lt"/>
                  <a:buAutoNum type="arabicPeriod"/>
                </a:pPr>
                <a14:m>
                  <m:oMath xmlns:m="http://schemas.openxmlformats.org/officeDocument/2006/math">
                    <m:r>
                      <m:rPr>
                        <m:sty m:val="p"/>
                      </m:rPr>
                      <a:rPr lang="en-US" dirty="0">
                        <a:latin typeface="Cambria Math" panose="02040503050406030204" pitchFamily="18" charset="0"/>
                      </a:rPr>
                      <m:t>Ο</m:t>
                    </m:r>
                  </m:oMath>
                </a14:m>
                <a:r>
                  <a:rPr lang="en-US" dirty="0"/>
                  <a:t> Notation</a:t>
                </a:r>
              </a:p>
              <a:p>
                <a:pPr marL="914400" lvl="1" indent="-457200">
                  <a:buFont typeface="+mj-lt"/>
                  <a:buAutoNum type="arabicPeriod"/>
                </a:pPr>
                <a14:m>
                  <m:oMath xmlns:m="http://schemas.openxmlformats.org/officeDocument/2006/math">
                    <m:r>
                      <m:rPr>
                        <m:sty m:val="p"/>
                      </m:rPr>
                      <a:rPr lang="en-US" dirty="0">
                        <a:latin typeface="Cambria Math" panose="02040503050406030204" pitchFamily="18" charset="0"/>
                      </a:rPr>
                      <m:t>Ω</m:t>
                    </m:r>
                  </m:oMath>
                </a14:m>
                <a:r>
                  <a:rPr lang="en-US" dirty="0"/>
                  <a:t> Notation</a:t>
                </a:r>
              </a:p>
              <a:p>
                <a:pPr marL="914400" lvl="1" indent="-457200">
                  <a:buFont typeface="+mj-lt"/>
                  <a:buAutoNum type="arabicPeriod"/>
                </a:pPr>
                <a14:m>
                  <m:oMath xmlns:m="http://schemas.openxmlformats.org/officeDocument/2006/math">
                    <m:r>
                      <m:rPr>
                        <m:sty m:val="p"/>
                      </m:rPr>
                      <a:rPr lang="en-US" dirty="0">
                        <a:latin typeface="Cambria Math" panose="02040503050406030204" pitchFamily="18" charset="0"/>
                      </a:rPr>
                      <m:t>θ</m:t>
                    </m:r>
                  </m:oMath>
                </a14:m>
                <a:r>
                  <a:rPr lang="en-US" dirty="0"/>
                  <a:t> Notation</a:t>
                </a:r>
              </a:p>
              <a:p>
                <a:r>
                  <a:rPr lang="en-US" dirty="0"/>
                  <a:t>This is also known as an algorithm’s </a:t>
                </a:r>
                <a:r>
                  <a:rPr lang="en-US" dirty="0">
                    <a:solidFill>
                      <a:srgbClr val="A71160"/>
                    </a:solidFill>
                  </a:rPr>
                  <a:t>growth rate.</a:t>
                </a:r>
              </a:p>
              <a:p>
                <a:r>
                  <a:rPr lang="en-US" dirty="0"/>
                  <a:t>Asymptotic Notations are used,</a:t>
                </a:r>
              </a:p>
              <a:p>
                <a:pPr marL="914400" lvl="1" indent="-457200">
                  <a:buFont typeface="+mj-lt"/>
                  <a:buAutoNum type="arabicPeriod"/>
                </a:pPr>
                <a:r>
                  <a:rPr lang="en-US" dirty="0"/>
                  <a:t>To characterize the </a:t>
                </a:r>
                <a:r>
                  <a:rPr lang="en-US" dirty="0">
                    <a:solidFill>
                      <a:srgbClr val="A71160"/>
                    </a:solidFill>
                  </a:rPr>
                  <a:t>complexity</a:t>
                </a:r>
                <a:r>
                  <a:rPr lang="en-US" dirty="0"/>
                  <a:t> of an algorithm.</a:t>
                </a:r>
              </a:p>
              <a:p>
                <a:pPr marL="914400" lvl="1" indent="-457200">
                  <a:buFont typeface="+mj-lt"/>
                  <a:buAutoNum type="arabicPeriod"/>
                </a:pPr>
                <a:r>
                  <a:rPr lang="en-US" dirty="0"/>
                  <a:t>To compare the </a:t>
                </a:r>
                <a:r>
                  <a:rPr lang="en-US" dirty="0">
                    <a:solidFill>
                      <a:srgbClr val="A71160"/>
                    </a:solidFill>
                  </a:rPr>
                  <a:t>performance</a:t>
                </a:r>
                <a:r>
                  <a:rPr lang="en-US" dirty="0"/>
                  <a:t> of two or more algorithms solving the same problem</a:t>
                </a:r>
                <a:r>
                  <a:rPr lang="en-US" dirty="0" smtClean="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r="-818"/>
                </a:stretch>
              </a:blipFill>
            </p:spPr>
            <p:txBody>
              <a:bodyPr/>
              <a:lstStyle/>
              <a:p>
                <a:r>
                  <a:rPr lang="en-US">
                    <a:noFill/>
                  </a:rPr>
                  <a:t> </a:t>
                </a:r>
              </a:p>
            </p:txBody>
          </p:sp>
        </mc:Fallback>
      </mc:AlternateContent>
    </p:spTree>
    <p:extLst>
      <p:ext uri="{BB962C8B-B14F-4D97-AF65-F5344CB8AC3E}">
        <p14:creationId xmlns:p14="http://schemas.microsoft.com/office/powerpoint/2010/main" val="137526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4B20E2A-F2D8-419C-9FD1-95D26342647C}"/>
                  </a:ext>
                </a:extLst>
              </p:cNvPr>
              <p:cNvSpPr/>
              <p:nvPr/>
            </p:nvSpPr>
            <p:spPr>
              <a:xfrm>
                <a:off x="6096000" y="0"/>
                <a:ext cx="6096000" cy="6588000"/>
              </a:xfrm>
              <a:prstGeom prst="rect">
                <a:avLst/>
              </a:prstGeom>
              <a:gradFill flip="none" rotWithShape="1">
                <a:gsLst>
                  <a:gs pos="55000">
                    <a:srgbClr val="B21266"/>
                  </a:gs>
                  <a:gs pos="30000">
                    <a:srgbClr val="A3115D">
                      <a:lumMod val="100000"/>
                    </a:srgbClr>
                  </a:gs>
                  <a:gs pos="100000">
                    <a:srgbClr val="ED6D9B"/>
                  </a:gs>
                </a:gsLst>
                <a:path path="circle">
                  <a:fillToRect r="100000" b="100000"/>
                </a:path>
                <a:tileRect l="-100000" t="-100000"/>
              </a:gradFill>
              <a:ln>
                <a:noFill/>
              </a:ln>
            </p:spPr>
            <p:txBody>
              <a:bodyPr vert="horz" wrap="square" lIns="91440" tIns="45720" rIns="91440" bIns="45720" numCol="1" anchor="t" anchorCtr="0" compatLnSpc="1">
                <a:prstTxWarp prst="textNoShape">
                  <a:avLst/>
                </a:prstTxWarp>
              </a:bodyPr>
              <a:lstStyle/>
              <a:p>
                <a:pPr algn="just"/>
                <a:endParaRPr lang="en-US" dirty="0">
                  <a:solidFill>
                    <a:schemeClr val="bg1"/>
                  </a:solidFill>
                </a:endParaRPr>
              </a:p>
              <a:p>
                <a:pPr marL="342900" indent="-342900" algn="just">
                  <a:buFont typeface="Wingdings" panose="05000000000000000000" pitchFamily="2" charset="2"/>
                  <a:buChar char="§"/>
                </a:pPr>
                <a14:m>
                  <m:oMath xmlns:m="http://schemas.openxmlformats.org/officeDocument/2006/math">
                    <m:r>
                      <a:rPr lang="en-US" sz="2400" i="1" dirty="0" smtClean="0">
                        <a:solidFill>
                          <a:schemeClr val="bg1"/>
                        </a:solidFill>
                        <a:latin typeface="Cambria Math" panose="02040503050406030204" pitchFamily="18" charset="0"/>
                      </a:rPr>
                      <m:t>𝑔</m:t>
                    </m:r>
                    <m:r>
                      <a:rPr lang="en-US" sz="2400" i="1" dirty="0" smtClean="0">
                        <a:solidFill>
                          <a:schemeClr val="bg1"/>
                        </a:solidFill>
                        <a:latin typeface="Cambria Math" panose="02040503050406030204" pitchFamily="18" charset="0"/>
                      </a:rPr>
                      <m:t>(</m:t>
                    </m:r>
                    <m:r>
                      <a:rPr lang="en-US" sz="2400" i="1" dirty="0" smtClean="0">
                        <a:solidFill>
                          <a:schemeClr val="bg1"/>
                        </a:solidFill>
                        <a:latin typeface="Cambria Math" panose="02040503050406030204" pitchFamily="18" charset="0"/>
                      </a:rPr>
                      <m:t>𝑛</m:t>
                    </m:r>
                    <m:r>
                      <a:rPr lang="en-US" sz="2400" i="1" dirty="0" smtClean="0">
                        <a:solidFill>
                          <a:schemeClr val="bg1"/>
                        </a:solidFill>
                        <a:latin typeface="Cambria Math" panose="02040503050406030204" pitchFamily="18" charset="0"/>
                      </a:rPr>
                      <m:t>)</m:t>
                    </m:r>
                  </m:oMath>
                </a14:m>
                <a:r>
                  <a:rPr lang="en-US" sz="2400" dirty="0">
                    <a:solidFill>
                      <a:schemeClr val="bg1"/>
                    </a:solidFill>
                  </a:rPr>
                  <a:t> is an asymptotically </a:t>
                </a:r>
                <a:r>
                  <a:rPr lang="en-US" sz="2400" b="1" dirty="0">
                    <a:solidFill>
                      <a:schemeClr val="bg1"/>
                    </a:solidFill>
                  </a:rPr>
                  <a:t>upper bound </a:t>
                </a:r>
                <a:r>
                  <a:rPr lang="en-US" sz="2400" dirty="0">
                    <a:solidFill>
                      <a:schemeClr val="bg1"/>
                    </a:solidFill>
                  </a:rPr>
                  <a:t>for </a:t>
                </a:r>
                <a14:m>
                  <m:oMath xmlns:m="http://schemas.openxmlformats.org/officeDocument/2006/math">
                    <m:r>
                      <a:rPr lang="en-US" sz="2400" i="1" dirty="0">
                        <a:solidFill>
                          <a:schemeClr val="bg1"/>
                        </a:solidFill>
                        <a:latin typeface="Cambria Math" panose="02040503050406030204" pitchFamily="18" charset="0"/>
                      </a:rPr>
                      <m:t>𝑓</m:t>
                    </m:r>
                    <m:r>
                      <a:rPr lang="en-US" sz="2400" i="1" dirty="0">
                        <a:solidFill>
                          <a:schemeClr val="bg1"/>
                        </a:solidFill>
                        <a:latin typeface="Cambria Math" panose="02040503050406030204" pitchFamily="18" charset="0"/>
                      </a:rPr>
                      <m:t>(</m:t>
                    </m:r>
                    <m:r>
                      <a:rPr lang="en-US" sz="2400" i="1" dirty="0">
                        <a:solidFill>
                          <a:schemeClr val="bg1"/>
                        </a:solidFill>
                        <a:latin typeface="Cambria Math" panose="02040503050406030204" pitchFamily="18" charset="0"/>
                      </a:rPr>
                      <m:t>𝑛</m:t>
                    </m:r>
                    <m:r>
                      <a:rPr lang="en-US" sz="2400" i="1" dirty="0">
                        <a:solidFill>
                          <a:schemeClr val="bg1"/>
                        </a:solidFill>
                        <a:latin typeface="Cambria Math" panose="02040503050406030204" pitchFamily="18" charset="0"/>
                      </a:rPr>
                      <m:t>)</m:t>
                    </m:r>
                  </m:oMath>
                </a14:m>
                <a:r>
                  <a:rPr lang="en-US" sz="2400" dirty="0">
                    <a:solidFill>
                      <a:schemeClr val="bg1"/>
                    </a:solidFill>
                  </a:rPr>
                  <a:t>.</a:t>
                </a:r>
                <a:endParaRPr lang="en-US" sz="2400" dirty="0" smtClean="0">
                  <a:solidFill>
                    <a:schemeClr val="bg1"/>
                  </a:solidFill>
                </a:endParaRPr>
              </a:p>
              <a:p>
                <a:pPr marL="342900" indent="-342900" algn="just">
                  <a:buFont typeface="Wingdings" panose="05000000000000000000" pitchFamily="2" charset="2"/>
                  <a:buChar char="§"/>
                </a:pPr>
                <a:endParaRPr lang="en-US" sz="2400" dirty="0">
                  <a:solidFill>
                    <a:schemeClr val="bg1"/>
                  </a:solidFill>
                </a:endParaRPr>
              </a:p>
              <a:p>
                <a:pPr marL="342900" indent="-342900" algn="just">
                  <a:buFont typeface="Wingdings" panose="05000000000000000000" pitchFamily="2" charset="2"/>
                  <a:buChar char="§"/>
                </a:pPr>
                <a14:m>
                  <m:oMath xmlns:m="http://schemas.openxmlformats.org/officeDocument/2006/math">
                    <m:r>
                      <a:rPr lang="en-US" sz="2400" i="1" dirty="0">
                        <a:solidFill>
                          <a:schemeClr val="bg1"/>
                        </a:solidFill>
                        <a:latin typeface="Cambria Math" panose="02040503050406030204" pitchFamily="18" charset="0"/>
                      </a:rPr>
                      <m:t>𝑓</m:t>
                    </m:r>
                    <m:r>
                      <a:rPr lang="en-US" sz="2400" i="1" dirty="0">
                        <a:solidFill>
                          <a:schemeClr val="bg1"/>
                        </a:solidFill>
                        <a:latin typeface="Cambria Math" panose="02040503050406030204" pitchFamily="18" charset="0"/>
                      </a:rPr>
                      <m:t>(</m:t>
                    </m:r>
                    <m:r>
                      <a:rPr lang="en-US" sz="2400" i="1" dirty="0">
                        <a:solidFill>
                          <a:schemeClr val="bg1"/>
                        </a:solidFill>
                        <a:latin typeface="Cambria Math" panose="02040503050406030204" pitchFamily="18" charset="0"/>
                      </a:rPr>
                      <m:t>𝑛</m:t>
                    </m:r>
                    <m:r>
                      <a:rPr lang="en-US" sz="2400" i="1" dirty="0">
                        <a:solidFill>
                          <a:schemeClr val="bg1"/>
                        </a:solidFill>
                        <a:latin typeface="Cambria Math" panose="02040503050406030204" pitchFamily="18" charset="0"/>
                      </a:rPr>
                      <m:t>)=</m:t>
                    </m:r>
                    <m:r>
                      <a:rPr lang="en-US" sz="2400" i="1" dirty="0">
                        <a:solidFill>
                          <a:schemeClr val="bg1"/>
                        </a:solidFill>
                        <a:latin typeface="Cambria Math" panose="02040503050406030204" pitchFamily="18" charset="0"/>
                      </a:rPr>
                      <m:t>𝑂</m:t>
                    </m:r>
                    <m:r>
                      <a:rPr lang="en-US" sz="2400" i="1" dirty="0">
                        <a:solidFill>
                          <a:schemeClr val="bg1"/>
                        </a:solidFill>
                        <a:latin typeface="Cambria Math" panose="02040503050406030204" pitchFamily="18" charset="0"/>
                      </a:rPr>
                      <m:t>(</m:t>
                    </m:r>
                    <m:r>
                      <a:rPr lang="en-US" sz="2400" i="1" dirty="0">
                        <a:solidFill>
                          <a:schemeClr val="bg1"/>
                        </a:solidFill>
                        <a:latin typeface="Cambria Math" panose="02040503050406030204" pitchFamily="18" charset="0"/>
                      </a:rPr>
                      <m:t>𝑔</m:t>
                    </m:r>
                    <m:r>
                      <a:rPr lang="en-US" sz="2400" i="1" dirty="0">
                        <a:solidFill>
                          <a:schemeClr val="bg1"/>
                        </a:solidFill>
                        <a:latin typeface="Cambria Math" panose="02040503050406030204" pitchFamily="18" charset="0"/>
                      </a:rPr>
                      <m:t>(</m:t>
                    </m:r>
                    <m:r>
                      <a:rPr lang="en-US" sz="2400" i="1" dirty="0">
                        <a:solidFill>
                          <a:schemeClr val="bg1"/>
                        </a:solidFill>
                        <a:latin typeface="Cambria Math" panose="02040503050406030204" pitchFamily="18" charset="0"/>
                      </a:rPr>
                      <m:t>𝑛</m:t>
                    </m:r>
                    <m:r>
                      <a:rPr lang="en-US" sz="2400" i="1" dirty="0">
                        <a:solidFill>
                          <a:schemeClr val="bg1"/>
                        </a:solidFill>
                        <a:latin typeface="Cambria Math" panose="02040503050406030204" pitchFamily="18" charset="0"/>
                      </a:rPr>
                      <m:t>)) </m:t>
                    </m:r>
                  </m:oMath>
                </a14:m>
                <a:r>
                  <a:rPr lang="en-US" sz="2400" dirty="0">
                    <a:solidFill>
                      <a:schemeClr val="bg1"/>
                    </a:solidFill>
                  </a:rPr>
                  <a:t>implies:  </a:t>
                </a:r>
              </a:p>
              <a:p>
                <a:pPr algn="just"/>
                <a14:m>
                  <m:oMathPara xmlns:m="http://schemas.openxmlformats.org/officeDocument/2006/math">
                    <m:oMathParaPr>
                      <m:jc m:val="centerGroup"/>
                    </m:oMathParaPr>
                    <m:oMath xmlns:m="http://schemas.openxmlformats.org/officeDocument/2006/math">
                      <m:r>
                        <a:rPr lang="en-US" sz="2400" b="1" i="1" dirty="0">
                          <a:solidFill>
                            <a:schemeClr val="bg1"/>
                          </a:solidFill>
                          <a:latin typeface="Cambria Math" panose="02040503050406030204" pitchFamily="18" charset="0"/>
                        </a:rPr>
                        <m:t>𝒇</m:t>
                      </m:r>
                      <m:d>
                        <m:dPr>
                          <m:ctrlPr>
                            <a:rPr lang="en-US" sz="2400" b="1" i="1" dirty="0">
                              <a:solidFill>
                                <a:schemeClr val="bg1"/>
                              </a:solidFill>
                              <a:latin typeface="Cambria Math" panose="02040503050406030204" pitchFamily="18" charset="0"/>
                            </a:rPr>
                          </m:ctrlPr>
                        </m:dPr>
                        <m:e>
                          <m:r>
                            <a:rPr lang="en-US" sz="2400" b="1" i="1" dirty="0">
                              <a:solidFill>
                                <a:schemeClr val="bg1"/>
                              </a:solidFill>
                              <a:latin typeface="Cambria Math" panose="02040503050406030204" pitchFamily="18" charset="0"/>
                            </a:rPr>
                            <m:t>𝒏</m:t>
                          </m:r>
                        </m:e>
                      </m:d>
                      <m:r>
                        <a:rPr lang="en-US" sz="2400" b="1" i="1" dirty="0">
                          <a:solidFill>
                            <a:schemeClr val="bg1"/>
                          </a:solidFill>
                          <a:latin typeface="Cambria Math" panose="02040503050406030204" pitchFamily="18" charset="0"/>
                        </a:rPr>
                        <m:t>“≤” </m:t>
                      </m:r>
                      <m:r>
                        <a:rPr lang="en-US" sz="2400" b="1" i="1" dirty="0">
                          <a:solidFill>
                            <a:schemeClr val="bg1"/>
                          </a:solidFill>
                          <a:latin typeface="Cambria Math" panose="02040503050406030204" pitchFamily="18" charset="0"/>
                        </a:rPr>
                        <m:t>𝒄</m:t>
                      </m:r>
                      <m:r>
                        <a:rPr lang="en-US" sz="2400" b="1" i="1" dirty="0">
                          <a:solidFill>
                            <a:schemeClr val="bg1"/>
                          </a:solidFill>
                          <a:latin typeface="Cambria Math" panose="02040503050406030204" pitchFamily="18" charset="0"/>
                        </a:rPr>
                        <m:t>.</m:t>
                      </m:r>
                      <m:r>
                        <a:rPr lang="en-US" sz="2400" b="1" i="1" dirty="0">
                          <a:solidFill>
                            <a:schemeClr val="bg1"/>
                          </a:solidFill>
                          <a:latin typeface="Cambria Math" panose="02040503050406030204" pitchFamily="18" charset="0"/>
                        </a:rPr>
                        <m:t>𝒈</m:t>
                      </m:r>
                      <m:r>
                        <a:rPr lang="en-US" sz="2400" b="1" i="1" dirty="0">
                          <a:solidFill>
                            <a:schemeClr val="bg1"/>
                          </a:solidFill>
                          <a:latin typeface="Cambria Math" panose="02040503050406030204" pitchFamily="18" charset="0"/>
                        </a:rPr>
                        <m:t>(</m:t>
                      </m:r>
                      <m:r>
                        <a:rPr lang="en-US" sz="2400" b="1" i="1" dirty="0">
                          <a:solidFill>
                            <a:schemeClr val="bg1"/>
                          </a:solidFill>
                          <a:latin typeface="Cambria Math" panose="02040503050406030204" pitchFamily="18" charset="0"/>
                        </a:rPr>
                        <m:t>𝒏</m:t>
                      </m:r>
                      <m:r>
                        <a:rPr lang="en-US" sz="2400" b="1" i="1" dirty="0">
                          <a:solidFill>
                            <a:schemeClr val="bg1"/>
                          </a:solidFill>
                          <a:latin typeface="Cambria Math" panose="02040503050406030204" pitchFamily="18" charset="0"/>
                        </a:rPr>
                        <m:t>)</m:t>
                      </m:r>
                    </m:oMath>
                  </m:oMathPara>
                </a14:m>
                <a:endParaRPr lang="en-US" sz="2400" b="1" dirty="0" smtClean="0">
                  <a:solidFill>
                    <a:schemeClr val="bg1"/>
                  </a:solidFill>
                </a:endParaRPr>
              </a:p>
              <a:p>
                <a:pPr algn="just"/>
                <a:endParaRPr lang="en-US" sz="2400" b="1" dirty="0">
                  <a:solidFill>
                    <a:schemeClr val="bg1"/>
                  </a:solidFill>
                </a:endParaRPr>
              </a:p>
              <a:p>
                <a:pPr marL="342900" indent="-342900" algn="just">
                  <a:buFont typeface="Wingdings" panose="05000000000000000000" pitchFamily="2" charset="2"/>
                  <a:buChar char="§"/>
                </a:pPr>
                <a:r>
                  <a:rPr lang="en-US" sz="2400" dirty="0" smtClean="0">
                    <a:solidFill>
                      <a:schemeClr val="bg1"/>
                    </a:solidFill>
                  </a:rPr>
                  <a:t>An </a:t>
                </a:r>
                <a:r>
                  <a:rPr lang="en-US" sz="2400" dirty="0">
                    <a:solidFill>
                      <a:schemeClr val="bg1"/>
                    </a:solidFill>
                  </a:rPr>
                  <a:t>upper bound </a:t>
                </a:r>
                <a14:m>
                  <m:oMath xmlns:m="http://schemas.openxmlformats.org/officeDocument/2006/math">
                    <m:r>
                      <a:rPr lang="en-US" sz="2400" i="1" dirty="0" smtClean="0">
                        <a:solidFill>
                          <a:schemeClr val="bg1"/>
                        </a:solidFill>
                        <a:latin typeface="Cambria Math" panose="02040503050406030204" pitchFamily="18" charset="0"/>
                      </a:rPr>
                      <m:t>𝑔</m:t>
                    </m:r>
                    <m:r>
                      <a:rPr lang="en-US" sz="2400" i="1" dirty="0" smtClean="0">
                        <a:solidFill>
                          <a:schemeClr val="bg1"/>
                        </a:solidFill>
                        <a:latin typeface="Cambria Math" panose="02040503050406030204" pitchFamily="18" charset="0"/>
                      </a:rPr>
                      <m:t>(</m:t>
                    </m:r>
                    <m:r>
                      <a:rPr lang="en-US" sz="2400" i="1" dirty="0" smtClean="0">
                        <a:solidFill>
                          <a:schemeClr val="bg1"/>
                        </a:solidFill>
                        <a:latin typeface="Cambria Math" panose="02040503050406030204" pitchFamily="18" charset="0"/>
                      </a:rPr>
                      <m:t>𝑛</m:t>
                    </m:r>
                    <m:r>
                      <a:rPr lang="en-US" sz="2400" i="1" dirty="0">
                        <a:solidFill>
                          <a:schemeClr val="bg1"/>
                        </a:solidFill>
                        <a:latin typeface="Cambria Math" panose="02040503050406030204" pitchFamily="18" charset="0"/>
                      </a:rPr>
                      <m:t>)</m:t>
                    </m:r>
                  </m:oMath>
                </a14:m>
                <a:r>
                  <a:rPr lang="en-US" sz="2400" dirty="0">
                    <a:solidFill>
                      <a:schemeClr val="bg1"/>
                    </a:solidFill>
                  </a:rPr>
                  <a:t> of an algorithm defines the maximum time required, we can always solve the problem in at most </a:t>
                </a:r>
                <a14:m>
                  <m:oMath xmlns:m="http://schemas.openxmlformats.org/officeDocument/2006/math">
                    <m:r>
                      <a:rPr lang="en-US" sz="2400" i="1" dirty="0">
                        <a:solidFill>
                          <a:schemeClr val="bg1"/>
                        </a:solidFill>
                        <a:latin typeface="Cambria Math" panose="02040503050406030204" pitchFamily="18" charset="0"/>
                      </a:rPr>
                      <m:t>𝑔</m:t>
                    </m:r>
                    <m:r>
                      <a:rPr lang="en-US" sz="2400" i="1" dirty="0">
                        <a:solidFill>
                          <a:schemeClr val="bg1"/>
                        </a:solidFill>
                        <a:latin typeface="Cambria Math" panose="02040503050406030204" pitchFamily="18" charset="0"/>
                      </a:rPr>
                      <m:t>(</m:t>
                    </m:r>
                    <m:r>
                      <a:rPr lang="en-US" sz="2400" i="1" dirty="0">
                        <a:solidFill>
                          <a:schemeClr val="bg1"/>
                        </a:solidFill>
                        <a:latin typeface="Cambria Math" panose="02040503050406030204" pitchFamily="18" charset="0"/>
                      </a:rPr>
                      <m:t>𝑛</m:t>
                    </m:r>
                    <m:r>
                      <a:rPr lang="en-US" sz="2400" i="1" dirty="0">
                        <a:solidFill>
                          <a:schemeClr val="bg1"/>
                        </a:solidFill>
                        <a:latin typeface="Cambria Math" panose="02040503050406030204" pitchFamily="18" charset="0"/>
                      </a:rPr>
                      <m:t>)</m:t>
                    </m:r>
                  </m:oMath>
                </a14:m>
                <a:r>
                  <a:rPr lang="en-US" sz="2400" dirty="0">
                    <a:solidFill>
                      <a:schemeClr val="bg1"/>
                    </a:solidFill>
                  </a:rPr>
                  <a:t> time. </a:t>
                </a:r>
                <a:endParaRPr lang="en-US" sz="2400" dirty="0" smtClean="0">
                  <a:solidFill>
                    <a:schemeClr val="bg1"/>
                  </a:solidFill>
                </a:endParaRPr>
              </a:p>
              <a:p>
                <a:pPr marL="342900" indent="-342900" algn="just">
                  <a:buFont typeface="Wingdings" panose="05000000000000000000" pitchFamily="2" charset="2"/>
                  <a:buChar char="§"/>
                </a:pPr>
                <a:endParaRPr lang="en-US" sz="2400" dirty="0">
                  <a:solidFill>
                    <a:schemeClr val="bg1"/>
                  </a:solidFill>
                </a:endParaRPr>
              </a:p>
              <a:p>
                <a:pPr marL="342900" indent="-342900" algn="just">
                  <a:buFont typeface="Wingdings" panose="05000000000000000000" pitchFamily="2" charset="2"/>
                  <a:buChar char="§"/>
                </a:pPr>
                <a:r>
                  <a:rPr lang="en-US" sz="2400" dirty="0" smtClean="0">
                    <a:solidFill>
                      <a:schemeClr val="bg1"/>
                    </a:solidFill>
                  </a:rPr>
                  <a:t>Time </a:t>
                </a:r>
                <a:r>
                  <a:rPr lang="en-US" sz="2400" dirty="0">
                    <a:solidFill>
                      <a:schemeClr val="bg1"/>
                    </a:solidFill>
                  </a:rPr>
                  <a:t>taken by a known algorithm to solve a problem with worse case input gives the upper bound.</a:t>
                </a:r>
              </a:p>
              <a:p>
                <a:pPr marL="342900" indent="-342900" algn="just">
                  <a:buFont typeface="Wingdings" panose="05000000000000000000" pitchFamily="2" charset="2"/>
                  <a:buChar char="§"/>
                </a:pPr>
                <a:endParaRPr lang="en-US" sz="2400" dirty="0">
                  <a:solidFill>
                    <a:schemeClr val="bg1"/>
                  </a:solidFill>
                </a:endParaRPr>
              </a:p>
            </p:txBody>
          </p:sp>
        </mc:Choice>
        <mc:Fallback xmlns="">
          <p:sp>
            <p:nvSpPr>
              <p:cNvPr id="3" name="Rectangle 2">
                <a:extLst>
                  <a:ext uri="{FF2B5EF4-FFF2-40B4-BE49-F238E27FC236}">
                    <a16:creationId xmlns:a16="http://schemas.microsoft.com/office/drawing/2014/main" xmlns="" id="{54B20E2A-F2D8-419C-9FD1-95D26342647C}"/>
                  </a:ext>
                </a:extLst>
              </p:cNvPr>
              <p:cNvSpPr>
                <a:spLocks noRot="1" noChangeAspect="1" noMove="1" noResize="1" noEditPoints="1" noAdjustHandles="1" noChangeArrowheads="1" noChangeShapeType="1" noTextEdit="1"/>
              </p:cNvSpPr>
              <p:nvPr/>
            </p:nvSpPr>
            <p:spPr>
              <a:xfrm>
                <a:off x="6096000" y="0"/>
                <a:ext cx="6096000" cy="6588000"/>
              </a:xfrm>
              <a:prstGeom prst="rect">
                <a:avLst/>
              </a:prstGeom>
              <a:blipFill rotWithShape="0">
                <a:blip r:embed="rId2"/>
                <a:stretch>
                  <a:fillRect l="-1300" r="-1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0" y="-1"/>
                <a:ext cx="6096000" cy="830997"/>
              </a:xfrm>
              <a:prstGeom prst="rect">
                <a:avLst/>
              </a:prstGeom>
              <a:noFill/>
            </p:spPr>
            <p:txBody>
              <a:bodyPr wrap="square" lIns="274320" rtlCol="0" anchor="ctr">
                <a:spAutoFit/>
              </a:bodyPr>
              <a:lstStyle/>
              <a:p>
                <a:pPr>
                  <a:lnSpc>
                    <a:spcPct val="150000"/>
                  </a:lnSpc>
                </a:pPr>
                <a:r>
                  <a:rPr lang="en-US" sz="3200" b="1" dirty="0" smtClean="0">
                    <a:solidFill>
                      <a:srgbClr val="424242"/>
                    </a:solidFill>
                  </a:rPr>
                  <a:t>Big(</a:t>
                </a:r>
                <a14:m>
                  <m:oMath xmlns:m="http://schemas.openxmlformats.org/officeDocument/2006/math">
                    <m:r>
                      <a:rPr lang="en-US" sz="3200" b="1" i="0" dirty="0" smtClean="0">
                        <a:solidFill>
                          <a:srgbClr val="424242"/>
                        </a:solidFill>
                        <a:latin typeface="Cambria Math" panose="02040503050406030204" pitchFamily="18" charset="0"/>
                      </a:rPr>
                      <m:t>𝐎</m:t>
                    </m:r>
                  </m:oMath>
                </a14:m>
                <a:r>
                  <a:rPr lang="en-US" sz="3200" b="1" dirty="0" smtClean="0">
                    <a:solidFill>
                      <a:srgbClr val="424242"/>
                    </a:solidFill>
                  </a:rPr>
                  <a:t>) Notation</a:t>
                </a:r>
                <a:endParaRPr lang="en-US" sz="3200" b="1" dirty="0">
                  <a:solidFill>
                    <a:srgbClr val="424242"/>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0" y="-1"/>
                <a:ext cx="6096000" cy="830997"/>
              </a:xfrm>
              <a:prstGeom prst="rect">
                <a:avLst/>
              </a:prstGeom>
              <a:blipFill rotWithShape="0">
                <a:blip r:embed="rId3"/>
                <a:stretch>
                  <a:fillRect b="-13971"/>
                </a:stretch>
              </a:blipFill>
            </p:spPr>
            <p:txBody>
              <a:bodyPr/>
              <a:lstStyle/>
              <a:p>
                <a:r>
                  <a:rPr lang="en-US">
                    <a:noFill/>
                  </a:rPr>
                  <a:t> </a:t>
                </a:r>
              </a:p>
            </p:txBody>
          </p:sp>
        </mc:Fallback>
      </mc:AlternateContent>
      <p:pic>
        <p:nvPicPr>
          <p:cNvPr id="7" name="Picture 6"/>
          <p:cNvPicPr>
            <a:picLocks noChangeAspect="1"/>
          </p:cNvPicPr>
          <p:nvPr/>
        </p:nvPicPr>
        <p:blipFill>
          <a:blip r:embed="rId4"/>
          <a:stretch>
            <a:fillRect/>
          </a:stretch>
        </p:blipFill>
        <p:spPr>
          <a:xfrm>
            <a:off x="975993" y="2069550"/>
            <a:ext cx="3943350" cy="2667000"/>
          </a:xfrm>
          <a:prstGeom prst="rect">
            <a:avLst/>
          </a:prstGeom>
        </p:spPr>
      </p:pic>
      <p:cxnSp>
        <p:nvCxnSpPr>
          <p:cNvPr id="8" name="Straight Connector 7"/>
          <p:cNvCxnSpPr/>
          <p:nvPr/>
        </p:nvCxnSpPr>
        <p:spPr>
          <a:xfrm flipH="1">
            <a:off x="985183" y="1435941"/>
            <a:ext cx="0" cy="37953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985184" y="5218801"/>
            <a:ext cx="457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1997134" y="3636725"/>
            <a:ext cx="0" cy="1600200"/>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p:cNvSpPr txBox="1"/>
              <p:nvPr/>
            </p:nvSpPr>
            <p:spPr>
              <a:xfrm>
                <a:off x="2523323" y="5239388"/>
                <a:ext cx="250767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dirty="0" smtClean="0">
                          <a:solidFill>
                            <a:srgbClr val="A71160"/>
                          </a:solidFill>
                          <a:latin typeface="Cambria Math" panose="02040503050406030204" pitchFamily="18" charset="0"/>
                        </a:rPr>
                        <m:t>𝒇</m:t>
                      </m:r>
                      <m:r>
                        <a:rPr lang="en-US" sz="2400" b="1" i="1" dirty="0" smtClean="0">
                          <a:solidFill>
                            <a:srgbClr val="A71160"/>
                          </a:solidFill>
                          <a:latin typeface="Cambria Math" panose="02040503050406030204" pitchFamily="18" charset="0"/>
                        </a:rPr>
                        <m:t>(</m:t>
                      </m:r>
                      <m:r>
                        <a:rPr lang="en-US" sz="2400" b="1" i="1" dirty="0" smtClean="0">
                          <a:solidFill>
                            <a:srgbClr val="A71160"/>
                          </a:solidFill>
                          <a:latin typeface="Cambria Math" panose="02040503050406030204" pitchFamily="18" charset="0"/>
                        </a:rPr>
                        <m:t>𝒏</m:t>
                      </m:r>
                      <m:r>
                        <a:rPr lang="en-US" sz="2400" b="1" i="1" dirty="0" smtClean="0">
                          <a:solidFill>
                            <a:srgbClr val="A71160"/>
                          </a:solidFill>
                          <a:latin typeface="Cambria Math" panose="02040503050406030204" pitchFamily="18" charset="0"/>
                        </a:rPr>
                        <m:t>)=</m:t>
                      </m:r>
                      <m:r>
                        <a:rPr lang="en-US" sz="2400" b="1" i="1" dirty="0" smtClean="0">
                          <a:solidFill>
                            <a:srgbClr val="A71160"/>
                          </a:solidFill>
                          <a:latin typeface="Cambria Math" panose="02040503050406030204" pitchFamily="18" charset="0"/>
                        </a:rPr>
                        <m:t>𝑶</m:t>
                      </m:r>
                      <m:r>
                        <a:rPr lang="en-US" sz="2400" b="1" i="1" dirty="0" smtClean="0">
                          <a:solidFill>
                            <a:srgbClr val="A71160"/>
                          </a:solidFill>
                          <a:latin typeface="Cambria Math" panose="02040503050406030204" pitchFamily="18" charset="0"/>
                        </a:rPr>
                        <m:t>(</m:t>
                      </m:r>
                      <m:r>
                        <a:rPr lang="en-US" sz="2400" b="1" i="1" dirty="0" smtClean="0">
                          <a:solidFill>
                            <a:srgbClr val="A71160"/>
                          </a:solidFill>
                          <a:latin typeface="Cambria Math" panose="02040503050406030204" pitchFamily="18" charset="0"/>
                        </a:rPr>
                        <m:t>𝒈</m:t>
                      </m:r>
                      <m:r>
                        <a:rPr lang="en-US" sz="2400" b="1" i="1" dirty="0" smtClean="0">
                          <a:solidFill>
                            <a:srgbClr val="A71160"/>
                          </a:solidFill>
                          <a:latin typeface="Cambria Math" panose="02040503050406030204" pitchFamily="18" charset="0"/>
                        </a:rPr>
                        <m:t>(</m:t>
                      </m:r>
                      <m:r>
                        <a:rPr lang="en-US" sz="2400" b="1" i="1" dirty="0" smtClean="0">
                          <a:solidFill>
                            <a:srgbClr val="A71160"/>
                          </a:solidFill>
                          <a:latin typeface="Cambria Math" panose="02040503050406030204" pitchFamily="18" charset="0"/>
                        </a:rPr>
                        <m:t>𝒏</m:t>
                      </m:r>
                      <m:r>
                        <a:rPr lang="en-US" sz="2400" b="1" i="1" dirty="0" smtClean="0">
                          <a:solidFill>
                            <a:srgbClr val="A71160"/>
                          </a:solidFill>
                          <a:latin typeface="Cambria Math" panose="02040503050406030204" pitchFamily="18" charset="0"/>
                        </a:rPr>
                        <m:t>))</m:t>
                      </m:r>
                    </m:oMath>
                  </m:oMathPara>
                </a14:m>
                <a:endParaRPr lang="en-US" sz="2400" b="1" dirty="0">
                  <a:solidFill>
                    <a:srgbClr val="A7116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523323" y="5239388"/>
                <a:ext cx="2507672" cy="461665"/>
              </a:xfrm>
              <a:prstGeom prst="rect">
                <a:avLst/>
              </a:prstGeom>
              <a:blipFill rotWithShape="0">
                <a:blip r:embed="rId5"/>
                <a:stretch>
                  <a:fillRect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765131" y="5163093"/>
                <a:ext cx="57011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dirty="0" smtClean="0">
                              <a:latin typeface="Cambria Math" panose="02040503050406030204" pitchFamily="18" charset="0"/>
                            </a:rPr>
                          </m:ctrlPr>
                        </m:sSubPr>
                        <m:e>
                          <m:r>
                            <a:rPr lang="en-US" sz="2000" b="1" i="1" dirty="0" smtClean="0">
                              <a:latin typeface="Cambria Math" panose="02040503050406030204" pitchFamily="18" charset="0"/>
                            </a:rPr>
                            <m:t>𝒏</m:t>
                          </m:r>
                        </m:e>
                        <m:sub>
                          <m:r>
                            <a:rPr lang="en-US" sz="2000" b="1" i="1" dirty="0" smtClean="0">
                              <a:latin typeface="Cambria Math" panose="02040503050406030204" pitchFamily="18" charset="0"/>
                            </a:rPr>
                            <m:t>𝟎</m:t>
                          </m:r>
                        </m:sub>
                      </m:sSub>
                    </m:oMath>
                  </m:oMathPara>
                </a14:m>
                <a:endParaRPr lang="en-US" sz="2000" b="1" i="1" dirty="0"/>
              </a:p>
            </p:txBody>
          </p:sp>
        </mc:Choice>
        <mc:Fallback xmlns="">
          <p:sp>
            <p:nvSpPr>
              <p:cNvPr id="11" name="TextBox 10"/>
              <p:cNvSpPr txBox="1">
                <a:spLocks noRot="1" noChangeAspect="1" noMove="1" noResize="1" noEditPoints="1" noAdjustHandles="1" noChangeArrowheads="1" noChangeShapeType="1" noTextEdit="1"/>
              </p:cNvSpPr>
              <p:nvPr/>
            </p:nvSpPr>
            <p:spPr>
              <a:xfrm>
                <a:off x="1765131" y="5163093"/>
                <a:ext cx="570116" cy="400110"/>
              </a:xfrm>
              <a:prstGeom prst="rect">
                <a:avLst/>
              </a:prstGeom>
              <a:blipFill rotWithShape="0">
                <a:blip r:embed="rId6"/>
                <a:stretch>
                  <a:fillRect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5466087" y="4976893"/>
                <a:ext cx="57011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dirty="0" smtClean="0">
                          <a:latin typeface="Cambria Math" panose="02040503050406030204" pitchFamily="18" charset="0"/>
                        </a:rPr>
                        <m:t>𝒏</m:t>
                      </m:r>
                    </m:oMath>
                  </m:oMathPara>
                </a14:m>
                <a:endParaRPr lang="en-US" sz="2000" b="1" i="1" dirty="0"/>
              </a:p>
            </p:txBody>
          </p:sp>
        </mc:Choice>
        <mc:Fallback xmlns="">
          <p:sp>
            <p:nvSpPr>
              <p:cNvPr id="12" name="TextBox 11"/>
              <p:cNvSpPr txBox="1">
                <a:spLocks noRot="1" noChangeAspect="1" noMove="1" noResize="1" noEditPoints="1" noAdjustHandles="1" noChangeArrowheads="1" noChangeShapeType="1" noTextEdit="1"/>
              </p:cNvSpPr>
              <p:nvPr/>
            </p:nvSpPr>
            <p:spPr>
              <a:xfrm>
                <a:off x="5466087" y="4976893"/>
                <a:ext cx="570116" cy="400110"/>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126985" y="1587299"/>
                <a:ext cx="9570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dirty="0" smtClean="0">
                          <a:latin typeface="Cambria Math" panose="02040503050406030204" pitchFamily="18" charset="0"/>
                        </a:rPr>
                        <m:t>𝒄</m:t>
                      </m:r>
                      <m:r>
                        <a:rPr lang="en-US" sz="2000" b="1" i="1" dirty="0" smtClean="0">
                          <a:latin typeface="Cambria Math" panose="02040503050406030204" pitchFamily="18" charset="0"/>
                        </a:rPr>
                        <m:t>.</m:t>
                      </m:r>
                      <m:r>
                        <a:rPr lang="en-US" sz="2000" b="1" i="1" dirty="0" smtClean="0">
                          <a:latin typeface="Cambria Math" panose="02040503050406030204" pitchFamily="18" charset="0"/>
                        </a:rPr>
                        <m:t>𝒈</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oMath>
                  </m:oMathPara>
                </a14:m>
                <a:endParaRPr lang="en-US" sz="2000" b="1" i="1" dirty="0"/>
              </a:p>
            </p:txBody>
          </p:sp>
        </mc:Choice>
        <mc:Fallback xmlns="">
          <p:sp>
            <p:nvSpPr>
              <p:cNvPr id="13" name="TextBox 12"/>
              <p:cNvSpPr txBox="1">
                <a:spLocks noRot="1" noChangeAspect="1" noMove="1" noResize="1" noEditPoints="1" noAdjustHandles="1" noChangeArrowheads="1" noChangeShapeType="1" noTextEdit="1"/>
              </p:cNvSpPr>
              <p:nvPr/>
            </p:nvSpPr>
            <p:spPr>
              <a:xfrm>
                <a:off x="4126985" y="1587299"/>
                <a:ext cx="957064" cy="400110"/>
              </a:xfrm>
              <a:prstGeom prst="rect">
                <a:avLst/>
              </a:prstGeom>
              <a:blipFill rotWithShape="0">
                <a:blip r:embed="rId8"/>
                <a:stretch>
                  <a:fillRect r="-2548"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4167714" y="2683018"/>
                <a:ext cx="9570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dirty="0" smtClean="0">
                          <a:latin typeface="Cambria Math" panose="02040503050406030204" pitchFamily="18" charset="0"/>
                        </a:rPr>
                        <m:t>𝒇</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oMath>
                  </m:oMathPara>
                </a14:m>
                <a:endParaRPr lang="en-US" sz="2000" b="1" i="1" dirty="0"/>
              </a:p>
            </p:txBody>
          </p:sp>
        </mc:Choice>
        <mc:Fallback xmlns="">
          <p:sp>
            <p:nvSpPr>
              <p:cNvPr id="14" name="TextBox 13"/>
              <p:cNvSpPr txBox="1">
                <a:spLocks noRot="1" noChangeAspect="1" noMove="1" noResize="1" noEditPoints="1" noAdjustHandles="1" noChangeArrowheads="1" noChangeShapeType="1" noTextEdit="1"/>
              </p:cNvSpPr>
              <p:nvPr/>
            </p:nvSpPr>
            <p:spPr>
              <a:xfrm>
                <a:off x="4167714" y="2683018"/>
                <a:ext cx="957064" cy="400110"/>
              </a:xfrm>
              <a:prstGeom prst="rect">
                <a:avLst/>
              </a:prstGeom>
              <a:blipFill rotWithShape="0">
                <a:blip r:embed="rId9"/>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1447469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down)">
                                      <p:cBhvr>
                                        <p:cTn id="20" dur="1000"/>
                                        <p:tgtEl>
                                          <p:spTgt spid="7"/>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up)">
                                      <p:cBhvr>
                                        <p:cTn id="32" dur="500"/>
                                        <p:tgtEl>
                                          <p:spTgt spid="10"/>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1" end="1"/>
                                            </p:txEl>
                                          </p:spTgt>
                                        </p:tgtEl>
                                        <p:attrNameLst>
                                          <p:attrName>style.visibility</p:attrName>
                                        </p:attrNameLst>
                                      </p:cBhvr>
                                      <p:to>
                                        <p:strVal val="visible"/>
                                      </p:to>
                                    </p:set>
                                    <p:animEffect transition="in" filter="fade">
                                      <p:cBhvr>
                                        <p:cTn id="44" dur="500"/>
                                        <p:tgtEl>
                                          <p:spTgt spid="3">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xEl>
                                              <p:pRg st="3" end="3"/>
                                            </p:txEl>
                                          </p:spTgt>
                                        </p:tgtEl>
                                        <p:attrNameLst>
                                          <p:attrName>style.visibility</p:attrName>
                                        </p:attrNameLst>
                                      </p:cBhvr>
                                      <p:to>
                                        <p:strVal val="visible"/>
                                      </p:to>
                                    </p:set>
                                    <p:animEffect transition="in" filter="fade">
                                      <p:cBhvr>
                                        <p:cTn id="49" dur="500"/>
                                        <p:tgtEl>
                                          <p:spTgt spid="3">
                                            <p:txEl>
                                              <p:pRg st="3" end="3"/>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
                                            <p:txEl>
                                              <p:pRg st="4" end="4"/>
                                            </p:txEl>
                                          </p:spTgt>
                                        </p:tgtEl>
                                        <p:attrNameLst>
                                          <p:attrName>style.visibility</p:attrName>
                                        </p:attrNameLst>
                                      </p:cBhvr>
                                      <p:to>
                                        <p:strVal val="visible"/>
                                      </p:to>
                                    </p:set>
                                    <p:animEffect transition="in" filter="fade">
                                      <p:cBhvr>
                                        <p:cTn id="54" dur="500"/>
                                        <p:tgtEl>
                                          <p:spTgt spid="3">
                                            <p:txEl>
                                              <p:pRg st="4" end="4"/>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
                                            <p:txEl>
                                              <p:pRg st="6" end="6"/>
                                            </p:txEl>
                                          </p:spTgt>
                                        </p:tgtEl>
                                        <p:attrNameLst>
                                          <p:attrName>style.visibility</p:attrName>
                                        </p:attrNameLst>
                                      </p:cBhvr>
                                      <p:to>
                                        <p:strVal val="visible"/>
                                      </p:to>
                                    </p:set>
                                    <p:animEffect transition="in" filter="fade">
                                      <p:cBhvr>
                                        <p:cTn id="59" dur="500"/>
                                        <p:tgtEl>
                                          <p:spTgt spid="3">
                                            <p:txEl>
                                              <p:pRg st="6" end="6"/>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
                                            <p:txEl>
                                              <p:pRg st="8" end="8"/>
                                            </p:txEl>
                                          </p:spTgt>
                                        </p:tgtEl>
                                        <p:attrNameLst>
                                          <p:attrName>style.visibility</p:attrName>
                                        </p:attrNameLst>
                                      </p:cBhvr>
                                      <p:to>
                                        <p:strVal val="visible"/>
                                      </p:to>
                                    </p:set>
                                    <p:animEffect transition="in" filter="fade">
                                      <p:cBhvr>
                                        <p:cTn id="6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2" grpId="0"/>
      <p:bldP spid="13" grpId="0"/>
      <p:bldP spid="1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4B20E2A-F2D8-419C-9FD1-95D26342647C}"/>
                  </a:ext>
                </a:extLst>
              </p:cNvPr>
              <p:cNvSpPr/>
              <p:nvPr/>
            </p:nvSpPr>
            <p:spPr>
              <a:xfrm>
                <a:off x="6096000" y="0"/>
                <a:ext cx="6096000" cy="6588000"/>
              </a:xfrm>
              <a:prstGeom prst="rect">
                <a:avLst/>
              </a:prstGeom>
              <a:gradFill flip="none" rotWithShape="1">
                <a:gsLst>
                  <a:gs pos="55000">
                    <a:srgbClr val="B21266"/>
                  </a:gs>
                  <a:gs pos="30000">
                    <a:srgbClr val="A3115D">
                      <a:lumMod val="100000"/>
                    </a:srgbClr>
                  </a:gs>
                  <a:gs pos="100000">
                    <a:srgbClr val="ED6D9B"/>
                  </a:gs>
                </a:gsLst>
                <a:path path="circle">
                  <a:fillToRect r="100000" b="100000"/>
                </a:path>
                <a:tileRect l="-100000" t="-100000"/>
              </a:gradFill>
              <a:ln>
                <a:noFill/>
              </a:ln>
            </p:spPr>
            <p:txBody>
              <a:bodyPr vert="horz" wrap="square" lIns="91440" tIns="45720" rIns="91440" bIns="45720" numCol="1" anchor="t" anchorCtr="0" compatLnSpc="1">
                <a:prstTxWarp prst="textNoShape">
                  <a:avLst/>
                </a:prstTxWarp>
              </a:bodyPr>
              <a:lstStyle/>
              <a:p>
                <a:pPr algn="just"/>
                <a:endParaRPr lang="en-US" dirty="0" smtClean="0">
                  <a:solidFill>
                    <a:schemeClr val="bg1"/>
                  </a:solidFill>
                </a:endParaRPr>
              </a:p>
              <a:p>
                <a:pPr marL="342900" indent="-342900" algn="just">
                  <a:buFont typeface="Wingdings" panose="05000000000000000000" pitchFamily="2" charset="2"/>
                  <a:buChar char="§"/>
                </a:pPr>
                <a14:m>
                  <m:oMath xmlns:m="http://schemas.openxmlformats.org/officeDocument/2006/math">
                    <m:r>
                      <a:rPr lang="en-US" sz="2400" i="1" dirty="0">
                        <a:solidFill>
                          <a:schemeClr val="bg1"/>
                        </a:solidFill>
                        <a:latin typeface="Cambria Math" panose="02040503050406030204" pitchFamily="18" charset="0"/>
                      </a:rPr>
                      <m:t>𝑔</m:t>
                    </m:r>
                    <m:r>
                      <a:rPr lang="en-US" sz="2400" i="1" dirty="0">
                        <a:solidFill>
                          <a:schemeClr val="bg1"/>
                        </a:solidFill>
                        <a:latin typeface="Cambria Math" panose="02040503050406030204" pitchFamily="18" charset="0"/>
                      </a:rPr>
                      <m:t>(</m:t>
                    </m:r>
                    <m:r>
                      <a:rPr lang="en-US" sz="2400" i="1" dirty="0">
                        <a:solidFill>
                          <a:schemeClr val="bg1"/>
                        </a:solidFill>
                        <a:latin typeface="Cambria Math" panose="02040503050406030204" pitchFamily="18" charset="0"/>
                      </a:rPr>
                      <m:t>𝑛</m:t>
                    </m:r>
                    <m:r>
                      <a:rPr lang="en-US" sz="2400" i="1" dirty="0">
                        <a:solidFill>
                          <a:schemeClr val="bg1"/>
                        </a:solidFill>
                        <a:latin typeface="Cambria Math" panose="02040503050406030204" pitchFamily="18" charset="0"/>
                      </a:rPr>
                      <m:t>) </m:t>
                    </m:r>
                  </m:oMath>
                </a14:m>
                <a:r>
                  <a:rPr lang="en-US" sz="2400" i="0" dirty="0" smtClean="0">
                    <a:solidFill>
                      <a:schemeClr val="bg1"/>
                    </a:solidFill>
                    <a:latin typeface="+mj-lt"/>
                  </a:rPr>
                  <a:t>is an asymptotically </a:t>
                </a:r>
                <a:r>
                  <a:rPr lang="en-US" sz="2400" b="1" i="0" dirty="0" smtClean="0">
                    <a:solidFill>
                      <a:schemeClr val="bg1"/>
                    </a:solidFill>
                    <a:latin typeface="+mj-lt"/>
                  </a:rPr>
                  <a:t>lower bound </a:t>
                </a:r>
                <a:r>
                  <a:rPr lang="en-US" sz="2400" i="0" dirty="0" smtClean="0">
                    <a:solidFill>
                      <a:schemeClr val="bg1"/>
                    </a:solidFill>
                    <a:latin typeface="+mj-lt"/>
                  </a:rPr>
                  <a:t>for </a:t>
                </a:r>
                <a14:m>
                  <m:oMath xmlns:m="http://schemas.openxmlformats.org/officeDocument/2006/math">
                    <m:r>
                      <a:rPr lang="en-US" sz="2400" i="1" dirty="0">
                        <a:solidFill>
                          <a:schemeClr val="bg1"/>
                        </a:solidFill>
                        <a:latin typeface="Cambria Math" panose="02040503050406030204" pitchFamily="18" charset="0"/>
                      </a:rPr>
                      <m:t>𝑓</m:t>
                    </m:r>
                    <m:r>
                      <a:rPr lang="en-US" sz="2400" i="1" dirty="0">
                        <a:solidFill>
                          <a:schemeClr val="bg1"/>
                        </a:solidFill>
                        <a:latin typeface="Cambria Math" panose="02040503050406030204" pitchFamily="18" charset="0"/>
                      </a:rPr>
                      <m:t>(</m:t>
                    </m:r>
                    <m:r>
                      <a:rPr lang="en-US" sz="2400" i="1" dirty="0">
                        <a:solidFill>
                          <a:schemeClr val="bg1"/>
                        </a:solidFill>
                        <a:latin typeface="Cambria Math" panose="02040503050406030204" pitchFamily="18" charset="0"/>
                      </a:rPr>
                      <m:t>𝑛</m:t>
                    </m:r>
                    <m:r>
                      <a:rPr lang="en-US" sz="2400" i="1" dirty="0">
                        <a:solidFill>
                          <a:schemeClr val="bg1"/>
                        </a:solidFill>
                        <a:latin typeface="Cambria Math" panose="02040503050406030204" pitchFamily="18" charset="0"/>
                      </a:rPr>
                      <m:t>).</m:t>
                    </m:r>
                  </m:oMath>
                </a14:m>
                <a:endParaRPr lang="en-US" sz="2400" i="0" dirty="0" smtClean="0">
                  <a:solidFill>
                    <a:schemeClr val="bg1"/>
                  </a:solidFill>
                  <a:latin typeface="+mj-lt"/>
                </a:endParaRPr>
              </a:p>
              <a:p>
                <a:pPr marL="342900" indent="-342900" algn="just">
                  <a:buFont typeface="Wingdings" panose="05000000000000000000" pitchFamily="2" charset="2"/>
                  <a:buChar char="§"/>
                </a:pPr>
                <a:endParaRPr lang="en-US" sz="2400" i="1" dirty="0" smtClean="0">
                  <a:solidFill>
                    <a:schemeClr val="bg1"/>
                  </a:solidFill>
                  <a:latin typeface="Cambria Math" panose="02040503050406030204" pitchFamily="18" charset="0"/>
                </a:endParaRPr>
              </a:p>
              <a:p>
                <a:pPr marL="342900" indent="-342900" algn="just">
                  <a:buFont typeface="Wingdings" panose="05000000000000000000" pitchFamily="2" charset="2"/>
                  <a:buChar char="§"/>
                </a:pPr>
                <a14:m>
                  <m:oMath xmlns:m="http://schemas.openxmlformats.org/officeDocument/2006/math">
                    <m:r>
                      <a:rPr lang="el-GR" sz="2400" i="1" dirty="0" smtClean="0">
                        <a:solidFill>
                          <a:schemeClr val="bg1"/>
                        </a:solidFill>
                        <a:latin typeface="Cambria Math" panose="02040503050406030204" pitchFamily="18" charset="0"/>
                      </a:rPr>
                      <m:t>𝑓</m:t>
                    </m:r>
                    <m:r>
                      <a:rPr lang="el-GR" sz="2400" i="1" dirty="0" smtClean="0">
                        <a:solidFill>
                          <a:schemeClr val="bg1"/>
                        </a:solidFill>
                        <a:latin typeface="Cambria Math" panose="02040503050406030204" pitchFamily="18" charset="0"/>
                      </a:rPr>
                      <m:t>(</m:t>
                    </m:r>
                    <m:r>
                      <a:rPr lang="el-GR" sz="2400" i="1" dirty="0" smtClean="0">
                        <a:solidFill>
                          <a:schemeClr val="bg1"/>
                        </a:solidFill>
                        <a:latin typeface="Cambria Math" panose="02040503050406030204" pitchFamily="18" charset="0"/>
                      </a:rPr>
                      <m:t>𝑛</m:t>
                    </m:r>
                    <m:r>
                      <a:rPr lang="el-GR" sz="2400" i="1" dirty="0" smtClean="0">
                        <a:solidFill>
                          <a:schemeClr val="bg1"/>
                        </a:solidFill>
                        <a:latin typeface="Cambria Math" panose="02040503050406030204" pitchFamily="18" charset="0"/>
                      </a:rPr>
                      <m:t>)= </m:t>
                    </m:r>
                    <m:r>
                      <m:rPr>
                        <m:sty m:val="p"/>
                      </m:rPr>
                      <a:rPr lang="el-GR" sz="2400" i="0" dirty="0">
                        <a:solidFill>
                          <a:schemeClr val="bg1"/>
                        </a:solidFill>
                        <a:latin typeface="Cambria Math" panose="02040503050406030204" pitchFamily="18" charset="0"/>
                      </a:rPr>
                      <m:t>Ω</m:t>
                    </m:r>
                    <m:r>
                      <a:rPr lang="el-GR" sz="2400" i="1" dirty="0">
                        <a:solidFill>
                          <a:schemeClr val="bg1"/>
                        </a:solidFill>
                        <a:latin typeface="Cambria Math" panose="02040503050406030204" pitchFamily="18" charset="0"/>
                      </a:rPr>
                      <m:t>(</m:t>
                    </m:r>
                    <m:r>
                      <a:rPr lang="el-GR" sz="2400" i="1" dirty="0">
                        <a:solidFill>
                          <a:schemeClr val="bg1"/>
                        </a:solidFill>
                        <a:latin typeface="Cambria Math" panose="02040503050406030204" pitchFamily="18" charset="0"/>
                      </a:rPr>
                      <m:t>𝑔</m:t>
                    </m:r>
                    <m:r>
                      <a:rPr lang="el-GR" sz="2400" i="1" dirty="0">
                        <a:solidFill>
                          <a:schemeClr val="bg1"/>
                        </a:solidFill>
                        <a:latin typeface="Cambria Math" panose="02040503050406030204" pitchFamily="18" charset="0"/>
                      </a:rPr>
                      <m:t>(</m:t>
                    </m:r>
                    <m:r>
                      <a:rPr lang="el-GR" sz="2400" i="1" dirty="0">
                        <a:solidFill>
                          <a:schemeClr val="bg1"/>
                        </a:solidFill>
                        <a:latin typeface="Cambria Math" panose="02040503050406030204" pitchFamily="18" charset="0"/>
                      </a:rPr>
                      <m:t>𝑛</m:t>
                    </m:r>
                    <m:r>
                      <a:rPr lang="el-GR" sz="2400" i="1" dirty="0">
                        <a:solidFill>
                          <a:schemeClr val="bg1"/>
                        </a:solidFill>
                        <a:latin typeface="Cambria Math" panose="02040503050406030204" pitchFamily="18" charset="0"/>
                      </a:rPr>
                      <m:t>)) </m:t>
                    </m:r>
                  </m:oMath>
                </a14:m>
                <a:r>
                  <a:rPr lang="en-US" sz="2400" dirty="0">
                    <a:solidFill>
                      <a:schemeClr val="bg1"/>
                    </a:solidFill>
                    <a:latin typeface="Cambria Math" panose="02040503050406030204" pitchFamily="18" charset="0"/>
                  </a:rPr>
                  <a:t>implies:  </a:t>
                </a:r>
              </a:p>
              <a:p>
                <a:pPr algn="ctr"/>
                <a14:m>
                  <m:oMathPara xmlns:m="http://schemas.openxmlformats.org/officeDocument/2006/math">
                    <m:oMathParaPr>
                      <m:jc m:val="centerGroup"/>
                    </m:oMathParaPr>
                    <m:oMath xmlns:m="http://schemas.openxmlformats.org/officeDocument/2006/math">
                      <m:r>
                        <a:rPr lang="en-US" sz="2400" i="1" dirty="0" smtClean="0">
                          <a:solidFill>
                            <a:schemeClr val="bg1"/>
                          </a:solidFill>
                          <a:latin typeface="Cambria Math" panose="02040503050406030204" pitchFamily="18" charset="0"/>
                        </a:rPr>
                        <m:t>𝒇</m:t>
                      </m:r>
                      <m:r>
                        <a:rPr lang="en-US" sz="2400" i="1" dirty="0" smtClean="0">
                          <a:solidFill>
                            <a:schemeClr val="bg1"/>
                          </a:solidFill>
                          <a:latin typeface="Cambria Math" panose="02040503050406030204" pitchFamily="18" charset="0"/>
                        </a:rPr>
                        <m:t>(</m:t>
                      </m:r>
                      <m:r>
                        <a:rPr lang="en-US" sz="2400" i="1" dirty="0" smtClean="0">
                          <a:solidFill>
                            <a:schemeClr val="bg1"/>
                          </a:solidFill>
                          <a:latin typeface="Cambria Math" panose="02040503050406030204" pitchFamily="18" charset="0"/>
                        </a:rPr>
                        <m:t>𝒏</m:t>
                      </m:r>
                      <m:r>
                        <a:rPr lang="en-US" sz="2400" i="1" dirty="0" smtClean="0">
                          <a:solidFill>
                            <a:schemeClr val="bg1"/>
                          </a:solidFill>
                          <a:latin typeface="Cambria Math" panose="02040503050406030204" pitchFamily="18" charset="0"/>
                        </a:rPr>
                        <m:t>)“≥” </m:t>
                      </m:r>
                      <m:r>
                        <a:rPr lang="en-US" sz="2400" i="1" dirty="0" smtClean="0">
                          <a:solidFill>
                            <a:schemeClr val="bg1"/>
                          </a:solidFill>
                          <a:latin typeface="Cambria Math" panose="02040503050406030204" pitchFamily="18" charset="0"/>
                        </a:rPr>
                        <m:t>𝒄</m:t>
                      </m:r>
                      <m:r>
                        <a:rPr lang="en-US" sz="2400" i="1" dirty="0" smtClean="0">
                          <a:solidFill>
                            <a:schemeClr val="bg1"/>
                          </a:solidFill>
                          <a:latin typeface="Cambria Math" panose="02040503050406030204" pitchFamily="18" charset="0"/>
                        </a:rPr>
                        <m:t>.</m:t>
                      </m:r>
                      <m:r>
                        <a:rPr lang="en-US" sz="2400" i="1" dirty="0" smtClean="0">
                          <a:solidFill>
                            <a:schemeClr val="bg1"/>
                          </a:solidFill>
                          <a:latin typeface="Cambria Math" panose="02040503050406030204" pitchFamily="18" charset="0"/>
                        </a:rPr>
                        <m:t>𝒈</m:t>
                      </m:r>
                      <m:r>
                        <a:rPr lang="en-US" sz="2400" i="1" dirty="0" smtClean="0">
                          <a:solidFill>
                            <a:schemeClr val="bg1"/>
                          </a:solidFill>
                          <a:latin typeface="Cambria Math" panose="02040503050406030204" pitchFamily="18" charset="0"/>
                        </a:rPr>
                        <m:t>(</m:t>
                      </m:r>
                      <m:r>
                        <a:rPr lang="en-US" sz="2400" i="1" dirty="0" smtClean="0">
                          <a:solidFill>
                            <a:schemeClr val="bg1"/>
                          </a:solidFill>
                          <a:latin typeface="Cambria Math" panose="02040503050406030204" pitchFamily="18" charset="0"/>
                        </a:rPr>
                        <m:t>𝒏</m:t>
                      </m:r>
                      <m:r>
                        <a:rPr lang="en-US" sz="2400" i="1" dirty="0" smtClean="0">
                          <a:solidFill>
                            <a:schemeClr val="bg1"/>
                          </a:solidFill>
                          <a:latin typeface="Cambria Math" panose="02040503050406030204" pitchFamily="18" charset="0"/>
                        </a:rPr>
                        <m:t>)</m:t>
                      </m:r>
                    </m:oMath>
                  </m:oMathPara>
                </a14:m>
                <a:endParaRPr lang="en-US" sz="2400" dirty="0">
                  <a:solidFill>
                    <a:schemeClr val="bg1"/>
                  </a:solidFill>
                  <a:latin typeface="Cambria Math" panose="02040503050406030204" pitchFamily="18" charset="0"/>
                </a:endParaRPr>
              </a:p>
              <a:p>
                <a:pPr marL="342900" indent="-342900" algn="just">
                  <a:buFont typeface="Wingdings" panose="05000000000000000000" pitchFamily="2" charset="2"/>
                  <a:buChar char="§"/>
                </a:pPr>
                <a:endParaRPr lang="en-US" sz="2400" i="1" dirty="0" smtClean="0">
                  <a:solidFill>
                    <a:schemeClr val="bg1"/>
                  </a:solidFill>
                  <a:latin typeface="Cambria Math" panose="02040503050406030204" pitchFamily="18" charset="0"/>
                </a:endParaRPr>
              </a:p>
              <a:p>
                <a:pPr marL="342900" indent="-342900" algn="just">
                  <a:buFont typeface="Wingdings" panose="05000000000000000000" pitchFamily="2" charset="2"/>
                  <a:buChar char="§"/>
                </a:pPr>
                <a:r>
                  <a:rPr lang="en-US" sz="2400" dirty="0" smtClean="0">
                    <a:solidFill>
                      <a:schemeClr val="bg1"/>
                    </a:solidFill>
                  </a:rPr>
                  <a:t>A </a:t>
                </a:r>
                <a:r>
                  <a:rPr lang="en-US" sz="2400" dirty="0">
                    <a:solidFill>
                      <a:schemeClr val="bg1"/>
                    </a:solidFill>
                  </a:rPr>
                  <a:t>lower bound </a:t>
                </a:r>
                <a14:m>
                  <m:oMath xmlns:m="http://schemas.openxmlformats.org/officeDocument/2006/math">
                    <m:r>
                      <a:rPr lang="en-US" sz="2400" i="1" dirty="0">
                        <a:solidFill>
                          <a:schemeClr val="bg1"/>
                        </a:solidFill>
                        <a:latin typeface="Cambria Math" panose="02040503050406030204" pitchFamily="18" charset="0"/>
                      </a:rPr>
                      <m:t>𝑔</m:t>
                    </m:r>
                    <m:r>
                      <a:rPr lang="en-US" sz="2400" i="1" dirty="0" smtClean="0">
                        <a:solidFill>
                          <a:schemeClr val="bg1"/>
                        </a:solidFill>
                        <a:latin typeface="Cambria Math" panose="02040503050406030204" pitchFamily="18" charset="0"/>
                      </a:rPr>
                      <m:t>(</m:t>
                    </m:r>
                    <m:r>
                      <a:rPr lang="en-US" sz="2400" i="1" dirty="0" smtClean="0">
                        <a:solidFill>
                          <a:schemeClr val="bg1"/>
                        </a:solidFill>
                        <a:latin typeface="Cambria Math" panose="02040503050406030204" pitchFamily="18" charset="0"/>
                      </a:rPr>
                      <m:t>𝑛</m:t>
                    </m:r>
                    <m:r>
                      <a:rPr lang="en-US" sz="2400" i="1" dirty="0" smtClean="0">
                        <a:solidFill>
                          <a:schemeClr val="bg1"/>
                        </a:solidFill>
                        <a:latin typeface="Cambria Math" panose="02040503050406030204" pitchFamily="18" charset="0"/>
                      </a:rPr>
                      <m:t>) </m:t>
                    </m:r>
                  </m:oMath>
                </a14:m>
                <a:r>
                  <a:rPr lang="en-US" sz="2400" dirty="0">
                    <a:solidFill>
                      <a:schemeClr val="bg1"/>
                    </a:solidFill>
                  </a:rPr>
                  <a:t>of an algorithm defines the minimum time required, it is not possible to have any other algorithm (for the same problem) whose time complexity is less than </a:t>
                </a:r>
                <a14:m>
                  <m:oMath xmlns:m="http://schemas.openxmlformats.org/officeDocument/2006/math">
                    <m:r>
                      <a:rPr lang="en-US" sz="2400" i="1" dirty="0">
                        <a:solidFill>
                          <a:schemeClr val="bg1"/>
                        </a:solidFill>
                        <a:latin typeface="Cambria Math" panose="02040503050406030204" pitchFamily="18" charset="0"/>
                      </a:rPr>
                      <m:t>𝑔</m:t>
                    </m:r>
                    <m:r>
                      <a:rPr lang="en-US" sz="2400" i="1" dirty="0">
                        <a:solidFill>
                          <a:schemeClr val="bg1"/>
                        </a:solidFill>
                        <a:latin typeface="Cambria Math" panose="02040503050406030204" pitchFamily="18" charset="0"/>
                      </a:rPr>
                      <m:t>(</m:t>
                    </m:r>
                    <m:r>
                      <a:rPr lang="en-US" sz="2400" i="1" dirty="0">
                        <a:solidFill>
                          <a:schemeClr val="bg1"/>
                        </a:solidFill>
                        <a:latin typeface="Cambria Math" panose="02040503050406030204" pitchFamily="18" charset="0"/>
                      </a:rPr>
                      <m:t>𝑛</m:t>
                    </m:r>
                    <m:r>
                      <a:rPr lang="en-US" sz="2400" i="1" dirty="0">
                        <a:solidFill>
                          <a:schemeClr val="bg1"/>
                        </a:solidFill>
                        <a:latin typeface="Cambria Math" panose="02040503050406030204" pitchFamily="18" charset="0"/>
                      </a:rPr>
                      <m:t>)</m:t>
                    </m:r>
                  </m:oMath>
                </a14:m>
                <a:r>
                  <a:rPr lang="en-US" sz="2400" dirty="0">
                    <a:solidFill>
                      <a:schemeClr val="bg1"/>
                    </a:solidFill>
                  </a:rPr>
                  <a:t> for random input.</a:t>
                </a:r>
              </a:p>
              <a:p>
                <a:pPr marL="342900" indent="-342900" algn="just">
                  <a:buFont typeface="Wingdings" panose="05000000000000000000" pitchFamily="2" charset="2"/>
                  <a:buChar char="§"/>
                </a:pPr>
                <a:endParaRPr lang="en-US" sz="2400" dirty="0">
                  <a:solidFill>
                    <a:schemeClr val="bg1"/>
                  </a:solidFill>
                </a:endParaRPr>
              </a:p>
            </p:txBody>
          </p:sp>
        </mc:Choice>
        <mc:Fallback xmlns="">
          <p:sp>
            <p:nvSpPr>
              <p:cNvPr id="3" name="Rectangle 2">
                <a:extLst>
                  <a:ext uri="{FF2B5EF4-FFF2-40B4-BE49-F238E27FC236}">
                    <a16:creationId xmlns="" xmlns:a16="http://schemas.microsoft.com/office/drawing/2014/main" xmlns:a14="http://schemas.microsoft.com/office/drawing/2010/main" id="{54B20E2A-F2D8-419C-9FD1-95D26342647C}"/>
                  </a:ext>
                </a:extLst>
              </p:cNvPr>
              <p:cNvSpPr>
                <a:spLocks noRot="1" noChangeAspect="1" noMove="1" noResize="1" noEditPoints="1" noAdjustHandles="1" noChangeArrowheads="1" noChangeShapeType="1" noTextEdit="1"/>
              </p:cNvSpPr>
              <p:nvPr/>
            </p:nvSpPr>
            <p:spPr>
              <a:xfrm>
                <a:off x="6096000" y="0"/>
                <a:ext cx="6096000" cy="6588000"/>
              </a:xfrm>
              <a:prstGeom prst="rect">
                <a:avLst/>
              </a:prstGeom>
              <a:blipFill rotWithShape="0">
                <a:blip r:embed="rId2"/>
                <a:stretch>
                  <a:fillRect l="-1300" r="-1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0" y="-1"/>
                <a:ext cx="6096000" cy="830997"/>
              </a:xfrm>
              <a:prstGeom prst="rect">
                <a:avLst/>
              </a:prstGeom>
              <a:noFill/>
            </p:spPr>
            <p:txBody>
              <a:bodyPr wrap="square" lIns="274320" rtlCol="0" anchor="ctr">
                <a:spAutoFit/>
              </a:bodyPr>
              <a:lstStyle/>
              <a:p>
                <a:pPr>
                  <a:lnSpc>
                    <a:spcPct val="150000"/>
                  </a:lnSpc>
                </a:pPr>
                <a:r>
                  <a:rPr lang="en-US" sz="3200" b="1" dirty="0" smtClean="0">
                    <a:solidFill>
                      <a:srgbClr val="424242"/>
                    </a:solidFill>
                  </a:rPr>
                  <a:t>Big(</a:t>
                </a:r>
                <a14:m>
                  <m:oMath xmlns:m="http://schemas.openxmlformats.org/officeDocument/2006/math">
                    <m:r>
                      <a:rPr lang="en-US" sz="3200" b="1" dirty="0">
                        <a:solidFill>
                          <a:srgbClr val="424242"/>
                        </a:solidFill>
                        <a:latin typeface="Cambria Math" panose="02040503050406030204" pitchFamily="18" charset="0"/>
                      </a:rPr>
                      <m:t>𝛀</m:t>
                    </m:r>
                  </m:oMath>
                </a14:m>
                <a:r>
                  <a:rPr lang="en-US" sz="3200" b="1" dirty="0">
                    <a:solidFill>
                      <a:srgbClr val="424242"/>
                    </a:solidFill>
                  </a:rPr>
                  <a:t>)</a:t>
                </a:r>
                <a:r>
                  <a:rPr lang="en-US" sz="3200" b="1" dirty="0" smtClean="0">
                    <a:solidFill>
                      <a:srgbClr val="424242"/>
                    </a:solidFill>
                  </a:rPr>
                  <a:t> Notation</a:t>
                </a:r>
                <a:endParaRPr lang="en-US" sz="3200" b="1" dirty="0">
                  <a:solidFill>
                    <a:srgbClr val="424242"/>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0" y="-1"/>
                <a:ext cx="6096000" cy="830997"/>
              </a:xfrm>
              <a:prstGeom prst="rect">
                <a:avLst/>
              </a:prstGeom>
              <a:blipFill rotWithShape="0">
                <a:blip r:embed="rId3"/>
                <a:stretch>
                  <a:fillRect b="-139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523323" y="5239388"/>
                <a:ext cx="250767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dirty="0" smtClean="0">
                          <a:solidFill>
                            <a:srgbClr val="A71160"/>
                          </a:solidFill>
                          <a:latin typeface="Cambria Math" panose="02040503050406030204" pitchFamily="18" charset="0"/>
                        </a:rPr>
                        <m:t>𝒇</m:t>
                      </m:r>
                      <m:r>
                        <a:rPr lang="en-US" sz="2400" b="1" i="1" dirty="0" smtClean="0">
                          <a:solidFill>
                            <a:srgbClr val="A71160"/>
                          </a:solidFill>
                          <a:latin typeface="Cambria Math" panose="02040503050406030204" pitchFamily="18" charset="0"/>
                        </a:rPr>
                        <m:t>(</m:t>
                      </m:r>
                      <m:r>
                        <a:rPr lang="en-US" sz="2400" b="1" i="1" dirty="0" smtClean="0">
                          <a:solidFill>
                            <a:srgbClr val="A71160"/>
                          </a:solidFill>
                          <a:latin typeface="Cambria Math" panose="02040503050406030204" pitchFamily="18" charset="0"/>
                        </a:rPr>
                        <m:t>𝒏</m:t>
                      </m:r>
                      <m:r>
                        <a:rPr lang="en-US" sz="2400" b="1" i="1" dirty="0" smtClean="0">
                          <a:solidFill>
                            <a:srgbClr val="A71160"/>
                          </a:solidFill>
                          <a:latin typeface="Cambria Math" panose="02040503050406030204" pitchFamily="18" charset="0"/>
                        </a:rPr>
                        <m:t>)=</m:t>
                      </m:r>
                      <m:r>
                        <a:rPr lang="el-GR" sz="2400" b="1" i="1" dirty="0">
                          <a:solidFill>
                            <a:srgbClr val="A71160"/>
                          </a:solidFill>
                          <a:latin typeface="Cambria Math" panose="02040503050406030204" pitchFamily="18" charset="0"/>
                        </a:rPr>
                        <m:t>𝜴</m:t>
                      </m:r>
                      <m:r>
                        <a:rPr lang="en-US" sz="2400" b="1" i="1" dirty="0" smtClean="0">
                          <a:solidFill>
                            <a:srgbClr val="A71160"/>
                          </a:solidFill>
                          <a:latin typeface="Cambria Math" panose="02040503050406030204" pitchFamily="18" charset="0"/>
                        </a:rPr>
                        <m:t>(</m:t>
                      </m:r>
                      <m:r>
                        <a:rPr lang="en-US" sz="2400" b="1" i="1" dirty="0" smtClean="0">
                          <a:solidFill>
                            <a:srgbClr val="A71160"/>
                          </a:solidFill>
                          <a:latin typeface="Cambria Math" panose="02040503050406030204" pitchFamily="18" charset="0"/>
                        </a:rPr>
                        <m:t>𝒈</m:t>
                      </m:r>
                      <m:r>
                        <a:rPr lang="en-US" sz="2400" b="1" i="1" dirty="0" smtClean="0">
                          <a:solidFill>
                            <a:srgbClr val="A71160"/>
                          </a:solidFill>
                          <a:latin typeface="Cambria Math" panose="02040503050406030204" pitchFamily="18" charset="0"/>
                        </a:rPr>
                        <m:t>(</m:t>
                      </m:r>
                      <m:r>
                        <a:rPr lang="en-US" sz="2400" b="1" i="1" dirty="0" smtClean="0">
                          <a:solidFill>
                            <a:srgbClr val="A71160"/>
                          </a:solidFill>
                          <a:latin typeface="Cambria Math" panose="02040503050406030204" pitchFamily="18" charset="0"/>
                        </a:rPr>
                        <m:t>𝒏</m:t>
                      </m:r>
                      <m:r>
                        <a:rPr lang="en-US" sz="2400" b="1" i="1" dirty="0" smtClean="0">
                          <a:solidFill>
                            <a:srgbClr val="A71160"/>
                          </a:solidFill>
                          <a:latin typeface="Cambria Math" panose="02040503050406030204" pitchFamily="18" charset="0"/>
                        </a:rPr>
                        <m:t>))</m:t>
                      </m:r>
                    </m:oMath>
                  </m:oMathPara>
                </a14:m>
                <a:endParaRPr lang="en-US" sz="2400" b="1" i="1" dirty="0">
                  <a:solidFill>
                    <a:srgbClr val="A7116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523323" y="5239388"/>
                <a:ext cx="2507672" cy="461665"/>
              </a:xfrm>
              <a:prstGeom prst="rect">
                <a:avLst/>
              </a:prstGeom>
              <a:blipFill rotWithShape="0">
                <a:blip r:embed="rId4"/>
                <a:stretch>
                  <a:fillRect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765131" y="5163093"/>
                <a:ext cx="57011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dirty="0" smtClean="0">
                              <a:latin typeface="Cambria Math" panose="02040503050406030204" pitchFamily="18" charset="0"/>
                            </a:rPr>
                          </m:ctrlPr>
                        </m:sSubPr>
                        <m:e>
                          <m:r>
                            <a:rPr lang="en-US" sz="2000" b="1" i="1" dirty="0" smtClean="0">
                              <a:latin typeface="Cambria Math" panose="02040503050406030204" pitchFamily="18" charset="0"/>
                            </a:rPr>
                            <m:t>𝒏</m:t>
                          </m:r>
                        </m:e>
                        <m:sub>
                          <m:r>
                            <a:rPr lang="en-US" sz="2000" b="1" i="1" dirty="0" smtClean="0">
                              <a:latin typeface="Cambria Math" panose="02040503050406030204" pitchFamily="18" charset="0"/>
                            </a:rPr>
                            <m:t>𝟎</m:t>
                          </m:r>
                        </m:sub>
                      </m:sSub>
                    </m:oMath>
                  </m:oMathPara>
                </a14:m>
                <a:endParaRPr lang="en-US" sz="2000" b="1" i="1" dirty="0"/>
              </a:p>
            </p:txBody>
          </p:sp>
        </mc:Choice>
        <mc:Fallback xmlns="">
          <p:sp>
            <p:nvSpPr>
              <p:cNvPr id="11" name="TextBox 10"/>
              <p:cNvSpPr txBox="1">
                <a:spLocks noRot="1" noChangeAspect="1" noMove="1" noResize="1" noEditPoints="1" noAdjustHandles="1" noChangeArrowheads="1" noChangeShapeType="1" noTextEdit="1"/>
              </p:cNvSpPr>
              <p:nvPr/>
            </p:nvSpPr>
            <p:spPr>
              <a:xfrm>
                <a:off x="1765131" y="5163093"/>
                <a:ext cx="570116" cy="400110"/>
              </a:xfrm>
              <a:prstGeom prst="rect">
                <a:avLst/>
              </a:prstGeom>
              <a:blipFill rotWithShape="0">
                <a:blip r:embed="rId5"/>
                <a:stretch>
                  <a:fillRect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5466087" y="4976893"/>
                <a:ext cx="57011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dirty="0" smtClean="0">
                          <a:latin typeface="Cambria Math" panose="02040503050406030204" pitchFamily="18" charset="0"/>
                        </a:rPr>
                        <m:t>𝒏</m:t>
                      </m:r>
                    </m:oMath>
                  </m:oMathPara>
                </a14:m>
                <a:endParaRPr lang="en-US" sz="2000" b="1" i="1" dirty="0"/>
              </a:p>
            </p:txBody>
          </p:sp>
        </mc:Choice>
        <mc:Fallback xmlns="">
          <p:sp>
            <p:nvSpPr>
              <p:cNvPr id="12" name="TextBox 11"/>
              <p:cNvSpPr txBox="1">
                <a:spLocks noRot="1" noChangeAspect="1" noMove="1" noResize="1" noEditPoints="1" noAdjustHandles="1" noChangeArrowheads="1" noChangeShapeType="1" noTextEdit="1"/>
              </p:cNvSpPr>
              <p:nvPr/>
            </p:nvSpPr>
            <p:spPr>
              <a:xfrm>
                <a:off x="5466087" y="4976893"/>
                <a:ext cx="570116" cy="400110"/>
              </a:xfrm>
              <a:prstGeom prst="rect">
                <a:avLst/>
              </a:prstGeom>
              <a:blipFill rotWithShape="0">
                <a:blip r:embed="rId6"/>
                <a:stretch>
                  <a:fillRect/>
                </a:stretch>
              </a:blipFill>
            </p:spPr>
            <p:txBody>
              <a:bodyPr/>
              <a:lstStyle/>
              <a:p>
                <a:r>
                  <a:rPr lang="en-US">
                    <a:noFill/>
                  </a:rPr>
                  <a:t> </a:t>
                </a:r>
              </a:p>
            </p:txBody>
          </p:sp>
        </mc:Fallback>
      </mc:AlternateContent>
      <p:pic>
        <p:nvPicPr>
          <p:cNvPr id="20" name="Picture 19"/>
          <p:cNvPicPr>
            <a:picLocks noChangeAspect="1"/>
          </p:cNvPicPr>
          <p:nvPr/>
        </p:nvPicPr>
        <p:blipFill>
          <a:blip r:embed="rId7"/>
          <a:stretch>
            <a:fillRect/>
          </a:stretch>
        </p:blipFill>
        <p:spPr>
          <a:xfrm>
            <a:off x="747112" y="1836098"/>
            <a:ext cx="4572000" cy="2493259"/>
          </a:xfrm>
          <a:prstGeom prst="rect">
            <a:avLst/>
          </a:prstGeom>
        </p:spPr>
      </p:pic>
      <mc:AlternateContent xmlns:mc="http://schemas.openxmlformats.org/markup-compatibility/2006" xmlns:a14="http://schemas.microsoft.com/office/drawing/2010/main">
        <mc:Choice Requires="a14">
          <p:sp>
            <p:nvSpPr>
              <p:cNvPr id="13" name="TextBox 12"/>
              <p:cNvSpPr txBox="1"/>
              <p:nvPr/>
            </p:nvSpPr>
            <p:spPr>
              <a:xfrm>
                <a:off x="4606434" y="2572504"/>
                <a:ext cx="9570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dirty="0" smtClean="0">
                          <a:latin typeface="Cambria Math" panose="02040503050406030204" pitchFamily="18" charset="0"/>
                        </a:rPr>
                        <m:t>𝒄</m:t>
                      </m:r>
                      <m:r>
                        <a:rPr lang="en-US" sz="2000" b="1" i="1" dirty="0" smtClean="0">
                          <a:latin typeface="Cambria Math" panose="02040503050406030204" pitchFamily="18" charset="0"/>
                        </a:rPr>
                        <m:t>.</m:t>
                      </m:r>
                      <m:r>
                        <a:rPr lang="en-US" sz="2000" b="1" i="1" dirty="0" smtClean="0">
                          <a:latin typeface="Cambria Math" panose="02040503050406030204" pitchFamily="18" charset="0"/>
                        </a:rPr>
                        <m:t>𝒈</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oMath>
                  </m:oMathPara>
                </a14:m>
                <a:endParaRPr lang="en-US" sz="2000" b="1" i="1" dirty="0"/>
              </a:p>
            </p:txBody>
          </p:sp>
        </mc:Choice>
        <mc:Fallback xmlns="">
          <p:sp>
            <p:nvSpPr>
              <p:cNvPr id="13" name="TextBox 12"/>
              <p:cNvSpPr txBox="1">
                <a:spLocks noRot="1" noChangeAspect="1" noMove="1" noResize="1" noEditPoints="1" noAdjustHandles="1" noChangeArrowheads="1" noChangeShapeType="1" noTextEdit="1"/>
              </p:cNvSpPr>
              <p:nvPr/>
            </p:nvSpPr>
            <p:spPr>
              <a:xfrm>
                <a:off x="4606434" y="2572504"/>
                <a:ext cx="957064" cy="400110"/>
              </a:xfrm>
              <a:prstGeom prst="rect">
                <a:avLst/>
              </a:prstGeom>
              <a:blipFill rotWithShape="0">
                <a:blip r:embed="rId8"/>
                <a:stretch>
                  <a:fillRect r="-2548"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4421845" y="1505975"/>
                <a:ext cx="9570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dirty="0" smtClean="0">
                          <a:latin typeface="Cambria Math" panose="02040503050406030204" pitchFamily="18" charset="0"/>
                        </a:rPr>
                        <m:t>𝒇</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oMath>
                  </m:oMathPara>
                </a14:m>
                <a:endParaRPr lang="en-US" sz="2000" b="1" i="1" dirty="0"/>
              </a:p>
            </p:txBody>
          </p:sp>
        </mc:Choice>
        <mc:Fallback xmlns="">
          <p:sp>
            <p:nvSpPr>
              <p:cNvPr id="14" name="TextBox 13"/>
              <p:cNvSpPr txBox="1">
                <a:spLocks noRot="1" noChangeAspect="1" noMove="1" noResize="1" noEditPoints="1" noAdjustHandles="1" noChangeArrowheads="1" noChangeShapeType="1" noTextEdit="1"/>
              </p:cNvSpPr>
              <p:nvPr/>
            </p:nvSpPr>
            <p:spPr>
              <a:xfrm>
                <a:off x="4421845" y="1505975"/>
                <a:ext cx="957064" cy="400110"/>
              </a:xfrm>
              <a:prstGeom prst="rect">
                <a:avLst/>
              </a:prstGeom>
              <a:blipFill rotWithShape="0">
                <a:blip r:embed="rId9"/>
                <a:stretch>
                  <a:fillRect b="-16667"/>
                </a:stretch>
              </a:blipFill>
            </p:spPr>
            <p:txBody>
              <a:bodyPr/>
              <a:lstStyle/>
              <a:p>
                <a:r>
                  <a:rPr lang="en-US">
                    <a:noFill/>
                  </a:rPr>
                  <a:t> </a:t>
                </a:r>
              </a:p>
            </p:txBody>
          </p:sp>
        </mc:Fallback>
      </mc:AlternateContent>
      <p:cxnSp>
        <p:nvCxnSpPr>
          <p:cNvPr id="21" name="Straight Connector 20"/>
          <p:cNvCxnSpPr/>
          <p:nvPr/>
        </p:nvCxnSpPr>
        <p:spPr>
          <a:xfrm flipH="1">
            <a:off x="2013984" y="3460677"/>
            <a:ext cx="0" cy="1737360"/>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747111" y="1412971"/>
            <a:ext cx="0" cy="37953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747112" y="5195831"/>
            <a:ext cx="47548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494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500"/>
                                        <p:tgtEl>
                                          <p:spTgt spid="2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1000"/>
                                        <p:tgtEl>
                                          <p:spTgt spid="20"/>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up)">
                                      <p:cBhvr>
                                        <p:cTn id="32" dur="500"/>
                                        <p:tgtEl>
                                          <p:spTgt spid="21"/>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1" end="1"/>
                                            </p:txEl>
                                          </p:spTgt>
                                        </p:tgtEl>
                                        <p:attrNameLst>
                                          <p:attrName>style.visibility</p:attrName>
                                        </p:attrNameLst>
                                      </p:cBhvr>
                                      <p:to>
                                        <p:strVal val="visible"/>
                                      </p:to>
                                    </p:set>
                                    <p:animEffect transition="in" filter="fade">
                                      <p:cBhvr>
                                        <p:cTn id="44" dur="500"/>
                                        <p:tgtEl>
                                          <p:spTgt spid="3">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xEl>
                                              <p:pRg st="3" end="3"/>
                                            </p:txEl>
                                          </p:spTgt>
                                        </p:tgtEl>
                                        <p:attrNameLst>
                                          <p:attrName>style.visibility</p:attrName>
                                        </p:attrNameLst>
                                      </p:cBhvr>
                                      <p:to>
                                        <p:strVal val="visible"/>
                                      </p:to>
                                    </p:set>
                                    <p:animEffect transition="in" filter="fade">
                                      <p:cBhvr>
                                        <p:cTn id="49" dur="500"/>
                                        <p:tgtEl>
                                          <p:spTgt spid="3">
                                            <p:txEl>
                                              <p:pRg st="3" end="3"/>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
                                            <p:txEl>
                                              <p:pRg st="4" end="4"/>
                                            </p:txEl>
                                          </p:spTgt>
                                        </p:tgtEl>
                                        <p:attrNameLst>
                                          <p:attrName>style.visibility</p:attrName>
                                        </p:attrNameLst>
                                      </p:cBhvr>
                                      <p:to>
                                        <p:strVal val="visible"/>
                                      </p:to>
                                    </p:set>
                                    <p:animEffect transition="in" filter="fade">
                                      <p:cBhvr>
                                        <p:cTn id="54" dur="500"/>
                                        <p:tgtEl>
                                          <p:spTgt spid="3">
                                            <p:txEl>
                                              <p:pRg st="4" end="4"/>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
                                            <p:txEl>
                                              <p:pRg st="6" end="6"/>
                                            </p:txEl>
                                          </p:spTgt>
                                        </p:tgtEl>
                                        <p:attrNameLst>
                                          <p:attrName>style.visibility</p:attrName>
                                        </p:attrNameLst>
                                      </p:cBhvr>
                                      <p:to>
                                        <p:strVal val="visible"/>
                                      </p:to>
                                    </p:set>
                                    <p:animEffect transition="in" filter="fade">
                                      <p:cBhvr>
                                        <p:cTn id="5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2" grpId="0"/>
      <p:bldP spid="13" grpId="0"/>
      <p:bldP spid="1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4B20E2A-F2D8-419C-9FD1-95D26342647C}"/>
                  </a:ext>
                </a:extLst>
              </p:cNvPr>
              <p:cNvSpPr/>
              <p:nvPr/>
            </p:nvSpPr>
            <p:spPr>
              <a:xfrm>
                <a:off x="6096000" y="0"/>
                <a:ext cx="6096000" cy="6588000"/>
              </a:xfrm>
              <a:prstGeom prst="rect">
                <a:avLst/>
              </a:prstGeom>
              <a:gradFill flip="none" rotWithShape="1">
                <a:gsLst>
                  <a:gs pos="55000">
                    <a:srgbClr val="B21266"/>
                  </a:gs>
                  <a:gs pos="30000">
                    <a:srgbClr val="A3115D">
                      <a:lumMod val="100000"/>
                    </a:srgbClr>
                  </a:gs>
                  <a:gs pos="100000">
                    <a:srgbClr val="ED6D9B"/>
                  </a:gs>
                </a:gsLst>
                <a:path path="circle">
                  <a:fillToRect r="100000" b="100000"/>
                </a:path>
                <a:tileRect l="-100000" t="-100000"/>
              </a:gradFill>
              <a:ln>
                <a:noFill/>
              </a:ln>
            </p:spPr>
            <p:txBody>
              <a:bodyPr vert="horz" wrap="square" lIns="91440" tIns="45720" rIns="91440" bIns="45720" numCol="1" anchor="t" anchorCtr="0" compatLnSpc="1">
                <a:prstTxWarp prst="textNoShape">
                  <a:avLst/>
                </a:prstTxWarp>
              </a:bodyPr>
              <a:lstStyle/>
              <a:p>
                <a:pPr marL="342900" indent="-342900" algn="just">
                  <a:buFont typeface="Wingdings" panose="05000000000000000000" pitchFamily="2" charset="2"/>
                  <a:buChar char="§"/>
                </a:pPr>
                <a:endParaRPr lang="en-US" sz="2400" dirty="0" smtClean="0">
                  <a:solidFill>
                    <a:schemeClr val="bg1"/>
                  </a:solidFill>
                </a:endParaRPr>
              </a:p>
              <a:p>
                <a:pPr marL="342900" indent="-342900" algn="just">
                  <a:buFont typeface="Wingdings" panose="05000000000000000000" pitchFamily="2" charset="2"/>
                  <a:buChar char="§"/>
                </a:pPr>
                <a14:m>
                  <m:oMath xmlns:m="http://schemas.openxmlformats.org/officeDocument/2006/math">
                    <m:r>
                      <a:rPr lang="el-GR" sz="2400" i="1" dirty="0" smtClean="0">
                        <a:solidFill>
                          <a:schemeClr val="bg1"/>
                        </a:solidFill>
                        <a:latin typeface="Cambria Math" panose="02040503050406030204" pitchFamily="18" charset="0"/>
                      </a:rPr>
                      <m:t>𝜃</m:t>
                    </m:r>
                    <m:r>
                      <a:rPr lang="el-GR" sz="2400" i="1" dirty="0">
                        <a:solidFill>
                          <a:schemeClr val="bg1"/>
                        </a:solidFill>
                        <a:latin typeface="Cambria Math" panose="02040503050406030204" pitchFamily="18" charset="0"/>
                      </a:rPr>
                      <m:t>(</m:t>
                    </m:r>
                    <m:r>
                      <a:rPr lang="el-GR" sz="2400" i="1" dirty="0">
                        <a:solidFill>
                          <a:schemeClr val="bg1"/>
                        </a:solidFill>
                        <a:latin typeface="Cambria Math" panose="02040503050406030204" pitchFamily="18" charset="0"/>
                      </a:rPr>
                      <m:t>𝑔</m:t>
                    </m:r>
                    <m:r>
                      <a:rPr lang="el-GR" sz="2400" i="1" dirty="0">
                        <a:solidFill>
                          <a:schemeClr val="bg1"/>
                        </a:solidFill>
                        <a:latin typeface="Cambria Math" panose="02040503050406030204" pitchFamily="18" charset="0"/>
                      </a:rPr>
                      <m:t>(</m:t>
                    </m:r>
                    <m:r>
                      <a:rPr lang="el-GR" sz="2400" i="1" dirty="0">
                        <a:solidFill>
                          <a:schemeClr val="bg1"/>
                        </a:solidFill>
                        <a:latin typeface="Cambria Math" panose="02040503050406030204" pitchFamily="18" charset="0"/>
                      </a:rPr>
                      <m:t>𝑛</m:t>
                    </m:r>
                    <m:r>
                      <a:rPr lang="el-GR" sz="2400" i="1" dirty="0">
                        <a:solidFill>
                          <a:schemeClr val="bg1"/>
                        </a:solidFill>
                        <a:latin typeface="Cambria Math" panose="02040503050406030204" pitchFamily="18" charset="0"/>
                      </a:rPr>
                      <m:t>)) </m:t>
                    </m:r>
                  </m:oMath>
                </a14:m>
                <a:r>
                  <a:rPr lang="en-US" sz="2400" dirty="0">
                    <a:solidFill>
                      <a:schemeClr val="bg1"/>
                    </a:solidFill>
                  </a:rPr>
                  <a:t>is a set, we can write </a:t>
                </a:r>
                <a14:m>
                  <m:oMath xmlns:m="http://schemas.openxmlformats.org/officeDocument/2006/math">
                    <m:r>
                      <a:rPr lang="en-US" sz="2400" i="1" dirty="0" smtClean="0">
                        <a:solidFill>
                          <a:schemeClr val="bg1"/>
                        </a:solidFill>
                        <a:latin typeface="Cambria Math" panose="02040503050406030204" pitchFamily="18" charset="0"/>
                      </a:rPr>
                      <m:t>𝑓</m:t>
                    </m:r>
                    <m:r>
                      <a:rPr lang="en-US" sz="2400" i="1" dirty="0" smtClean="0">
                        <a:solidFill>
                          <a:schemeClr val="bg1"/>
                        </a:solidFill>
                        <a:latin typeface="Cambria Math" panose="02040503050406030204" pitchFamily="18" charset="0"/>
                      </a:rPr>
                      <m:t>(</m:t>
                    </m:r>
                    <m:r>
                      <a:rPr lang="en-US" sz="2400" i="1" dirty="0" smtClean="0">
                        <a:solidFill>
                          <a:schemeClr val="bg1"/>
                        </a:solidFill>
                        <a:latin typeface="Cambria Math" panose="02040503050406030204" pitchFamily="18" charset="0"/>
                      </a:rPr>
                      <m:t>𝑛</m:t>
                    </m:r>
                    <m:r>
                      <a:rPr lang="en-US" sz="2400" i="1" dirty="0" smtClean="0">
                        <a:solidFill>
                          <a:schemeClr val="bg1"/>
                        </a:solidFill>
                        <a:latin typeface="Cambria Math" panose="02040503050406030204" pitchFamily="18" charset="0"/>
                      </a:rPr>
                      <m:t>) </m:t>
                    </m:r>
                    <m:r>
                      <a:rPr lang="en-US" sz="2400" i="1" dirty="0" smtClean="0">
                        <a:solidFill>
                          <a:schemeClr val="bg1"/>
                        </a:solidFill>
                        <a:latin typeface="Cambria Math" panose="02040503050406030204" pitchFamily="18" charset="0"/>
                      </a:rPr>
                      <m:t>𝜖</m:t>
                    </m:r>
                    <m:r>
                      <a:rPr lang="en-US" sz="2400" i="1" dirty="0" smtClean="0">
                        <a:solidFill>
                          <a:schemeClr val="bg1"/>
                        </a:solidFill>
                        <a:latin typeface="Cambria Math" panose="02040503050406030204" pitchFamily="18" charset="0"/>
                      </a:rPr>
                      <m:t> </m:t>
                    </m:r>
                    <m:r>
                      <a:rPr lang="el-GR" sz="2400" i="1" dirty="0">
                        <a:solidFill>
                          <a:schemeClr val="bg1"/>
                        </a:solidFill>
                        <a:latin typeface="Cambria Math" panose="02040503050406030204" pitchFamily="18" charset="0"/>
                      </a:rPr>
                      <m:t>𝜃</m:t>
                    </m:r>
                    <m:r>
                      <a:rPr lang="el-GR" sz="2400" i="1" dirty="0">
                        <a:solidFill>
                          <a:schemeClr val="bg1"/>
                        </a:solidFill>
                        <a:latin typeface="Cambria Math" panose="02040503050406030204" pitchFamily="18" charset="0"/>
                      </a:rPr>
                      <m:t>(</m:t>
                    </m:r>
                    <m:r>
                      <a:rPr lang="el-GR" sz="2400" i="1" dirty="0">
                        <a:solidFill>
                          <a:schemeClr val="bg1"/>
                        </a:solidFill>
                        <a:latin typeface="Cambria Math" panose="02040503050406030204" pitchFamily="18" charset="0"/>
                      </a:rPr>
                      <m:t>𝑔</m:t>
                    </m:r>
                    <m:r>
                      <a:rPr lang="el-GR" sz="2400" i="1" dirty="0">
                        <a:solidFill>
                          <a:schemeClr val="bg1"/>
                        </a:solidFill>
                        <a:latin typeface="Cambria Math" panose="02040503050406030204" pitchFamily="18" charset="0"/>
                      </a:rPr>
                      <m:t>(</m:t>
                    </m:r>
                    <m:r>
                      <a:rPr lang="el-GR" sz="2400" i="1" dirty="0">
                        <a:solidFill>
                          <a:schemeClr val="bg1"/>
                        </a:solidFill>
                        <a:latin typeface="Cambria Math" panose="02040503050406030204" pitchFamily="18" charset="0"/>
                      </a:rPr>
                      <m:t>𝑛</m:t>
                    </m:r>
                    <m:r>
                      <a:rPr lang="el-GR" sz="2400" i="1" dirty="0">
                        <a:solidFill>
                          <a:schemeClr val="bg1"/>
                        </a:solidFill>
                        <a:latin typeface="Cambria Math" panose="02040503050406030204" pitchFamily="18" charset="0"/>
                      </a:rPr>
                      <m:t>)) </m:t>
                    </m:r>
                  </m:oMath>
                </a14:m>
                <a:r>
                  <a:rPr lang="en-US" sz="2400" dirty="0">
                    <a:solidFill>
                      <a:schemeClr val="bg1"/>
                    </a:solidFill>
                  </a:rPr>
                  <a:t>to indicate that </a:t>
                </a:r>
                <a14:m>
                  <m:oMath xmlns:m="http://schemas.openxmlformats.org/officeDocument/2006/math">
                    <m:r>
                      <a:rPr lang="en-US" sz="2400" i="1" dirty="0" smtClean="0">
                        <a:solidFill>
                          <a:schemeClr val="bg1"/>
                        </a:solidFill>
                        <a:latin typeface="Cambria Math" panose="02040503050406030204" pitchFamily="18" charset="0"/>
                      </a:rPr>
                      <m:t>𝑓</m:t>
                    </m:r>
                    <m:r>
                      <a:rPr lang="en-US" sz="2400" i="1" dirty="0" smtClean="0">
                        <a:solidFill>
                          <a:schemeClr val="bg1"/>
                        </a:solidFill>
                        <a:latin typeface="Cambria Math" panose="02040503050406030204" pitchFamily="18" charset="0"/>
                      </a:rPr>
                      <m:t>(</m:t>
                    </m:r>
                    <m:r>
                      <a:rPr lang="en-US" sz="2400" i="1" dirty="0" smtClean="0">
                        <a:solidFill>
                          <a:schemeClr val="bg1"/>
                        </a:solidFill>
                        <a:latin typeface="Cambria Math" panose="02040503050406030204" pitchFamily="18" charset="0"/>
                      </a:rPr>
                      <m:t>𝑛</m:t>
                    </m:r>
                    <m:r>
                      <a:rPr lang="en-US" sz="2400" i="1" dirty="0" smtClean="0">
                        <a:solidFill>
                          <a:schemeClr val="bg1"/>
                        </a:solidFill>
                        <a:latin typeface="Cambria Math" panose="02040503050406030204" pitchFamily="18" charset="0"/>
                      </a:rPr>
                      <m:t>) </m:t>
                    </m:r>
                  </m:oMath>
                </a14:m>
                <a:r>
                  <a:rPr lang="en-US" sz="2400" dirty="0">
                    <a:solidFill>
                      <a:schemeClr val="bg1"/>
                    </a:solidFill>
                  </a:rPr>
                  <a:t>is a member of </a:t>
                </a:r>
                <a14:m>
                  <m:oMath xmlns:m="http://schemas.openxmlformats.org/officeDocument/2006/math">
                    <m:r>
                      <a:rPr lang="el-GR" sz="2400" i="1" dirty="0" smtClean="0">
                        <a:solidFill>
                          <a:schemeClr val="bg1"/>
                        </a:solidFill>
                        <a:latin typeface="Cambria Math" panose="02040503050406030204" pitchFamily="18" charset="0"/>
                      </a:rPr>
                      <m:t>𝜃</m:t>
                    </m:r>
                    <m:r>
                      <a:rPr lang="el-GR" sz="2400" i="1" dirty="0" smtClean="0">
                        <a:solidFill>
                          <a:schemeClr val="bg1"/>
                        </a:solidFill>
                        <a:latin typeface="Cambria Math" panose="02040503050406030204" pitchFamily="18" charset="0"/>
                      </a:rPr>
                      <m:t>(</m:t>
                    </m:r>
                    <m:r>
                      <a:rPr lang="el-GR" sz="2400" i="1" dirty="0" smtClean="0">
                        <a:solidFill>
                          <a:schemeClr val="bg1"/>
                        </a:solidFill>
                        <a:latin typeface="Cambria Math" panose="02040503050406030204" pitchFamily="18" charset="0"/>
                      </a:rPr>
                      <m:t>𝑔</m:t>
                    </m:r>
                    <m:r>
                      <a:rPr lang="el-GR" sz="2400" i="1" dirty="0" smtClean="0">
                        <a:solidFill>
                          <a:schemeClr val="bg1"/>
                        </a:solidFill>
                        <a:latin typeface="Cambria Math" panose="02040503050406030204" pitchFamily="18" charset="0"/>
                      </a:rPr>
                      <m:t>(</m:t>
                    </m:r>
                    <m:r>
                      <a:rPr lang="el-GR" sz="2400" i="1" dirty="0" smtClean="0">
                        <a:solidFill>
                          <a:schemeClr val="bg1"/>
                        </a:solidFill>
                        <a:latin typeface="Cambria Math" panose="02040503050406030204" pitchFamily="18" charset="0"/>
                      </a:rPr>
                      <m:t>𝑛</m:t>
                    </m:r>
                    <m:r>
                      <a:rPr lang="el-GR" sz="2400" i="1" dirty="0" smtClean="0">
                        <a:solidFill>
                          <a:schemeClr val="bg1"/>
                        </a:solidFill>
                        <a:latin typeface="Cambria Math" panose="02040503050406030204" pitchFamily="18" charset="0"/>
                      </a:rPr>
                      <m:t>)).</m:t>
                    </m:r>
                  </m:oMath>
                </a14:m>
                <a:endParaRPr lang="el-GR" sz="2400" dirty="0">
                  <a:solidFill>
                    <a:schemeClr val="bg1"/>
                  </a:solidFill>
                </a:endParaRPr>
              </a:p>
              <a:p>
                <a:pPr marL="342900" indent="-342900" algn="just">
                  <a:buFont typeface="Wingdings" panose="05000000000000000000" pitchFamily="2" charset="2"/>
                  <a:buChar char="§"/>
                </a:pPr>
                <a:endParaRPr lang="en-US" sz="2400" dirty="0" smtClean="0">
                  <a:solidFill>
                    <a:schemeClr val="bg1"/>
                  </a:solidFill>
                </a:endParaRPr>
              </a:p>
              <a:p>
                <a:pPr marL="342900" indent="-342900" algn="just">
                  <a:buFont typeface="Wingdings" panose="05000000000000000000" pitchFamily="2" charset="2"/>
                  <a:buChar char="§"/>
                </a:pPr>
                <a14:m>
                  <m:oMath xmlns:m="http://schemas.openxmlformats.org/officeDocument/2006/math">
                    <m:r>
                      <a:rPr lang="el-GR" sz="2400" i="1" dirty="0" smtClean="0">
                        <a:solidFill>
                          <a:schemeClr val="bg1"/>
                        </a:solidFill>
                        <a:latin typeface="Cambria Math" panose="02040503050406030204" pitchFamily="18" charset="0"/>
                      </a:rPr>
                      <m:t>𝑔</m:t>
                    </m:r>
                    <m:r>
                      <a:rPr lang="el-GR" sz="2400" i="1" dirty="0">
                        <a:solidFill>
                          <a:schemeClr val="bg1"/>
                        </a:solidFill>
                        <a:latin typeface="Cambria Math" panose="02040503050406030204" pitchFamily="18" charset="0"/>
                      </a:rPr>
                      <m:t>(</m:t>
                    </m:r>
                    <m:r>
                      <a:rPr lang="el-GR" sz="2400" i="1" dirty="0">
                        <a:solidFill>
                          <a:schemeClr val="bg1"/>
                        </a:solidFill>
                        <a:latin typeface="Cambria Math" panose="02040503050406030204" pitchFamily="18" charset="0"/>
                      </a:rPr>
                      <m:t>𝑛</m:t>
                    </m:r>
                    <m:r>
                      <a:rPr lang="el-GR" sz="2400" i="1" dirty="0">
                        <a:solidFill>
                          <a:schemeClr val="bg1"/>
                        </a:solidFill>
                        <a:latin typeface="Cambria Math" panose="02040503050406030204" pitchFamily="18" charset="0"/>
                      </a:rPr>
                      <m:t>) </m:t>
                    </m:r>
                  </m:oMath>
                </a14:m>
                <a:r>
                  <a:rPr lang="en-US" sz="2400" dirty="0">
                    <a:solidFill>
                      <a:schemeClr val="bg1"/>
                    </a:solidFill>
                  </a:rPr>
                  <a:t>is an asymptotically tight bound for </a:t>
                </a:r>
                <a14:m>
                  <m:oMath xmlns:m="http://schemas.openxmlformats.org/officeDocument/2006/math">
                    <m:r>
                      <a:rPr lang="en-US" sz="2400" i="1" dirty="0" smtClean="0">
                        <a:solidFill>
                          <a:schemeClr val="bg1"/>
                        </a:solidFill>
                        <a:latin typeface="Cambria Math" panose="02040503050406030204" pitchFamily="18" charset="0"/>
                      </a:rPr>
                      <m:t>𝑓</m:t>
                    </m:r>
                    <m:r>
                      <a:rPr lang="en-US" sz="2400" i="1" dirty="0" smtClean="0">
                        <a:solidFill>
                          <a:schemeClr val="bg1"/>
                        </a:solidFill>
                        <a:latin typeface="Cambria Math" panose="02040503050406030204" pitchFamily="18" charset="0"/>
                      </a:rPr>
                      <m:t>(</m:t>
                    </m:r>
                    <m:r>
                      <a:rPr lang="en-US" sz="2400" i="1" dirty="0" smtClean="0">
                        <a:solidFill>
                          <a:schemeClr val="bg1"/>
                        </a:solidFill>
                        <a:latin typeface="Cambria Math" panose="02040503050406030204" pitchFamily="18" charset="0"/>
                      </a:rPr>
                      <m:t>𝑛</m:t>
                    </m:r>
                    <m:r>
                      <a:rPr lang="en-US" sz="2400" i="1" dirty="0" smtClean="0">
                        <a:solidFill>
                          <a:schemeClr val="bg1"/>
                        </a:solidFill>
                        <a:latin typeface="Cambria Math" panose="02040503050406030204" pitchFamily="18" charset="0"/>
                      </a:rPr>
                      <m:t>).</m:t>
                    </m:r>
                  </m:oMath>
                </a14:m>
                <a:endParaRPr lang="en-US" sz="2400" dirty="0">
                  <a:solidFill>
                    <a:schemeClr val="bg1"/>
                  </a:solidFill>
                </a:endParaRPr>
              </a:p>
              <a:p>
                <a:pPr marL="342900" indent="-342900" algn="just">
                  <a:buFont typeface="Wingdings" panose="05000000000000000000" pitchFamily="2" charset="2"/>
                  <a:buChar char="§"/>
                </a:pPr>
                <a:endParaRPr lang="en-US" sz="2400" dirty="0" smtClean="0">
                  <a:solidFill>
                    <a:schemeClr val="bg1"/>
                  </a:solidFill>
                </a:endParaRPr>
              </a:p>
              <a:p>
                <a:pPr marL="342900" indent="-342900" algn="just">
                  <a:buFont typeface="Wingdings" panose="05000000000000000000" pitchFamily="2" charset="2"/>
                  <a:buChar char="§"/>
                </a:pPr>
                <a14:m>
                  <m:oMath xmlns:m="http://schemas.openxmlformats.org/officeDocument/2006/math">
                    <m:r>
                      <a:rPr lang="en-US" sz="2400" i="1" dirty="0" smtClean="0">
                        <a:solidFill>
                          <a:schemeClr val="bg1"/>
                        </a:solidFill>
                        <a:latin typeface="Cambria Math" panose="02040503050406030204" pitchFamily="18" charset="0"/>
                      </a:rPr>
                      <m:t>𝑓</m:t>
                    </m:r>
                    <m:r>
                      <a:rPr lang="en-US" sz="2400" i="1" dirty="0">
                        <a:solidFill>
                          <a:schemeClr val="bg1"/>
                        </a:solidFill>
                        <a:latin typeface="Cambria Math" panose="02040503050406030204" pitchFamily="18" charset="0"/>
                      </a:rPr>
                      <m:t>(</m:t>
                    </m:r>
                    <m:r>
                      <a:rPr lang="en-US" sz="2400" i="1" dirty="0">
                        <a:solidFill>
                          <a:schemeClr val="bg1"/>
                        </a:solidFill>
                        <a:latin typeface="Cambria Math" panose="02040503050406030204" pitchFamily="18" charset="0"/>
                      </a:rPr>
                      <m:t>𝑛</m:t>
                    </m:r>
                    <m:r>
                      <a:rPr lang="en-US" sz="2400" i="1" dirty="0">
                        <a:solidFill>
                          <a:schemeClr val="bg1"/>
                        </a:solidFill>
                        <a:latin typeface="Cambria Math" panose="02040503050406030204" pitchFamily="18" charset="0"/>
                      </a:rPr>
                      <m:t>)=</m:t>
                    </m:r>
                    <m:r>
                      <a:rPr lang="en-US" sz="2400" i="1" dirty="0">
                        <a:solidFill>
                          <a:schemeClr val="bg1"/>
                        </a:solidFill>
                        <a:latin typeface="Cambria Math" panose="02040503050406030204" pitchFamily="18" charset="0"/>
                      </a:rPr>
                      <m:t>𝜃</m:t>
                    </m:r>
                    <m:r>
                      <a:rPr lang="en-US" sz="2400" i="1" dirty="0">
                        <a:solidFill>
                          <a:schemeClr val="bg1"/>
                        </a:solidFill>
                        <a:latin typeface="Cambria Math" panose="02040503050406030204" pitchFamily="18" charset="0"/>
                      </a:rPr>
                      <m:t>(</m:t>
                    </m:r>
                    <m:r>
                      <a:rPr lang="en-US" sz="2400" i="1" dirty="0">
                        <a:solidFill>
                          <a:schemeClr val="bg1"/>
                        </a:solidFill>
                        <a:latin typeface="Cambria Math" panose="02040503050406030204" pitchFamily="18" charset="0"/>
                      </a:rPr>
                      <m:t>𝑔</m:t>
                    </m:r>
                    <m:r>
                      <a:rPr lang="en-US" sz="2400" i="1" dirty="0">
                        <a:solidFill>
                          <a:schemeClr val="bg1"/>
                        </a:solidFill>
                        <a:latin typeface="Cambria Math" panose="02040503050406030204" pitchFamily="18" charset="0"/>
                      </a:rPr>
                      <m:t>(</m:t>
                    </m:r>
                    <m:r>
                      <a:rPr lang="en-US" sz="2400" i="1" dirty="0">
                        <a:solidFill>
                          <a:schemeClr val="bg1"/>
                        </a:solidFill>
                        <a:latin typeface="Cambria Math" panose="02040503050406030204" pitchFamily="18" charset="0"/>
                      </a:rPr>
                      <m:t>𝑛</m:t>
                    </m:r>
                    <m:r>
                      <a:rPr lang="en-US" sz="2400" i="1" dirty="0">
                        <a:solidFill>
                          <a:schemeClr val="bg1"/>
                        </a:solidFill>
                        <a:latin typeface="Cambria Math" panose="02040503050406030204" pitchFamily="18" charset="0"/>
                      </a:rPr>
                      <m:t>)) </m:t>
                    </m:r>
                  </m:oMath>
                </a14:m>
                <a:r>
                  <a:rPr lang="en-US" sz="2400" dirty="0">
                    <a:solidFill>
                      <a:schemeClr val="bg1"/>
                    </a:solidFill>
                  </a:rPr>
                  <a:t>implies: </a:t>
                </a:r>
              </a:p>
              <a:p>
                <a:pPr algn="ctr"/>
                <a14:m>
                  <m:oMathPara xmlns:m="http://schemas.openxmlformats.org/officeDocument/2006/math">
                    <m:oMathParaPr>
                      <m:jc m:val="centerGroup"/>
                    </m:oMathParaPr>
                    <m:oMath xmlns:m="http://schemas.openxmlformats.org/officeDocument/2006/math">
                      <m:r>
                        <a:rPr lang="en-US" sz="2400" i="1" dirty="0" smtClean="0">
                          <a:solidFill>
                            <a:schemeClr val="bg1"/>
                          </a:solidFill>
                          <a:latin typeface="Cambria Math" panose="02040503050406030204" pitchFamily="18" charset="0"/>
                        </a:rPr>
                        <m:t>𝒇</m:t>
                      </m:r>
                      <m:r>
                        <a:rPr lang="en-US" sz="2400" i="1" dirty="0" smtClean="0">
                          <a:solidFill>
                            <a:schemeClr val="bg1"/>
                          </a:solidFill>
                          <a:latin typeface="Cambria Math" panose="02040503050406030204" pitchFamily="18" charset="0"/>
                        </a:rPr>
                        <m:t>(</m:t>
                      </m:r>
                      <m:r>
                        <a:rPr lang="en-US" sz="2400" i="1" dirty="0" smtClean="0">
                          <a:solidFill>
                            <a:schemeClr val="bg1"/>
                          </a:solidFill>
                          <a:latin typeface="Cambria Math" panose="02040503050406030204" pitchFamily="18" charset="0"/>
                        </a:rPr>
                        <m:t>𝒏</m:t>
                      </m:r>
                      <m:r>
                        <a:rPr lang="en-US" sz="2400" i="1" dirty="0" smtClean="0">
                          <a:solidFill>
                            <a:schemeClr val="bg1"/>
                          </a:solidFill>
                          <a:latin typeface="Cambria Math" panose="02040503050406030204" pitchFamily="18" charset="0"/>
                        </a:rPr>
                        <m:t>)“=” </m:t>
                      </m:r>
                      <m:r>
                        <a:rPr lang="en-US" sz="2400" i="1" dirty="0" smtClean="0">
                          <a:solidFill>
                            <a:schemeClr val="bg1"/>
                          </a:solidFill>
                          <a:latin typeface="Cambria Math" panose="02040503050406030204" pitchFamily="18" charset="0"/>
                        </a:rPr>
                        <m:t>𝒄</m:t>
                      </m:r>
                      <m:r>
                        <a:rPr lang="en-US" sz="2400" i="1" dirty="0" smtClean="0">
                          <a:solidFill>
                            <a:schemeClr val="bg1"/>
                          </a:solidFill>
                          <a:latin typeface="Cambria Math" panose="02040503050406030204" pitchFamily="18" charset="0"/>
                        </a:rPr>
                        <m:t>.</m:t>
                      </m:r>
                      <m:r>
                        <a:rPr lang="en-US" sz="2400" i="1" dirty="0" smtClean="0">
                          <a:solidFill>
                            <a:schemeClr val="bg1"/>
                          </a:solidFill>
                          <a:latin typeface="Cambria Math" panose="02040503050406030204" pitchFamily="18" charset="0"/>
                        </a:rPr>
                        <m:t>𝒈</m:t>
                      </m:r>
                      <m:r>
                        <a:rPr lang="en-US" sz="2400" i="1" dirty="0" smtClean="0">
                          <a:solidFill>
                            <a:schemeClr val="bg1"/>
                          </a:solidFill>
                          <a:latin typeface="Cambria Math" panose="02040503050406030204" pitchFamily="18" charset="0"/>
                        </a:rPr>
                        <m:t>(</m:t>
                      </m:r>
                      <m:r>
                        <a:rPr lang="en-US" sz="2400" i="1" dirty="0" smtClean="0">
                          <a:solidFill>
                            <a:schemeClr val="bg1"/>
                          </a:solidFill>
                          <a:latin typeface="Cambria Math" panose="02040503050406030204" pitchFamily="18" charset="0"/>
                        </a:rPr>
                        <m:t>𝒏</m:t>
                      </m:r>
                      <m:r>
                        <a:rPr lang="en-US" sz="2400" i="1" dirty="0" smtClean="0">
                          <a:solidFill>
                            <a:schemeClr val="bg1"/>
                          </a:solidFill>
                          <a:latin typeface="Cambria Math" panose="02040503050406030204" pitchFamily="18" charset="0"/>
                        </a:rPr>
                        <m:t>)</m:t>
                      </m:r>
                    </m:oMath>
                  </m:oMathPara>
                </a14:m>
                <a:endParaRPr lang="en-US" sz="2400" dirty="0">
                  <a:solidFill>
                    <a:schemeClr val="bg1"/>
                  </a:solidFill>
                </a:endParaRPr>
              </a:p>
            </p:txBody>
          </p:sp>
        </mc:Choice>
        <mc:Fallback xmlns="">
          <p:sp>
            <p:nvSpPr>
              <p:cNvPr id="3" name="Rectangle 2">
                <a:extLst>
                  <a:ext uri="{FF2B5EF4-FFF2-40B4-BE49-F238E27FC236}">
                    <a16:creationId xmlns="" xmlns:a16="http://schemas.microsoft.com/office/drawing/2014/main" xmlns:a14="http://schemas.microsoft.com/office/drawing/2010/main" id="{54B20E2A-F2D8-419C-9FD1-95D26342647C}"/>
                  </a:ext>
                </a:extLst>
              </p:cNvPr>
              <p:cNvSpPr>
                <a:spLocks noRot="1" noChangeAspect="1" noMove="1" noResize="1" noEditPoints="1" noAdjustHandles="1" noChangeArrowheads="1" noChangeShapeType="1" noTextEdit="1"/>
              </p:cNvSpPr>
              <p:nvPr/>
            </p:nvSpPr>
            <p:spPr>
              <a:xfrm>
                <a:off x="6096000" y="0"/>
                <a:ext cx="6096000" cy="6588000"/>
              </a:xfrm>
              <a:prstGeom prst="rect">
                <a:avLst/>
              </a:prstGeom>
              <a:blipFill rotWithShape="0">
                <a:blip r:embed="rId2"/>
                <a:stretch>
                  <a:fillRect l="-1300" r="-15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0" y="41196"/>
                <a:ext cx="6096000" cy="748603"/>
              </a:xfrm>
              <a:prstGeom prst="rect">
                <a:avLst/>
              </a:prstGeom>
              <a:noFill/>
            </p:spPr>
            <p:txBody>
              <a:bodyPr wrap="square" lIns="274320" rtlCol="0" anchor="ctr">
                <a:spAutoFit/>
              </a:bodyPr>
              <a:lstStyle/>
              <a:p>
                <a:pPr>
                  <a:lnSpc>
                    <a:spcPct val="150000"/>
                  </a:lnSpc>
                </a:pPr>
                <a14:m>
                  <m:oMath xmlns:m="http://schemas.openxmlformats.org/officeDocument/2006/math">
                    <m:r>
                      <a:rPr lang="en-US" sz="3200" b="1" dirty="0" smtClean="0">
                        <a:latin typeface="Cambria Math" panose="02040503050406030204" pitchFamily="18" charset="0"/>
                      </a:rPr>
                      <m:t>𝛉</m:t>
                    </m:r>
                  </m:oMath>
                </a14:m>
                <a:r>
                  <a:rPr lang="en-US" sz="3200" dirty="0" smtClean="0"/>
                  <a:t>-</a:t>
                </a:r>
                <a:r>
                  <a:rPr lang="en-US" sz="3200" b="1" dirty="0" smtClean="0">
                    <a:solidFill>
                      <a:srgbClr val="424242"/>
                    </a:solidFill>
                  </a:rPr>
                  <a:t>Notation</a:t>
                </a:r>
                <a:endParaRPr lang="en-US" sz="3200" b="1" dirty="0">
                  <a:solidFill>
                    <a:srgbClr val="424242"/>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0" y="41196"/>
                <a:ext cx="6096000" cy="748603"/>
              </a:xfrm>
              <a:prstGeom prst="rect">
                <a:avLst/>
              </a:prstGeom>
              <a:blipFill>
                <a:blip r:embed="rId3"/>
                <a:stretch>
                  <a:fillRect b="-211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523323" y="5226325"/>
                <a:ext cx="250767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dirty="0" smtClean="0">
                          <a:solidFill>
                            <a:srgbClr val="A71160"/>
                          </a:solidFill>
                          <a:latin typeface="Cambria Math" panose="02040503050406030204" pitchFamily="18" charset="0"/>
                        </a:rPr>
                        <m:t>𝒇</m:t>
                      </m:r>
                      <m:r>
                        <a:rPr lang="en-US" sz="2400" b="1" i="1" dirty="0" smtClean="0">
                          <a:solidFill>
                            <a:srgbClr val="A71160"/>
                          </a:solidFill>
                          <a:latin typeface="Cambria Math" panose="02040503050406030204" pitchFamily="18" charset="0"/>
                        </a:rPr>
                        <m:t>(</m:t>
                      </m:r>
                      <m:r>
                        <a:rPr lang="en-US" sz="2400" b="1" i="1" dirty="0" smtClean="0">
                          <a:solidFill>
                            <a:srgbClr val="A71160"/>
                          </a:solidFill>
                          <a:latin typeface="Cambria Math" panose="02040503050406030204" pitchFamily="18" charset="0"/>
                        </a:rPr>
                        <m:t>𝒏</m:t>
                      </m:r>
                      <m:r>
                        <a:rPr lang="en-US" sz="2400" b="1" i="1" dirty="0" smtClean="0">
                          <a:solidFill>
                            <a:srgbClr val="A71160"/>
                          </a:solidFill>
                          <a:latin typeface="Cambria Math" panose="02040503050406030204" pitchFamily="18" charset="0"/>
                        </a:rPr>
                        <m:t>)=</m:t>
                      </m:r>
                      <m:r>
                        <a:rPr lang="el-GR" sz="2400" b="1" i="1" dirty="0">
                          <a:solidFill>
                            <a:srgbClr val="A71160"/>
                          </a:solidFill>
                          <a:latin typeface="Cambria Math" panose="02040503050406030204" pitchFamily="18" charset="0"/>
                        </a:rPr>
                        <m:t>𝜽</m:t>
                      </m:r>
                      <m:r>
                        <a:rPr lang="en-US" sz="2400" b="1" i="1" dirty="0" smtClean="0">
                          <a:solidFill>
                            <a:srgbClr val="A71160"/>
                          </a:solidFill>
                          <a:latin typeface="Cambria Math" panose="02040503050406030204" pitchFamily="18" charset="0"/>
                        </a:rPr>
                        <m:t>(</m:t>
                      </m:r>
                      <m:r>
                        <a:rPr lang="en-US" sz="2400" b="1" i="1" dirty="0" smtClean="0">
                          <a:solidFill>
                            <a:srgbClr val="A71160"/>
                          </a:solidFill>
                          <a:latin typeface="Cambria Math" panose="02040503050406030204" pitchFamily="18" charset="0"/>
                        </a:rPr>
                        <m:t>𝒈</m:t>
                      </m:r>
                      <m:r>
                        <a:rPr lang="en-US" sz="2400" b="1" i="1" dirty="0" smtClean="0">
                          <a:solidFill>
                            <a:srgbClr val="A71160"/>
                          </a:solidFill>
                          <a:latin typeface="Cambria Math" panose="02040503050406030204" pitchFamily="18" charset="0"/>
                        </a:rPr>
                        <m:t>(</m:t>
                      </m:r>
                      <m:r>
                        <a:rPr lang="en-US" sz="2400" b="1" i="1" dirty="0" smtClean="0">
                          <a:solidFill>
                            <a:srgbClr val="A71160"/>
                          </a:solidFill>
                          <a:latin typeface="Cambria Math" panose="02040503050406030204" pitchFamily="18" charset="0"/>
                        </a:rPr>
                        <m:t>𝒏</m:t>
                      </m:r>
                      <m:r>
                        <a:rPr lang="en-US" sz="2400" b="1" i="1" dirty="0" smtClean="0">
                          <a:solidFill>
                            <a:srgbClr val="A71160"/>
                          </a:solidFill>
                          <a:latin typeface="Cambria Math" panose="02040503050406030204" pitchFamily="18" charset="0"/>
                        </a:rPr>
                        <m:t>))</m:t>
                      </m:r>
                    </m:oMath>
                  </m:oMathPara>
                </a14:m>
                <a:endParaRPr lang="en-US" sz="2400" b="1" i="1" dirty="0">
                  <a:solidFill>
                    <a:srgbClr val="A7116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523323" y="5226325"/>
                <a:ext cx="2507672" cy="461665"/>
              </a:xfrm>
              <a:prstGeom prst="rect">
                <a:avLst/>
              </a:prstGeom>
              <a:blipFill>
                <a:blip r:embed="rId4"/>
                <a:stretch>
                  <a:fillRect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509638" y="5163093"/>
                <a:ext cx="57011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dirty="0" smtClean="0">
                              <a:latin typeface="Cambria Math" panose="02040503050406030204" pitchFamily="18" charset="0"/>
                            </a:rPr>
                          </m:ctrlPr>
                        </m:sSubPr>
                        <m:e>
                          <m:r>
                            <a:rPr lang="en-US" sz="2000" b="1" i="1" dirty="0" smtClean="0">
                              <a:latin typeface="Cambria Math" panose="02040503050406030204" pitchFamily="18" charset="0"/>
                            </a:rPr>
                            <m:t>𝒏</m:t>
                          </m:r>
                        </m:e>
                        <m:sub>
                          <m:r>
                            <a:rPr lang="en-US" sz="2000" b="1" i="1" dirty="0" smtClean="0">
                              <a:latin typeface="Cambria Math" panose="02040503050406030204" pitchFamily="18" charset="0"/>
                            </a:rPr>
                            <m:t>𝟎</m:t>
                          </m:r>
                        </m:sub>
                      </m:sSub>
                    </m:oMath>
                  </m:oMathPara>
                </a14:m>
                <a:endParaRPr lang="en-US" sz="2000" b="1" i="1" dirty="0"/>
              </a:p>
            </p:txBody>
          </p:sp>
        </mc:Choice>
        <mc:Fallback xmlns="">
          <p:sp>
            <p:nvSpPr>
              <p:cNvPr id="11" name="TextBox 10"/>
              <p:cNvSpPr txBox="1">
                <a:spLocks noRot="1" noChangeAspect="1" noMove="1" noResize="1" noEditPoints="1" noAdjustHandles="1" noChangeArrowheads="1" noChangeShapeType="1" noTextEdit="1"/>
              </p:cNvSpPr>
              <p:nvPr/>
            </p:nvSpPr>
            <p:spPr>
              <a:xfrm>
                <a:off x="1509638" y="5163093"/>
                <a:ext cx="570116" cy="400110"/>
              </a:xfrm>
              <a:prstGeom prst="rect">
                <a:avLst/>
              </a:prstGeom>
              <a:blipFill rotWithShape="0">
                <a:blip r:embed="rId5"/>
                <a:stretch>
                  <a:fillRect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5466087" y="4963446"/>
                <a:ext cx="57011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dirty="0" smtClean="0">
                          <a:latin typeface="Cambria Math" panose="02040503050406030204" pitchFamily="18" charset="0"/>
                        </a:rPr>
                        <m:t>𝒏</m:t>
                      </m:r>
                    </m:oMath>
                  </m:oMathPara>
                </a14:m>
                <a:endParaRPr lang="en-US" sz="2000" b="1" i="1" dirty="0"/>
              </a:p>
            </p:txBody>
          </p:sp>
        </mc:Choice>
        <mc:Fallback xmlns="">
          <p:sp>
            <p:nvSpPr>
              <p:cNvPr id="12" name="TextBox 11"/>
              <p:cNvSpPr txBox="1">
                <a:spLocks noRot="1" noChangeAspect="1" noMove="1" noResize="1" noEditPoints="1" noAdjustHandles="1" noChangeArrowheads="1" noChangeShapeType="1" noTextEdit="1"/>
              </p:cNvSpPr>
              <p:nvPr/>
            </p:nvSpPr>
            <p:spPr>
              <a:xfrm>
                <a:off x="5466087" y="4963446"/>
                <a:ext cx="570116" cy="400110"/>
              </a:xfrm>
              <a:prstGeom prst="rect">
                <a:avLst/>
              </a:prstGeom>
              <a:blipFill rotWithShape="0">
                <a:blip r:embed="rId6"/>
                <a:stretch>
                  <a:fillRect/>
                </a:stretch>
              </a:blipFill>
            </p:spPr>
            <p:txBody>
              <a:bodyPr/>
              <a:lstStyle/>
              <a:p>
                <a:r>
                  <a:rPr lang="en-US">
                    <a:noFill/>
                  </a:rPr>
                  <a:t> </a:t>
                </a:r>
              </a:p>
            </p:txBody>
          </p:sp>
        </mc:Fallback>
      </mc:AlternateContent>
      <p:pic>
        <p:nvPicPr>
          <p:cNvPr id="2" name="Picture 1"/>
          <p:cNvPicPr>
            <a:picLocks noChangeAspect="1"/>
          </p:cNvPicPr>
          <p:nvPr/>
        </p:nvPicPr>
        <p:blipFill>
          <a:blip r:embed="rId7"/>
          <a:stretch>
            <a:fillRect/>
          </a:stretch>
        </p:blipFill>
        <p:spPr>
          <a:xfrm>
            <a:off x="785916" y="1149424"/>
            <a:ext cx="4333875" cy="4057650"/>
          </a:xfrm>
          <a:prstGeom prst="rect">
            <a:avLst/>
          </a:prstGeom>
        </p:spPr>
      </p:pic>
      <mc:AlternateContent xmlns:mc="http://schemas.openxmlformats.org/markup-compatibility/2006" xmlns:a14="http://schemas.microsoft.com/office/drawing/2010/main">
        <mc:Choice Requires="a14">
          <p:sp>
            <p:nvSpPr>
              <p:cNvPr id="13" name="TextBox 12"/>
              <p:cNvSpPr txBox="1"/>
              <p:nvPr/>
            </p:nvSpPr>
            <p:spPr>
              <a:xfrm>
                <a:off x="4788281" y="2782880"/>
                <a:ext cx="9570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dirty="0" smtClean="0">
                              <a:latin typeface="Cambria Math" panose="02040503050406030204" pitchFamily="18" charset="0"/>
                            </a:rPr>
                          </m:ctrlPr>
                        </m:sSubPr>
                        <m:e>
                          <m:r>
                            <a:rPr lang="en-US" sz="2000" b="1" i="1" dirty="0" smtClean="0">
                              <a:latin typeface="Cambria Math" panose="02040503050406030204" pitchFamily="18" charset="0"/>
                            </a:rPr>
                            <m:t>𝒄</m:t>
                          </m:r>
                        </m:e>
                        <m:sub>
                          <m:r>
                            <a:rPr lang="en-US" sz="2000" b="1" i="1" dirty="0" smtClean="0">
                              <a:latin typeface="Cambria Math" panose="02040503050406030204" pitchFamily="18" charset="0"/>
                            </a:rPr>
                            <m:t>𝟏</m:t>
                          </m:r>
                        </m:sub>
                      </m:sSub>
                      <m:r>
                        <a:rPr lang="en-US" sz="2000" b="1" i="1" dirty="0" smtClean="0">
                          <a:latin typeface="Cambria Math" panose="02040503050406030204" pitchFamily="18" charset="0"/>
                        </a:rPr>
                        <m:t>.</m:t>
                      </m:r>
                      <m:r>
                        <a:rPr lang="en-US" sz="2000" b="1" i="1" dirty="0" smtClean="0">
                          <a:latin typeface="Cambria Math" panose="02040503050406030204" pitchFamily="18" charset="0"/>
                        </a:rPr>
                        <m:t>𝒈</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oMath>
                  </m:oMathPara>
                </a14:m>
                <a:endParaRPr lang="en-US" sz="2000" b="1" i="1" dirty="0"/>
              </a:p>
            </p:txBody>
          </p:sp>
        </mc:Choice>
        <mc:Fallback xmlns="">
          <p:sp>
            <p:nvSpPr>
              <p:cNvPr id="13" name="TextBox 12"/>
              <p:cNvSpPr txBox="1">
                <a:spLocks noRot="1" noChangeAspect="1" noMove="1" noResize="1" noEditPoints="1" noAdjustHandles="1" noChangeArrowheads="1" noChangeShapeType="1" noTextEdit="1"/>
              </p:cNvSpPr>
              <p:nvPr/>
            </p:nvSpPr>
            <p:spPr>
              <a:xfrm>
                <a:off x="4788281" y="2782880"/>
                <a:ext cx="957064" cy="400110"/>
              </a:xfrm>
              <a:prstGeom prst="rect">
                <a:avLst/>
              </a:prstGeom>
              <a:blipFill rotWithShape="0">
                <a:blip r:embed="rId8"/>
                <a:stretch>
                  <a:fillRect r="-15287" b="-16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4788281" y="1923473"/>
                <a:ext cx="9570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dirty="0" smtClean="0">
                          <a:latin typeface="Cambria Math" panose="02040503050406030204" pitchFamily="18" charset="0"/>
                        </a:rPr>
                        <m:t>𝒇</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oMath>
                  </m:oMathPara>
                </a14:m>
                <a:endParaRPr lang="en-US" sz="2000" b="1" i="1" dirty="0"/>
              </a:p>
            </p:txBody>
          </p:sp>
        </mc:Choice>
        <mc:Fallback xmlns="">
          <p:sp>
            <p:nvSpPr>
              <p:cNvPr id="14" name="TextBox 13"/>
              <p:cNvSpPr txBox="1">
                <a:spLocks noRot="1" noChangeAspect="1" noMove="1" noResize="1" noEditPoints="1" noAdjustHandles="1" noChangeArrowheads="1" noChangeShapeType="1" noTextEdit="1"/>
              </p:cNvSpPr>
              <p:nvPr/>
            </p:nvSpPr>
            <p:spPr>
              <a:xfrm>
                <a:off x="4788281" y="1923473"/>
                <a:ext cx="957064" cy="400110"/>
              </a:xfrm>
              <a:prstGeom prst="rect">
                <a:avLst/>
              </a:prstGeom>
              <a:blipFill rotWithShape="0">
                <a:blip r:embed="rId9"/>
                <a:stretch>
                  <a:fillRect b="-16923"/>
                </a:stretch>
              </a:blipFill>
            </p:spPr>
            <p:txBody>
              <a:bodyPr/>
              <a:lstStyle/>
              <a:p>
                <a:r>
                  <a:rPr lang="en-US">
                    <a:noFill/>
                  </a:rPr>
                  <a:t> </a:t>
                </a:r>
              </a:p>
            </p:txBody>
          </p:sp>
        </mc:Fallback>
      </mc:AlternateContent>
      <p:cxnSp>
        <p:nvCxnSpPr>
          <p:cNvPr id="22" name="Straight Connector 21"/>
          <p:cNvCxnSpPr/>
          <p:nvPr/>
        </p:nvCxnSpPr>
        <p:spPr>
          <a:xfrm flipH="1">
            <a:off x="747111" y="1412971"/>
            <a:ext cx="0" cy="379538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747112" y="5195831"/>
            <a:ext cx="475488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1832238" y="3346566"/>
            <a:ext cx="0" cy="1828800"/>
          </a:xfrm>
          <a:prstGeom prst="line">
            <a:avLst/>
          </a:prstGeom>
          <a:ln w="28575">
            <a:solidFill>
              <a:schemeClr val="tx1">
                <a:lumMod val="75000"/>
                <a:lumOff val="25000"/>
              </a:schemeClr>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p:cNvSpPr txBox="1"/>
              <p:nvPr/>
            </p:nvSpPr>
            <p:spPr>
              <a:xfrm>
                <a:off x="4788281" y="917053"/>
                <a:ext cx="957064"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1" i="1" dirty="0" smtClean="0">
                              <a:latin typeface="Cambria Math" panose="02040503050406030204" pitchFamily="18" charset="0"/>
                            </a:rPr>
                          </m:ctrlPr>
                        </m:sSubPr>
                        <m:e>
                          <m:r>
                            <a:rPr lang="en-US" sz="2000" b="1" i="1" dirty="0" smtClean="0">
                              <a:latin typeface="Cambria Math" panose="02040503050406030204" pitchFamily="18" charset="0"/>
                            </a:rPr>
                            <m:t>𝒄</m:t>
                          </m:r>
                        </m:e>
                        <m:sub>
                          <m:r>
                            <a:rPr lang="en-US" sz="2000" b="1" i="1" dirty="0" smtClean="0">
                              <a:latin typeface="Cambria Math" panose="02040503050406030204" pitchFamily="18" charset="0"/>
                            </a:rPr>
                            <m:t>𝟐</m:t>
                          </m:r>
                        </m:sub>
                      </m:sSub>
                      <m:r>
                        <a:rPr lang="en-US" sz="2000" b="1" i="1" dirty="0" smtClean="0">
                          <a:latin typeface="Cambria Math" panose="02040503050406030204" pitchFamily="18" charset="0"/>
                        </a:rPr>
                        <m:t>.</m:t>
                      </m:r>
                      <m:r>
                        <a:rPr lang="en-US" sz="2000" b="1" i="1" dirty="0" smtClean="0">
                          <a:latin typeface="Cambria Math" panose="02040503050406030204" pitchFamily="18" charset="0"/>
                        </a:rPr>
                        <m:t>𝒈</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oMath>
                  </m:oMathPara>
                </a14:m>
                <a:endParaRPr lang="en-US" sz="2000" b="1" i="1" dirty="0"/>
              </a:p>
            </p:txBody>
          </p:sp>
        </mc:Choice>
        <mc:Fallback xmlns="">
          <p:sp>
            <p:nvSpPr>
              <p:cNvPr id="16" name="TextBox 15"/>
              <p:cNvSpPr txBox="1">
                <a:spLocks noRot="1" noChangeAspect="1" noMove="1" noResize="1" noEditPoints="1" noAdjustHandles="1" noChangeArrowheads="1" noChangeShapeType="1" noTextEdit="1"/>
              </p:cNvSpPr>
              <p:nvPr/>
            </p:nvSpPr>
            <p:spPr>
              <a:xfrm>
                <a:off x="4788281" y="917053"/>
                <a:ext cx="957064" cy="400110"/>
              </a:xfrm>
              <a:prstGeom prst="rect">
                <a:avLst/>
              </a:prstGeom>
              <a:blipFill rotWithShape="0">
                <a:blip r:embed="rId10"/>
                <a:stretch>
                  <a:fillRect r="-15287" b="-16667"/>
                </a:stretch>
              </a:blipFill>
            </p:spPr>
            <p:txBody>
              <a:bodyPr/>
              <a:lstStyle/>
              <a:p>
                <a:r>
                  <a:rPr lang="en-US">
                    <a:noFill/>
                  </a:rPr>
                  <a:t> </a:t>
                </a:r>
              </a:p>
            </p:txBody>
          </p:sp>
        </mc:Fallback>
      </mc:AlternateContent>
    </p:spTree>
    <p:extLst>
      <p:ext uri="{BB962C8B-B14F-4D97-AF65-F5344CB8AC3E}">
        <p14:creationId xmlns:p14="http://schemas.microsoft.com/office/powerpoint/2010/main" val="1049721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500"/>
                                        <p:tgtEl>
                                          <p:spTgt spid="2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1000"/>
                                        <p:tgtEl>
                                          <p:spTgt spid="2"/>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up)">
                                      <p:cBhvr>
                                        <p:cTn id="35" dur="500"/>
                                        <p:tgtEl>
                                          <p:spTgt spid="15"/>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par>
                                <p:cTn id="45" presetID="10" presetClass="entr" presetSubtype="0" fill="hold" nodeType="withEffect">
                                  <p:stCondLst>
                                    <p:cond delay="0"/>
                                  </p:stCondLst>
                                  <p:childTnLst>
                                    <p:set>
                                      <p:cBhvr>
                                        <p:cTn id="46" dur="1" fill="hold">
                                          <p:stCondLst>
                                            <p:cond delay="0"/>
                                          </p:stCondLst>
                                        </p:cTn>
                                        <p:tgtEl>
                                          <p:spTgt spid="3">
                                            <p:txEl>
                                              <p:pRg st="1" end="1"/>
                                            </p:txEl>
                                          </p:spTgt>
                                        </p:tgtEl>
                                        <p:attrNameLst>
                                          <p:attrName>style.visibility</p:attrName>
                                        </p:attrNameLst>
                                      </p:cBhvr>
                                      <p:to>
                                        <p:strVal val="visible"/>
                                      </p:to>
                                    </p:set>
                                    <p:animEffect transition="in" filter="fade">
                                      <p:cBhvr>
                                        <p:cTn id="47" dur="500"/>
                                        <p:tgtEl>
                                          <p:spTgt spid="3">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3" end="3"/>
                                            </p:txEl>
                                          </p:spTgt>
                                        </p:tgtEl>
                                        <p:attrNameLst>
                                          <p:attrName>style.visibility</p:attrName>
                                        </p:attrNameLst>
                                      </p:cBhvr>
                                      <p:to>
                                        <p:strVal val="visible"/>
                                      </p:to>
                                    </p:set>
                                    <p:animEffect transition="in" filter="fade">
                                      <p:cBhvr>
                                        <p:cTn id="52" dur="500"/>
                                        <p:tgtEl>
                                          <p:spTgt spid="3">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5" end="5"/>
                                            </p:txEl>
                                          </p:spTgt>
                                        </p:tgtEl>
                                        <p:attrNameLst>
                                          <p:attrName>style.visibility</p:attrName>
                                        </p:attrNameLst>
                                      </p:cBhvr>
                                      <p:to>
                                        <p:strVal val="visible"/>
                                      </p:to>
                                    </p:set>
                                    <p:animEffect transition="in" filter="fade">
                                      <p:cBhvr>
                                        <p:cTn id="57" dur="500"/>
                                        <p:tgtEl>
                                          <p:spTgt spid="3">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6" end="6"/>
                                            </p:txEl>
                                          </p:spTgt>
                                        </p:tgtEl>
                                        <p:attrNameLst>
                                          <p:attrName>style.visibility</p:attrName>
                                        </p:attrNameLst>
                                      </p:cBhvr>
                                      <p:to>
                                        <p:strVal val="visible"/>
                                      </p:to>
                                    </p:set>
                                    <p:animEffect transition="in" filter="fade">
                                      <p:cBhvr>
                                        <p:cTn id="6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2" grpId="0"/>
      <p:bldP spid="13" grpId="0"/>
      <p:bldP spid="14" grpId="0"/>
      <p:bldP spid="1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Exponential Complexity </a:t>
            </a:r>
            <a:endParaRPr lang="en-US" dirty="0"/>
          </a:p>
        </p:txBody>
      </p:sp>
      <p:sp>
        <p:nvSpPr>
          <p:cNvPr id="3" name="Content Placeholder 2"/>
          <p:cNvSpPr>
            <a:spLocks noGrp="1"/>
          </p:cNvSpPr>
          <p:nvPr>
            <p:ph idx="1"/>
          </p:nvPr>
        </p:nvSpPr>
        <p:spPr/>
        <p:txBody>
          <a:bodyPr/>
          <a:lstStyle/>
          <a:p>
            <a:r>
              <a:rPr lang="en-US" dirty="0"/>
              <a:t>Fibonacci example – the recursive fib cannot even compute fib(50)</a:t>
            </a:r>
          </a:p>
          <a:p>
            <a:endParaRPr 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890" y="1728657"/>
            <a:ext cx="7882759"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8854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DFS – Procedure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lvl="0"/>
                <a:r>
                  <a:rPr lang="en-US" dirty="0"/>
                  <a:t>Let </a:t>
                </a:r>
                <a14:m>
                  <m:oMath xmlns:m="http://schemas.openxmlformats.org/officeDocument/2006/math">
                    <m:r>
                      <a:rPr lang="en-US" b="1" i="1" dirty="0" smtClean="0">
                        <a:solidFill>
                          <a:srgbClr val="AD1457"/>
                        </a:solidFill>
                        <a:latin typeface="Cambria Math" panose="02040503050406030204" pitchFamily="18" charset="0"/>
                      </a:rPr>
                      <m:t>𝑮</m:t>
                    </m:r>
                    <m:r>
                      <a:rPr lang="en-US" b="1" i="1" dirty="0" smtClean="0">
                        <a:solidFill>
                          <a:srgbClr val="AD1457"/>
                        </a:solidFill>
                        <a:latin typeface="Cambria Math" panose="02040503050406030204" pitchFamily="18" charset="0"/>
                      </a:rPr>
                      <m:t>=(</m:t>
                    </m:r>
                    <m:r>
                      <a:rPr lang="en-US" b="1" i="1" dirty="0" smtClean="0">
                        <a:solidFill>
                          <a:srgbClr val="AD1457"/>
                        </a:solidFill>
                        <a:latin typeface="Cambria Math" panose="02040503050406030204" pitchFamily="18" charset="0"/>
                      </a:rPr>
                      <m:t>𝑵</m:t>
                    </m:r>
                    <m:r>
                      <a:rPr lang="en-US" b="1" i="1" dirty="0" smtClean="0">
                        <a:solidFill>
                          <a:srgbClr val="AD1457"/>
                        </a:solidFill>
                        <a:latin typeface="Cambria Math" panose="02040503050406030204" pitchFamily="18" charset="0"/>
                      </a:rPr>
                      <m:t>, </m:t>
                    </m:r>
                    <m:r>
                      <a:rPr lang="en-US" b="1" i="1" dirty="0" smtClean="0">
                        <a:solidFill>
                          <a:srgbClr val="AD1457"/>
                        </a:solidFill>
                        <a:latin typeface="Cambria Math" panose="02040503050406030204" pitchFamily="18" charset="0"/>
                      </a:rPr>
                      <m:t>𝑨</m:t>
                    </m:r>
                    <m:r>
                      <a:rPr lang="en-US" b="1" i="1" dirty="0" smtClean="0">
                        <a:solidFill>
                          <a:srgbClr val="AD1457"/>
                        </a:solidFill>
                        <a:latin typeface="Cambria Math" panose="02040503050406030204" pitchFamily="18" charset="0"/>
                      </a:rPr>
                      <m:t>) </m:t>
                    </m:r>
                  </m:oMath>
                </a14:m>
                <a:r>
                  <a:rPr lang="en-US" dirty="0"/>
                  <a:t>be an undirected graph all of whose nodes we wish to visit. </a:t>
                </a:r>
              </a:p>
              <a:p>
                <a:pPr lvl="0"/>
                <a:r>
                  <a:rPr lang="en-US" dirty="0"/>
                  <a:t>It is somehow possible </a:t>
                </a:r>
                <a:r>
                  <a:rPr lang="en-US" b="1" dirty="0">
                    <a:solidFill>
                      <a:srgbClr val="AD1457"/>
                    </a:solidFill>
                  </a:rPr>
                  <a:t>to mark a node </a:t>
                </a:r>
                <a:r>
                  <a:rPr lang="en-US" dirty="0"/>
                  <a:t>to show it has already been visited.</a:t>
                </a:r>
              </a:p>
              <a:p>
                <a:pPr lvl="0"/>
                <a:r>
                  <a:rPr lang="en-US" dirty="0"/>
                  <a:t>To carry out a </a:t>
                </a:r>
                <a:r>
                  <a:rPr lang="en-US" b="1" dirty="0">
                    <a:solidFill>
                      <a:srgbClr val="AD1457"/>
                    </a:solidFill>
                  </a:rPr>
                  <a:t>depth-first traversal </a:t>
                </a:r>
                <a:r>
                  <a:rPr lang="en-US" dirty="0"/>
                  <a:t>of the graph, choose any node </a:t>
                </a:r>
                <a14:m>
                  <m:oMath xmlns:m="http://schemas.openxmlformats.org/officeDocument/2006/math">
                    <m:r>
                      <a:rPr lang="en-US" i="1" dirty="0">
                        <a:latin typeface="Cambria Math" panose="02040503050406030204" pitchFamily="18" charset="0"/>
                      </a:rPr>
                      <m:t>𝑣</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 </m:t>
                    </m:r>
                    <m:r>
                      <a:rPr lang="en-US" i="1" dirty="0">
                        <a:latin typeface="Cambria Math" panose="02040503050406030204" pitchFamily="18" charset="0"/>
                      </a:rPr>
                      <m:t>𝑁</m:t>
                    </m:r>
                    <m:r>
                      <a:rPr lang="en-US" i="1" dirty="0">
                        <a:latin typeface="Cambria Math" panose="02040503050406030204" pitchFamily="18" charset="0"/>
                      </a:rPr>
                      <m:t> </m:t>
                    </m:r>
                  </m:oMath>
                </a14:m>
                <a:r>
                  <a:rPr lang="en-US" dirty="0"/>
                  <a:t>as the starting point.</a:t>
                </a:r>
              </a:p>
              <a:p>
                <a:pPr lvl="0"/>
                <a:r>
                  <a:rPr lang="en-US" dirty="0"/>
                  <a:t>Mark this node to show it has been </a:t>
                </a:r>
                <a:r>
                  <a:rPr lang="en-US" b="1" dirty="0">
                    <a:solidFill>
                      <a:srgbClr val="AD1457"/>
                    </a:solidFill>
                  </a:rPr>
                  <a:t>visited</a:t>
                </a:r>
                <a:r>
                  <a:rPr lang="en-US" dirty="0">
                    <a:solidFill>
                      <a:srgbClr val="AD1457"/>
                    </a:solidFill>
                  </a:rPr>
                  <a:t>.</a:t>
                </a:r>
              </a:p>
              <a:p>
                <a:pPr lvl="0"/>
                <a:r>
                  <a:rPr lang="en-US" dirty="0"/>
                  <a:t>If there is a node adjacent to </a:t>
                </a:r>
                <a14:m>
                  <m:oMath xmlns:m="http://schemas.openxmlformats.org/officeDocument/2006/math">
                    <m:r>
                      <a:rPr lang="en-US" b="1" i="1" dirty="0" smtClean="0">
                        <a:solidFill>
                          <a:srgbClr val="AD1457"/>
                        </a:solidFill>
                        <a:latin typeface="Cambria Math" panose="02040503050406030204" pitchFamily="18" charset="0"/>
                      </a:rPr>
                      <m:t>𝒗</m:t>
                    </m:r>
                  </m:oMath>
                </a14:m>
                <a:r>
                  <a:rPr lang="en-US" dirty="0"/>
                  <a:t> that has not yet been visited, choose this node as a new starting point and call the </a:t>
                </a:r>
                <a:r>
                  <a:rPr lang="en-US" dirty="0">
                    <a:solidFill>
                      <a:srgbClr val="AD1457"/>
                    </a:solidFill>
                  </a:rPr>
                  <a:t>depth-first search procedure </a:t>
                </a:r>
                <a:r>
                  <a:rPr lang="en-US" b="1" dirty="0">
                    <a:solidFill>
                      <a:srgbClr val="AD1457"/>
                    </a:solidFill>
                  </a:rPr>
                  <a:t>recursively</a:t>
                </a:r>
                <a:r>
                  <a:rPr lang="en-US" dirty="0"/>
                  <a:t>. </a:t>
                </a:r>
              </a:p>
              <a:p>
                <a:pPr lvl="0"/>
                <a:r>
                  <a:rPr lang="en-US" dirty="0"/>
                  <a:t>When all the nodes adjacent to </a:t>
                </a:r>
                <a14:m>
                  <m:oMath xmlns:m="http://schemas.openxmlformats.org/officeDocument/2006/math">
                    <m:r>
                      <a:rPr lang="en-US" b="1" i="1" dirty="0" smtClean="0">
                        <a:solidFill>
                          <a:srgbClr val="AD1457"/>
                        </a:solidFill>
                        <a:latin typeface="Cambria Math" panose="02040503050406030204" pitchFamily="18" charset="0"/>
                      </a:rPr>
                      <m:t>𝒗</m:t>
                    </m:r>
                  </m:oMath>
                </a14:m>
                <a:r>
                  <a:rPr lang="en-US" b="1" dirty="0">
                    <a:solidFill>
                      <a:srgbClr val="AD1457"/>
                    </a:solidFill>
                  </a:rPr>
                  <a:t> are marked</a:t>
                </a:r>
                <a:r>
                  <a:rPr lang="en-US" dirty="0"/>
                  <a:t>, the search starting at</a:t>
                </a:r>
                <a14:m>
                  <m:oMath xmlns:m="http://schemas.openxmlformats.org/officeDocument/2006/math">
                    <m:r>
                      <a:rPr lang="en-US" i="1" dirty="0">
                        <a:latin typeface="Cambria Math" panose="02040503050406030204" pitchFamily="18" charset="0"/>
                      </a:rPr>
                      <m:t> </m:t>
                    </m:r>
                    <m:r>
                      <a:rPr lang="en-US" i="1" dirty="0">
                        <a:latin typeface="Cambria Math" panose="02040503050406030204" pitchFamily="18" charset="0"/>
                      </a:rPr>
                      <m:t>𝑣</m:t>
                    </m:r>
                    <m:r>
                      <a:rPr lang="en-US" i="1" dirty="0">
                        <a:latin typeface="Cambria Math" panose="02040503050406030204" pitchFamily="18" charset="0"/>
                      </a:rPr>
                      <m:t> </m:t>
                    </m:r>
                  </m:oMath>
                </a14:m>
                <a:r>
                  <a:rPr lang="en-US" dirty="0"/>
                  <a:t>is finished. </a:t>
                </a:r>
              </a:p>
              <a:p>
                <a:pPr lvl="0"/>
                <a:r>
                  <a:rPr lang="en-US" dirty="0"/>
                  <a:t>If there remain any nodes of </a:t>
                </a:r>
                <a14:m>
                  <m:oMath xmlns:m="http://schemas.openxmlformats.org/officeDocument/2006/math">
                    <m:r>
                      <a:rPr lang="en-US" i="1" dirty="0">
                        <a:latin typeface="Cambria Math" panose="02040503050406030204" pitchFamily="18" charset="0"/>
                      </a:rPr>
                      <m:t>𝐺</m:t>
                    </m:r>
                  </m:oMath>
                </a14:m>
                <a:r>
                  <a:rPr lang="en-US" dirty="0"/>
                  <a:t> that </a:t>
                </a:r>
                <a:r>
                  <a:rPr lang="en-US" b="1" dirty="0">
                    <a:solidFill>
                      <a:srgbClr val="AD1457"/>
                    </a:solidFill>
                  </a:rPr>
                  <a:t>have not been visited</a:t>
                </a:r>
                <a:r>
                  <a:rPr lang="en-US" dirty="0"/>
                  <a:t>, choose any one of them as a </a:t>
                </a:r>
                <a:r>
                  <a:rPr lang="en-US" b="1" dirty="0">
                    <a:solidFill>
                      <a:srgbClr val="AD1457"/>
                    </a:solidFill>
                  </a:rPr>
                  <a:t>new starting point</a:t>
                </a:r>
                <a:r>
                  <a:rPr lang="en-US" dirty="0">
                    <a:solidFill>
                      <a:srgbClr val="AD1457"/>
                    </a:solidFill>
                  </a:rPr>
                  <a:t>,</a:t>
                </a:r>
                <a:r>
                  <a:rPr lang="en-US" dirty="0"/>
                  <a:t> and call the procedure again.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r="-818"/>
                </a:stretch>
              </a:blipFill>
            </p:spPr>
            <p:txBody>
              <a:bodyPr/>
              <a:lstStyle/>
              <a:p>
                <a:r>
                  <a:rPr lang="en-US">
                    <a:noFill/>
                  </a:rPr>
                  <a:t> </a:t>
                </a:r>
              </a:p>
            </p:txBody>
          </p:sp>
        </mc:Fallback>
      </mc:AlternateContent>
    </p:spTree>
    <p:extLst>
      <p:ext uri="{BB962C8B-B14F-4D97-AF65-F5344CB8AC3E}">
        <p14:creationId xmlns:p14="http://schemas.microsoft.com/office/powerpoint/2010/main" val="2342726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Class P</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The class P consists of those problems that are </a:t>
                </a:r>
                <a:r>
                  <a:rPr lang="en-US" dirty="0">
                    <a:solidFill>
                      <a:srgbClr val="AD1457"/>
                    </a:solidFill>
                  </a:rPr>
                  <a:t>solvable in polynomial time </a:t>
                </a:r>
                <a:r>
                  <a:rPr lang="en-US" dirty="0"/>
                  <a:t>by deterministic algorithms.</a:t>
                </a:r>
              </a:p>
              <a:p>
                <a:r>
                  <a:rPr lang="en-US" dirty="0"/>
                  <a:t>More specifically, they are problems that </a:t>
                </a:r>
                <a:r>
                  <a:rPr lang="en-US" dirty="0" smtClean="0">
                    <a:solidFill>
                      <a:srgbClr val="AD1457"/>
                    </a:solidFill>
                  </a:rPr>
                  <a:t>can be solved in time </a:t>
                </a:r>
                <a14:m>
                  <m:oMath xmlns:m="http://schemas.openxmlformats.org/officeDocument/2006/math">
                    <m:r>
                      <a:rPr lang="en-US" i="1" dirty="0" smtClean="0">
                        <a:solidFill>
                          <a:srgbClr val="AD1457"/>
                        </a:solidFill>
                        <a:latin typeface="Cambria Math" panose="02040503050406030204" pitchFamily="18" charset="0"/>
                      </a:rPr>
                      <m:t>𝑂</m:t>
                    </m:r>
                    <m:r>
                      <a:rPr lang="en-US" i="1" dirty="0" smtClean="0">
                        <a:solidFill>
                          <a:srgbClr val="AD1457"/>
                        </a:solidFill>
                        <a:latin typeface="Cambria Math" panose="02040503050406030204" pitchFamily="18" charset="0"/>
                      </a:rPr>
                      <m:t>(</m:t>
                    </m:r>
                    <m:sSup>
                      <m:sSupPr>
                        <m:ctrlPr>
                          <a:rPr lang="en-US" i="1" dirty="0" smtClean="0">
                            <a:solidFill>
                              <a:srgbClr val="AD1457"/>
                            </a:solidFill>
                            <a:latin typeface="Cambria Math" panose="02040503050406030204" pitchFamily="18" charset="0"/>
                          </a:rPr>
                        </m:ctrlPr>
                      </m:sSupPr>
                      <m:e>
                        <m:r>
                          <a:rPr lang="en-US" b="0" i="1" dirty="0" smtClean="0">
                            <a:solidFill>
                              <a:srgbClr val="AD1457"/>
                            </a:solidFill>
                            <a:latin typeface="Cambria Math" panose="02040503050406030204" pitchFamily="18" charset="0"/>
                          </a:rPr>
                          <m:t>𝑛</m:t>
                        </m:r>
                      </m:e>
                      <m:sup>
                        <m:r>
                          <a:rPr lang="en-US" b="0" i="1" dirty="0" smtClean="0">
                            <a:solidFill>
                              <a:srgbClr val="AD1457"/>
                            </a:solidFill>
                            <a:latin typeface="Cambria Math" panose="02040503050406030204" pitchFamily="18" charset="0"/>
                          </a:rPr>
                          <m:t>𝑘</m:t>
                        </m:r>
                      </m:sup>
                    </m:sSup>
                    <m:r>
                      <a:rPr lang="en-US" i="1" dirty="0" smtClean="0">
                        <a:solidFill>
                          <a:srgbClr val="AD1457"/>
                        </a:solidFill>
                        <a:latin typeface="Cambria Math" panose="02040503050406030204" pitchFamily="18" charset="0"/>
                      </a:rPr>
                      <m:t>)</m:t>
                    </m:r>
                    <m:r>
                      <a:rPr lang="en-US" i="1" dirty="0" smtClean="0">
                        <a:latin typeface="Cambria Math" panose="02040503050406030204" pitchFamily="18" charset="0"/>
                      </a:rPr>
                      <m:t> </m:t>
                    </m:r>
                  </m:oMath>
                </a14:m>
                <a:r>
                  <a:rPr lang="en-US" dirty="0" smtClean="0"/>
                  <a:t>for </a:t>
                </a:r>
                <a:r>
                  <a:rPr lang="en-US" dirty="0"/>
                  <a:t>some constant </a:t>
                </a:r>
                <a14:m>
                  <m:oMath xmlns:m="http://schemas.openxmlformats.org/officeDocument/2006/math">
                    <m:r>
                      <a:rPr lang="en-US" i="1" dirty="0" smtClean="0">
                        <a:latin typeface="Cambria Math" panose="02040503050406030204" pitchFamily="18" charset="0"/>
                      </a:rPr>
                      <m:t>𝑘</m:t>
                    </m:r>
                  </m:oMath>
                </a14:m>
                <a:r>
                  <a:rPr lang="en-US" dirty="0"/>
                  <a:t>, where </a:t>
                </a:r>
                <a14:m>
                  <m:oMath xmlns:m="http://schemas.openxmlformats.org/officeDocument/2006/math">
                    <m:r>
                      <a:rPr lang="en-US" i="1" dirty="0" smtClean="0">
                        <a:latin typeface="Cambria Math" panose="02040503050406030204" pitchFamily="18" charset="0"/>
                      </a:rPr>
                      <m:t>𝑛</m:t>
                    </m:r>
                  </m:oMath>
                </a14:m>
                <a:r>
                  <a:rPr lang="en-US" dirty="0"/>
                  <a:t> is the size of the input to the problem</a:t>
                </a:r>
                <a:r>
                  <a:rPr lang="en-US" dirty="0" smtClean="0"/>
                  <a:t>.</a:t>
                </a:r>
                <a:endParaRPr lang="en-US" dirty="0"/>
              </a:p>
              <a:p>
                <a:r>
                  <a:rPr lang="en-US" dirty="0"/>
                  <a:t>For example, 𝑂(</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b="0" i="1" dirty="0" smtClean="0">
                            <a:latin typeface="Cambria Math" panose="02040503050406030204" pitchFamily="18" charset="0"/>
                          </a:rPr>
                          <m:t>3</m:t>
                        </m:r>
                      </m:sup>
                    </m:sSup>
                  </m:oMath>
                </a14:m>
                <a:r>
                  <a:rPr lang="en-US" dirty="0"/>
                  <a:t>), 𝑂(</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b="0" i="1" dirty="0" smtClean="0">
                            <a:latin typeface="Cambria Math" panose="02040503050406030204" pitchFamily="18" charset="0"/>
                          </a:rPr>
                          <m:t>4</m:t>
                        </m:r>
                      </m:sup>
                    </m:sSup>
                  </m:oMath>
                </a14:m>
                <a:r>
                  <a:rPr lang="en-US" dirty="0"/>
                  <a:t>), 𝑂(𝑙𝑜𝑔𝑛), Fractional Knapsack, MST, Sorting algorithms etc…</a:t>
                </a:r>
              </a:p>
              <a:p>
                <a:r>
                  <a:rPr lang="en-US" dirty="0"/>
                  <a:t>P is a complexity class that represents the </a:t>
                </a:r>
                <a:r>
                  <a:rPr lang="en-US" dirty="0">
                    <a:solidFill>
                      <a:srgbClr val="AD1457"/>
                    </a:solidFill>
                  </a:rPr>
                  <a:t>set of all decision problems </a:t>
                </a:r>
                <a:r>
                  <a:rPr lang="en-US" dirty="0"/>
                  <a:t>that can be solved in polynomial time. </a:t>
                </a:r>
                <a:endParaRPr lang="en-US" dirty="0" smtClean="0"/>
              </a:p>
              <a:p>
                <a:r>
                  <a:rPr lang="en-US" dirty="0" smtClean="0"/>
                  <a:t>That </a:t>
                </a:r>
                <a:r>
                  <a:rPr lang="en-US" dirty="0"/>
                  <a:t>is, given an instance of the problem, the answer yes or no can be decided </a:t>
                </a:r>
                <a:r>
                  <a:rPr lang="en-US" dirty="0">
                    <a:solidFill>
                      <a:srgbClr val="AD1457"/>
                    </a:solidFill>
                  </a:rPr>
                  <a:t>in polynomial time.</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r="-818"/>
                </a:stretch>
              </a:blipFill>
            </p:spPr>
            <p:txBody>
              <a:bodyPr/>
              <a:lstStyle/>
              <a:p>
                <a:r>
                  <a:rPr lang="en-US">
                    <a:noFill/>
                  </a:rPr>
                  <a:t> </a:t>
                </a:r>
              </a:p>
            </p:txBody>
          </p:sp>
        </mc:Fallback>
      </mc:AlternateContent>
    </p:spTree>
    <p:extLst>
      <p:ext uri="{BB962C8B-B14F-4D97-AF65-F5344CB8AC3E}">
        <p14:creationId xmlns:p14="http://schemas.microsoft.com/office/powerpoint/2010/main" val="3903285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NP class</a:t>
            </a:r>
          </a:p>
        </p:txBody>
      </p:sp>
      <p:sp>
        <p:nvSpPr>
          <p:cNvPr id="3" name="Content Placeholder 2"/>
          <p:cNvSpPr>
            <a:spLocks noGrp="1"/>
          </p:cNvSpPr>
          <p:nvPr>
            <p:ph idx="1"/>
          </p:nvPr>
        </p:nvSpPr>
        <p:spPr/>
        <p:txBody>
          <a:bodyPr/>
          <a:lstStyle/>
          <a:p>
            <a:r>
              <a:rPr lang="en-US" dirty="0"/>
              <a:t>NP is </a:t>
            </a:r>
            <a:r>
              <a:rPr lang="en-US" dirty="0">
                <a:solidFill>
                  <a:srgbClr val="AD1457"/>
                </a:solidFill>
              </a:rPr>
              <a:t>Non-Deterministic</a:t>
            </a:r>
            <a:r>
              <a:rPr lang="en-US" dirty="0"/>
              <a:t> polynomial time.</a:t>
            </a:r>
          </a:p>
          <a:p>
            <a:r>
              <a:rPr lang="en-US" dirty="0"/>
              <a:t>The class NP consists of those problems that are </a:t>
            </a:r>
            <a:r>
              <a:rPr lang="en-US" dirty="0">
                <a:solidFill>
                  <a:srgbClr val="AD1457"/>
                </a:solidFill>
              </a:rPr>
              <a:t>verifiable in polynomial time</a:t>
            </a:r>
            <a:r>
              <a:rPr lang="en-US" dirty="0"/>
              <a:t>. </a:t>
            </a:r>
          </a:p>
          <a:p>
            <a:r>
              <a:rPr lang="en-US" dirty="0"/>
              <a:t>NP is the </a:t>
            </a:r>
            <a:r>
              <a:rPr lang="en-US" dirty="0">
                <a:solidFill>
                  <a:srgbClr val="AD1457"/>
                </a:solidFill>
              </a:rPr>
              <a:t>class of decision problems</a:t>
            </a:r>
            <a:r>
              <a:rPr lang="en-US" dirty="0"/>
              <a:t> for which it is easy to check the correctness of a claimed answer, with the help of a little extra information. </a:t>
            </a:r>
          </a:p>
          <a:p>
            <a:r>
              <a:rPr lang="en-US" dirty="0"/>
              <a:t>Hence, we are not asking for a way to find a solution, but only </a:t>
            </a:r>
            <a:r>
              <a:rPr lang="en-US" dirty="0">
                <a:solidFill>
                  <a:srgbClr val="AD1457"/>
                </a:solidFill>
              </a:rPr>
              <a:t>to verify </a:t>
            </a:r>
            <a:r>
              <a:rPr lang="en-US" dirty="0"/>
              <a:t>that an alleged solution really is correct.</a:t>
            </a:r>
          </a:p>
          <a:p>
            <a:r>
              <a:rPr lang="en-US" dirty="0"/>
              <a:t>Every problem in this class </a:t>
            </a:r>
            <a:r>
              <a:rPr lang="en-US" dirty="0">
                <a:solidFill>
                  <a:srgbClr val="AD1457"/>
                </a:solidFill>
              </a:rPr>
              <a:t>can be solved in exponential time </a:t>
            </a:r>
            <a:r>
              <a:rPr lang="en-US" dirty="0"/>
              <a:t>using exhaustive search.</a:t>
            </a:r>
          </a:p>
          <a:p>
            <a:endParaRPr lang="en-US" dirty="0"/>
          </a:p>
        </p:txBody>
      </p:sp>
    </p:spTree>
    <p:extLst>
      <p:ext uri="{BB962C8B-B14F-4D97-AF65-F5344CB8AC3E}">
        <p14:creationId xmlns:p14="http://schemas.microsoft.com/office/powerpoint/2010/main" val="3940460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 and NP Class Problems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P = set of problems that </a:t>
                </a:r>
                <a:r>
                  <a:rPr lang="en-US" b="1" dirty="0"/>
                  <a:t>can be solved </a:t>
                </a:r>
                <a:r>
                  <a:rPr lang="en-US" dirty="0"/>
                  <a:t>in polynomial time</a:t>
                </a:r>
              </a:p>
              <a:p>
                <a:r>
                  <a:rPr lang="en-US" dirty="0"/>
                  <a:t>NP = set of problems for which a solution </a:t>
                </a:r>
                <a:r>
                  <a:rPr lang="en-US" b="1" dirty="0"/>
                  <a:t>can be verified </a:t>
                </a:r>
                <a:r>
                  <a:rPr lang="en-US" dirty="0"/>
                  <a:t>in polynomial time</a:t>
                </a:r>
              </a:p>
              <a:p>
                <a14:m>
                  <m:oMath xmlns:m="http://schemas.openxmlformats.org/officeDocument/2006/math">
                    <m:r>
                      <a:rPr lang="en-US" i="1" dirty="0">
                        <a:latin typeface="Cambria Math" panose="02040503050406030204" pitchFamily="18" charset="0"/>
                      </a:rPr>
                      <m:t>𝑃</m:t>
                    </m:r>
                    <m:r>
                      <a:rPr lang="en-US" i="1" dirty="0">
                        <a:latin typeface="Cambria Math" panose="02040503050406030204" pitchFamily="18" charset="0"/>
                        <a:sym typeface="Symbol" panose="05050102010706020507" pitchFamily="18" charset="2"/>
                      </a:rPr>
                      <m:t>  </m:t>
                    </m:r>
                    <m:r>
                      <a:rPr lang="en-US" i="1" dirty="0">
                        <a:latin typeface="Cambria Math" panose="02040503050406030204" pitchFamily="18" charset="0"/>
                      </a:rPr>
                      <m:t>𝑁𝑃</m:t>
                    </m:r>
                  </m:oMath>
                </a14:m>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16" t="-1418"/>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3650171" y="2636775"/>
            <a:ext cx="2784819" cy="1981200"/>
          </a:xfrm>
          <a:prstGeom prst="rect">
            <a:avLst/>
          </a:prstGeom>
        </p:spPr>
      </p:pic>
    </p:spTree>
    <p:extLst>
      <p:ext uri="{BB962C8B-B14F-4D97-AF65-F5344CB8AC3E}">
        <p14:creationId xmlns:p14="http://schemas.microsoft.com/office/powerpoint/2010/main" val="3360194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of NP Problems </a:t>
            </a:r>
          </a:p>
        </p:txBody>
      </p:sp>
      <p:sp>
        <p:nvSpPr>
          <p:cNvPr id="3" name="Content Placeholder 2"/>
          <p:cNvSpPr>
            <a:spLocks noGrp="1"/>
          </p:cNvSpPr>
          <p:nvPr>
            <p:ph idx="1"/>
          </p:nvPr>
        </p:nvSpPr>
        <p:spPr/>
        <p:txBody>
          <a:bodyPr/>
          <a:lstStyle/>
          <a:p>
            <a:pPr marL="0" indent="0">
              <a:buNone/>
            </a:pPr>
            <a:r>
              <a:rPr lang="en-US" b="1" dirty="0">
                <a:solidFill>
                  <a:srgbClr val="AD1457"/>
                </a:solidFill>
              </a:rPr>
              <a:t>NP Complete</a:t>
            </a:r>
          </a:p>
          <a:p>
            <a:r>
              <a:rPr lang="en-US" dirty="0"/>
              <a:t>NP-complete problems are a set of problems to each of which any other NP-problem can be reduced in polynomial time, and whose solution may still be verified in polynomial time. </a:t>
            </a:r>
          </a:p>
          <a:p>
            <a:r>
              <a:rPr lang="en-US" dirty="0"/>
              <a:t>No polynomial-time algorithm has been discovered for an NP-Complete problem.</a:t>
            </a:r>
          </a:p>
          <a:p>
            <a:r>
              <a:rPr lang="en-US" i="1" dirty="0"/>
              <a:t>NP-Complete is a complexity class which represents the set of all problems X in NP for which it is possible to reduce any other NP problem Y to X in polynomial time.</a:t>
            </a:r>
          </a:p>
          <a:p>
            <a:pPr marL="0" indent="0">
              <a:buNone/>
            </a:pPr>
            <a:r>
              <a:rPr lang="en-US" b="1" dirty="0">
                <a:solidFill>
                  <a:srgbClr val="AD1457"/>
                </a:solidFill>
              </a:rPr>
              <a:t>NP Hard</a:t>
            </a:r>
          </a:p>
          <a:p>
            <a:r>
              <a:rPr lang="en-US" dirty="0"/>
              <a:t>NP-hard problems are those at least as hard as NP problems, i.e., all NP problems can be reduced (in polynomial time) to them. </a:t>
            </a:r>
          </a:p>
          <a:p>
            <a:r>
              <a:rPr lang="en-US" dirty="0"/>
              <a:t>NP-hard problems need not be in NP, i.e., </a:t>
            </a:r>
            <a:r>
              <a:rPr lang="en-US" b="1" dirty="0"/>
              <a:t>they need not have solutions verifiable in polynomial time.</a:t>
            </a:r>
          </a:p>
          <a:p>
            <a:r>
              <a:rPr lang="en-US" i="1" dirty="0"/>
              <a:t>The precise definition here is that a problem X is NP-hard, if there is an NP-complete problem Y, such that Y is reducible to X in polynomial time</a:t>
            </a:r>
            <a:r>
              <a:rPr lang="en-US" i="1" dirty="0" smtClean="0">
                <a:solidFill>
                  <a:schemeClr val="accent1">
                    <a:lumMod val="75000"/>
                  </a:schemeClr>
                </a:solidFill>
              </a:rPr>
              <a:t>.</a:t>
            </a:r>
            <a:endParaRPr lang="en-US" i="1" dirty="0">
              <a:solidFill>
                <a:schemeClr val="accent1">
                  <a:lumMod val="75000"/>
                </a:schemeClr>
              </a:solidFill>
            </a:endParaRPr>
          </a:p>
        </p:txBody>
      </p:sp>
    </p:spTree>
    <p:extLst>
      <p:ext uri="{BB962C8B-B14F-4D97-AF65-F5344CB8AC3E}">
        <p14:creationId xmlns:p14="http://schemas.microsoft.com/office/powerpoint/2010/main" val="3207532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 NP Complete and NP Hard</a:t>
            </a:r>
            <a:endParaRPr lang="en-US" dirty="0"/>
          </a:p>
        </p:txBody>
      </p:sp>
      <p:pic>
        <p:nvPicPr>
          <p:cNvPr id="4" name="Content Placeholder 3"/>
          <p:cNvPicPr>
            <a:picLocks noGrp="1" noChangeAspect="1"/>
          </p:cNvPicPr>
          <p:nvPr>
            <p:ph idx="1"/>
          </p:nvPr>
        </p:nvPicPr>
        <p:blipFill>
          <a:blip r:embed="rId2"/>
          <a:stretch>
            <a:fillRect/>
          </a:stretch>
        </p:blipFill>
        <p:spPr>
          <a:xfrm>
            <a:off x="3176588" y="1811337"/>
            <a:ext cx="5838825" cy="3695700"/>
          </a:xfrm>
          <a:prstGeom prst="rect">
            <a:avLst/>
          </a:prstGeom>
        </p:spPr>
      </p:pic>
    </p:spTree>
    <p:extLst>
      <p:ext uri="{BB962C8B-B14F-4D97-AF65-F5344CB8AC3E}">
        <p14:creationId xmlns:p14="http://schemas.microsoft.com/office/powerpoint/2010/main" val="3052032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Reduction</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60624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a:t>
            </a:r>
            <a:endParaRPr lang="en-US" dirty="0"/>
          </a:p>
        </p:txBody>
      </p:sp>
      <p:sp>
        <p:nvSpPr>
          <p:cNvPr id="3" name="Content Placeholder 2"/>
          <p:cNvSpPr>
            <a:spLocks noGrp="1"/>
          </p:cNvSpPr>
          <p:nvPr>
            <p:ph idx="1"/>
          </p:nvPr>
        </p:nvSpPr>
        <p:spPr/>
        <p:txBody>
          <a:bodyPr/>
          <a:lstStyle/>
          <a:p>
            <a:r>
              <a:rPr lang="en-US" dirty="0"/>
              <a:t>Let us consider a decision problem A, which we would like to solve in polynomial time.</a:t>
            </a:r>
          </a:p>
          <a:p>
            <a:r>
              <a:rPr lang="en-US" dirty="0"/>
              <a:t>Now suppose, we already know how to solve a different decision problem B in polynomial time. </a:t>
            </a:r>
          </a:p>
          <a:p>
            <a:r>
              <a:rPr lang="en-US" dirty="0"/>
              <a:t>Finally we have a procedure that transforms any instance α of A into some instance β of B with the following characteristics.</a:t>
            </a:r>
          </a:p>
          <a:p>
            <a:pPr marL="857250" lvl="1" indent="-457200">
              <a:buFont typeface="+mj-lt"/>
              <a:buAutoNum type="arabicPeriod"/>
            </a:pPr>
            <a:r>
              <a:rPr lang="en-US" dirty="0"/>
              <a:t>The transformation takes polynomial time.</a:t>
            </a:r>
          </a:p>
          <a:p>
            <a:pPr marL="857250" lvl="1" indent="-457200">
              <a:buFont typeface="+mj-lt"/>
              <a:buAutoNum type="arabicPeriod"/>
            </a:pPr>
            <a:r>
              <a:rPr lang="en-US" dirty="0"/>
              <a:t>The answers are same. That is the answer for α is “yes” if and only if the answer of β is also “yes”.</a:t>
            </a:r>
          </a:p>
          <a:p>
            <a:r>
              <a:rPr lang="en-US" dirty="0"/>
              <a:t>We call such a procedure a </a:t>
            </a:r>
            <a:r>
              <a:rPr lang="en-US" dirty="0" smtClean="0">
                <a:solidFill>
                  <a:srgbClr val="AD1457"/>
                </a:solidFill>
              </a:rPr>
              <a:t>polynomial-time reduction algorithm </a:t>
            </a:r>
            <a:r>
              <a:rPr lang="en-US" dirty="0"/>
              <a:t>and</a:t>
            </a:r>
            <a:r>
              <a:rPr lang="en-US" dirty="0">
                <a:solidFill>
                  <a:schemeClr val="accent1"/>
                </a:solidFill>
              </a:rPr>
              <a:t> </a:t>
            </a:r>
            <a:r>
              <a:rPr lang="en-US" dirty="0"/>
              <a:t>it provides us a way to solve problem A in polynomial </a:t>
            </a:r>
            <a:r>
              <a:rPr lang="en-US" dirty="0" smtClean="0"/>
              <a:t>time:</a:t>
            </a:r>
            <a:endParaRPr lang="en-US" dirty="0"/>
          </a:p>
          <a:p>
            <a:endParaRPr lang="en-US" dirty="0"/>
          </a:p>
        </p:txBody>
      </p:sp>
    </p:spTree>
    <p:extLst>
      <p:ext uri="{BB962C8B-B14F-4D97-AF65-F5344CB8AC3E}">
        <p14:creationId xmlns:p14="http://schemas.microsoft.com/office/powerpoint/2010/main" val="3699941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Polynomial Reduction</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dirty="0"/>
              <a:t>Given an instance α of problem A, use a polynomial-time reduction algorithm to transform it to an instance β of problem B.</a:t>
            </a:r>
          </a:p>
          <a:p>
            <a:pPr marL="457200" indent="-457200">
              <a:buFont typeface="+mj-lt"/>
              <a:buAutoNum type="arabicPeriod"/>
            </a:pPr>
            <a:r>
              <a:rPr lang="en-US" dirty="0"/>
              <a:t>Run the polynomial-time decision algorithm for B on the instance β.</a:t>
            </a:r>
          </a:p>
          <a:p>
            <a:pPr marL="457200" indent="-457200">
              <a:buFont typeface="+mj-lt"/>
              <a:buAutoNum type="arabicPeriod"/>
            </a:pPr>
            <a:r>
              <a:rPr lang="en-US" dirty="0"/>
              <a:t>Use the answer for β as the answer for α.</a:t>
            </a:r>
          </a:p>
          <a:p>
            <a:pPr marL="857250" lvl="1" indent="-457200">
              <a:buFont typeface="+mj-lt"/>
              <a:buAutoNum type="arabicPeriod"/>
            </a:pPr>
            <a:endParaRPr lang="en-US" dirty="0"/>
          </a:p>
          <a:p>
            <a:pPr marL="857250" lvl="1" indent="-457200">
              <a:buFont typeface="+mj-lt"/>
              <a:buAutoNum type="arabicPeriod"/>
            </a:pPr>
            <a:endParaRPr lang="en-US" dirty="0"/>
          </a:p>
          <a:p>
            <a:pPr marL="857250" lvl="1" indent="-457200">
              <a:buFont typeface="+mj-lt"/>
              <a:buAutoNum type="arabicPeriod"/>
            </a:pPr>
            <a:endParaRPr lang="en-US" dirty="0"/>
          </a:p>
          <a:p>
            <a:pPr marL="857250" lvl="1" indent="-457200">
              <a:buFont typeface="+mj-lt"/>
              <a:buAutoNum type="arabicPeriod"/>
            </a:pPr>
            <a:endParaRPr lang="en-US" dirty="0"/>
          </a:p>
          <a:p>
            <a:pPr marL="857250" lvl="1" indent="-457200">
              <a:buFont typeface="+mj-lt"/>
              <a:buAutoNum type="arabicPeriod"/>
            </a:pPr>
            <a:endParaRPr lang="en-US" dirty="0"/>
          </a:p>
          <a:p>
            <a:pPr marL="857250" lvl="1" indent="-457200">
              <a:buFont typeface="+mj-lt"/>
              <a:buAutoNum type="arabicPeriod"/>
            </a:pPr>
            <a:endParaRPr lang="en-US" dirty="0"/>
          </a:p>
          <a:p>
            <a:endParaRPr lang="en-US" dirty="0"/>
          </a:p>
          <a:p>
            <a:r>
              <a:rPr lang="en-US" dirty="0"/>
              <a:t>In other words, by "reducing" </a:t>
            </a:r>
            <a:r>
              <a:rPr lang="en-US" b="1" dirty="0"/>
              <a:t>solving problem A to solving problem B, </a:t>
            </a:r>
            <a:r>
              <a:rPr lang="en-US" dirty="0"/>
              <a:t>we use the "easiness" of B to prove the "easiness" of A.</a:t>
            </a:r>
          </a:p>
          <a:p>
            <a:endParaRPr lang="en-US" dirty="0"/>
          </a:p>
        </p:txBody>
      </p:sp>
      <p:sp>
        <p:nvSpPr>
          <p:cNvPr id="4" name="Rectangle 3"/>
          <p:cNvSpPr/>
          <p:nvPr/>
        </p:nvSpPr>
        <p:spPr>
          <a:xfrm>
            <a:off x="2995749" y="2705798"/>
            <a:ext cx="5943600" cy="1981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376749" y="3086798"/>
            <a:ext cx="2133600" cy="91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Polynomial time Reduction Algorithm</a:t>
            </a:r>
            <a:endParaRPr lang="en-US" sz="2000" dirty="0">
              <a:solidFill>
                <a:schemeClr val="tx1"/>
              </a:solidFill>
            </a:endParaRPr>
          </a:p>
        </p:txBody>
      </p:sp>
      <p:sp>
        <p:nvSpPr>
          <p:cNvPr id="6" name="Rectangle 5"/>
          <p:cNvSpPr/>
          <p:nvPr/>
        </p:nvSpPr>
        <p:spPr>
          <a:xfrm>
            <a:off x="6424749" y="3086798"/>
            <a:ext cx="2209800" cy="91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Polynomial time Algorithm to decide B</a:t>
            </a:r>
            <a:endParaRPr lang="en-US" sz="2000" dirty="0">
              <a:solidFill>
                <a:schemeClr val="tx1"/>
              </a:solidFill>
            </a:endParaRPr>
          </a:p>
        </p:txBody>
      </p:sp>
      <p:cxnSp>
        <p:nvCxnSpPr>
          <p:cNvPr id="7" name="Straight Arrow Connector 6"/>
          <p:cNvCxnSpPr>
            <a:stCxn id="5" idx="3"/>
            <a:endCxn id="6" idx="1"/>
          </p:cNvCxnSpPr>
          <p:nvPr/>
        </p:nvCxnSpPr>
        <p:spPr>
          <a:xfrm>
            <a:off x="5510349" y="3543998"/>
            <a:ext cx="9144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endCxn id="5" idx="1"/>
          </p:cNvCxnSpPr>
          <p:nvPr/>
        </p:nvCxnSpPr>
        <p:spPr>
          <a:xfrm>
            <a:off x="2538549" y="3543998"/>
            <a:ext cx="8382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8634549" y="2553398"/>
            <a:ext cx="1066800" cy="838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8634549" y="3696397"/>
            <a:ext cx="1219200" cy="45720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614749" y="3158533"/>
            <a:ext cx="304800" cy="461665"/>
          </a:xfrm>
          <a:prstGeom prst="rect">
            <a:avLst/>
          </a:prstGeom>
          <a:noFill/>
        </p:spPr>
        <p:txBody>
          <a:bodyPr wrap="square" rtlCol="0">
            <a:spAutoFit/>
          </a:bodyPr>
          <a:lstStyle/>
          <a:p>
            <a:r>
              <a:rPr lang="el-GR" sz="2400" dirty="0" smtClean="0"/>
              <a:t>α</a:t>
            </a:r>
            <a:endParaRPr lang="en-US" sz="2400" dirty="0"/>
          </a:p>
        </p:txBody>
      </p:sp>
      <p:sp>
        <p:nvSpPr>
          <p:cNvPr id="12" name="TextBox 11"/>
          <p:cNvSpPr txBox="1"/>
          <p:nvPr/>
        </p:nvSpPr>
        <p:spPr>
          <a:xfrm>
            <a:off x="5891349" y="3086798"/>
            <a:ext cx="228600" cy="461665"/>
          </a:xfrm>
          <a:prstGeom prst="rect">
            <a:avLst/>
          </a:prstGeom>
          <a:noFill/>
        </p:spPr>
        <p:txBody>
          <a:bodyPr wrap="square" rtlCol="0">
            <a:spAutoFit/>
          </a:bodyPr>
          <a:lstStyle/>
          <a:p>
            <a:r>
              <a:rPr lang="el-GR" sz="2400" dirty="0" smtClean="0"/>
              <a:t>β</a:t>
            </a:r>
            <a:endParaRPr lang="en-US" sz="2400" dirty="0"/>
          </a:p>
        </p:txBody>
      </p:sp>
      <p:sp>
        <p:nvSpPr>
          <p:cNvPr id="13" name="TextBox 12"/>
          <p:cNvSpPr txBox="1"/>
          <p:nvPr/>
        </p:nvSpPr>
        <p:spPr>
          <a:xfrm>
            <a:off x="9015549" y="2444932"/>
            <a:ext cx="533400" cy="369332"/>
          </a:xfrm>
          <a:prstGeom prst="rect">
            <a:avLst/>
          </a:prstGeom>
          <a:noFill/>
        </p:spPr>
        <p:txBody>
          <a:bodyPr wrap="square" rtlCol="0">
            <a:spAutoFit/>
          </a:bodyPr>
          <a:lstStyle/>
          <a:p>
            <a:r>
              <a:rPr lang="en-US" b="1" dirty="0" smtClean="0"/>
              <a:t>Yes </a:t>
            </a:r>
            <a:endParaRPr lang="en-US" b="1" dirty="0"/>
          </a:p>
        </p:txBody>
      </p:sp>
      <p:sp>
        <p:nvSpPr>
          <p:cNvPr id="14" name="TextBox 13"/>
          <p:cNvSpPr txBox="1"/>
          <p:nvPr/>
        </p:nvSpPr>
        <p:spPr>
          <a:xfrm>
            <a:off x="9167949" y="3924998"/>
            <a:ext cx="533400" cy="369332"/>
          </a:xfrm>
          <a:prstGeom prst="rect">
            <a:avLst/>
          </a:prstGeom>
          <a:noFill/>
        </p:spPr>
        <p:txBody>
          <a:bodyPr wrap="square" rtlCol="0">
            <a:spAutoFit/>
          </a:bodyPr>
          <a:lstStyle/>
          <a:p>
            <a:r>
              <a:rPr lang="en-US" b="1" dirty="0" smtClean="0"/>
              <a:t>No  </a:t>
            </a:r>
            <a:endParaRPr lang="en-US" b="1" dirty="0"/>
          </a:p>
        </p:txBody>
      </p:sp>
      <p:sp>
        <p:nvSpPr>
          <p:cNvPr id="15" name="TextBox 14"/>
          <p:cNvSpPr txBox="1"/>
          <p:nvPr/>
        </p:nvSpPr>
        <p:spPr>
          <a:xfrm>
            <a:off x="3757749" y="4153598"/>
            <a:ext cx="4381500" cy="400110"/>
          </a:xfrm>
          <a:prstGeom prst="rect">
            <a:avLst/>
          </a:prstGeom>
          <a:noFill/>
        </p:spPr>
        <p:txBody>
          <a:bodyPr wrap="square" rtlCol="0">
            <a:spAutoFit/>
          </a:bodyPr>
          <a:lstStyle/>
          <a:p>
            <a:r>
              <a:rPr lang="en-US" sz="2000" b="1" dirty="0" smtClean="0"/>
              <a:t>Polynomial time Algorithm to decide A</a:t>
            </a:r>
            <a:endParaRPr lang="en-US" sz="2000" b="1" dirty="0"/>
          </a:p>
        </p:txBody>
      </p:sp>
    </p:spTree>
    <p:extLst>
      <p:ext uri="{BB962C8B-B14F-4D97-AF65-F5344CB8AC3E}">
        <p14:creationId xmlns:p14="http://schemas.microsoft.com/office/powerpoint/2010/main" val="302672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
                                            <p:txEl>
                                              <p:pRg st="1" end="1"/>
                                            </p:txEl>
                                          </p:spTgt>
                                        </p:tgtEl>
                                        <p:attrNameLst>
                                          <p:attrName>style.visibility</p:attrName>
                                        </p:attrNameLst>
                                      </p:cBhvr>
                                      <p:to>
                                        <p:strVal val="visible"/>
                                      </p:to>
                                    </p:set>
                                    <p:animEffect transition="in" filter="fade">
                                      <p:cBhvr>
                                        <p:cTn id="50" dur="500"/>
                                        <p:tgtEl>
                                          <p:spTgt spid="3">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
                                            <p:txEl>
                                              <p:pRg st="2" end="2"/>
                                            </p:txEl>
                                          </p:spTgt>
                                        </p:tgtEl>
                                        <p:attrNameLst>
                                          <p:attrName>style.visibility</p:attrName>
                                        </p:attrNameLst>
                                      </p:cBhvr>
                                      <p:to>
                                        <p:strVal val="visible"/>
                                      </p:to>
                                    </p:set>
                                    <p:animEffect transition="in" filter="fade">
                                      <p:cBhvr>
                                        <p:cTn id="55" dur="500"/>
                                        <p:tgtEl>
                                          <p:spTgt spid="3">
                                            <p:txEl>
                                              <p:pRg st="2" end="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
                                            <p:txEl>
                                              <p:pRg st="10" end="10"/>
                                            </p:txEl>
                                          </p:spTgt>
                                        </p:tgtEl>
                                        <p:attrNameLst>
                                          <p:attrName>style.visibility</p:attrName>
                                        </p:attrNameLst>
                                      </p:cBhvr>
                                      <p:to>
                                        <p:strVal val="visible"/>
                                      </p:to>
                                    </p:set>
                                    <p:animEffect transition="in" filter="fade">
                                      <p:cBhvr>
                                        <p:cTn id="60"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1" grpId="0"/>
      <p:bldP spid="12" grpId="0"/>
      <p:bldP spid="13" grpId="0"/>
      <p:bldP spid="14" grpId="0"/>
      <p:bldP spid="15"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NP Hard Problems</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47825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Hamiltonian Cycles</a:t>
            </a:r>
          </a:p>
        </p:txBody>
      </p:sp>
      <p:sp>
        <p:nvSpPr>
          <p:cNvPr id="3" name="Content Placeholder 2"/>
          <p:cNvSpPr>
            <a:spLocks noGrp="1"/>
          </p:cNvSpPr>
          <p:nvPr>
            <p:ph idx="1"/>
          </p:nvPr>
        </p:nvSpPr>
        <p:spPr/>
        <p:txBody>
          <a:bodyPr/>
          <a:lstStyle/>
          <a:p>
            <a:r>
              <a:rPr lang="en-US" dirty="0"/>
              <a:t>Hamiltonian Path in an undirected graph is a path that visits </a:t>
            </a:r>
            <a:r>
              <a:rPr lang="en-US" dirty="0">
                <a:solidFill>
                  <a:srgbClr val="AD1457"/>
                </a:solidFill>
              </a:rPr>
              <a:t>each vertex exactly once</a:t>
            </a:r>
            <a:r>
              <a:rPr lang="en-US" dirty="0"/>
              <a:t>. </a:t>
            </a:r>
          </a:p>
          <a:p>
            <a:r>
              <a:rPr lang="en-US" dirty="0"/>
              <a:t>A Hamiltonian cycle (or Hamiltonian circuit) is a Hamiltonian Path such that there is an edge (in the graph) from the last vertex to the first vertex of the Hamiltonian Path. </a:t>
            </a:r>
          </a:p>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Given </a:t>
            </a:r>
            <a:r>
              <a:rPr lang="en-US" dirty="0"/>
              <a:t>a list of vertices and to check </a:t>
            </a:r>
            <a:r>
              <a:rPr lang="en-US" dirty="0">
                <a:solidFill>
                  <a:srgbClr val="AD1457"/>
                </a:solidFill>
              </a:rPr>
              <a:t>whether it forms a Hamiltonian cycle or not</a:t>
            </a:r>
            <a:r>
              <a:rPr lang="en-US" dirty="0"/>
              <a:t>:</a:t>
            </a:r>
          </a:p>
          <a:p>
            <a:r>
              <a:rPr lang="en-US" dirty="0"/>
              <a:t>Counts the vertices to make sure they are all there, then checks that each is connected to the next by an edge, and that the last is connected to the first</a:t>
            </a:r>
            <a:r>
              <a:rPr lang="en-US" dirty="0" smtClean="0"/>
              <a:t>.</a:t>
            </a:r>
            <a:endParaRPr lang="en-US" dirty="0"/>
          </a:p>
        </p:txBody>
      </p:sp>
      <p:grpSp>
        <p:nvGrpSpPr>
          <p:cNvPr id="4" name="Group 3"/>
          <p:cNvGrpSpPr/>
          <p:nvPr/>
        </p:nvGrpSpPr>
        <p:grpSpPr>
          <a:xfrm>
            <a:off x="2257697" y="2259873"/>
            <a:ext cx="2819400" cy="1981200"/>
            <a:chOff x="0" y="0"/>
            <a:chExt cx="3200400" cy="1811215"/>
          </a:xfrm>
        </p:grpSpPr>
        <p:sp>
          <p:nvSpPr>
            <p:cNvPr id="5" name="Oval 4"/>
            <p:cNvSpPr>
              <a:spLocks noChangeArrowheads="1"/>
            </p:cNvSpPr>
            <p:nvPr/>
          </p:nvSpPr>
          <p:spPr bwMode="auto">
            <a:xfrm>
              <a:off x="0" y="474785"/>
              <a:ext cx="342900" cy="342900"/>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marL="0" marR="0">
                <a:lnSpc>
                  <a:spcPct val="115000"/>
                </a:lnSpc>
                <a:spcBef>
                  <a:spcPts val="0"/>
                </a:spcBef>
                <a:spcAft>
                  <a:spcPts val="1000"/>
                </a:spcAft>
              </a:pPr>
              <a:r>
                <a:rPr lang="en-US" sz="1100">
                  <a:effectLst/>
                  <a:latin typeface="Calibri" panose="020F0502020204030204" pitchFamily="34" charset="0"/>
                  <a:ea typeface="Calibri" panose="020F0502020204030204" pitchFamily="34" charset="0"/>
                  <a:cs typeface="Times New Roman" panose="02020603050405020304" pitchFamily="18" charset="0"/>
                </a:rPr>
                <a:t>1</a:t>
              </a:r>
            </a:p>
          </p:txBody>
        </p:sp>
        <p:sp>
          <p:nvSpPr>
            <p:cNvPr id="6" name="Oval 5"/>
            <p:cNvSpPr>
              <a:spLocks noChangeArrowheads="1"/>
            </p:cNvSpPr>
            <p:nvPr/>
          </p:nvSpPr>
          <p:spPr bwMode="auto">
            <a:xfrm>
              <a:off x="1028700" y="474785"/>
              <a:ext cx="342900" cy="342900"/>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marL="0" marR="0">
                <a:lnSpc>
                  <a:spcPct val="115000"/>
                </a:lnSpc>
                <a:spcBef>
                  <a:spcPts val="0"/>
                </a:spcBef>
                <a:spcAft>
                  <a:spcPts val="10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2</a:t>
              </a:r>
            </a:p>
          </p:txBody>
        </p:sp>
        <p:sp>
          <p:nvSpPr>
            <p:cNvPr id="7" name="Oval 6"/>
            <p:cNvSpPr>
              <a:spLocks noChangeArrowheads="1"/>
            </p:cNvSpPr>
            <p:nvPr/>
          </p:nvSpPr>
          <p:spPr bwMode="auto">
            <a:xfrm>
              <a:off x="1943100" y="474785"/>
              <a:ext cx="342900" cy="342900"/>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marL="0" marR="0">
                <a:lnSpc>
                  <a:spcPct val="115000"/>
                </a:lnSpc>
                <a:spcBef>
                  <a:spcPts val="0"/>
                </a:spcBef>
                <a:spcAft>
                  <a:spcPts val="10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3</a:t>
              </a:r>
            </a:p>
          </p:txBody>
        </p:sp>
        <p:sp>
          <p:nvSpPr>
            <p:cNvPr id="8" name="Oval 7"/>
            <p:cNvSpPr>
              <a:spLocks noChangeArrowheads="1"/>
            </p:cNvSpPr>
            <p:nvPr/>
          </p:nvSpPr>
          <p:spPr bwMode="auto">
            <a:xfrm>
              <a:off x="2857500" y="474785"/>
              <a:ext cx="342900" cy="342900"/>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marL="0" marR="0">
                <a:lnSpc>
                  <a:spcPct val="115000"/>
                </a:lnSpc>
                <a:spcBef>
                  <a:spcPts val="0"/>
                </a:spcBef>
                <a:spcAft>
                  <a:spcPts val="1000"/>
                </a:spcAft>
              </a:pPr>
              <a:r>
                <a:rPr lang="en-US" sz="1100">
                  <a:effectLst/>
                  <a:latin typeface="Calibri" panose="020F0502020204030204" pitchFamily="34" charset="0"/>
                  <a:ea typeface="Calibri" panose="020F0502020204030204" pitchFamily="34" charset="0"/>
                  <a:cs typeface="Times New Roman" panose="02020603050405020304" pitchFamily="18" charset="0"/>
                </a:rPr>
                <a:t>4</a:t>
              </a:r>
            </a:p>
          </p:txBody>
        </p:sp>
        <p:sp>
          <p:nvSpPr>
            <p:cNvPr id="9" name="Oval 8"/>
            <p:cNvSpPr>
              <a:spLocks noChangeArrowheads="1"/>
            </p:cNvSpPr>
            <p:nvPr/>
          </p:nvSpPr>
          <p:spPr bwMode="auto">
            <a:xfrm>
              <a:off x="0" y="1468315"/>
              <a:ext cx="342900" cy="342900"/>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marL="0" marR="0">
                <a:lnSpc>
                  <a:spcPct val="115000"/>
                </a:lnSpc>
                <a:spcBef>
                  <a:spcPts val="0"/>
                </a:spcBef>
                <a:spcAft>
                  <a:spcPts val="1000"/>
                </a:spcAft>
              </a:pPr>
              <a:r>
                <a:rPr lang="en-US" sz="1100">
                  <a:effectLst/>
                  <a:latin typeface="Calibri" panose="020F0502020204030204" pitchFamily="34" charset="0"/>
                  <a:ea typeface="Calibri" panose="020F0502020204030204" pitchFamily="34" charset="0"/>
                  <a:cs typeface="Times New Roman" panose="02020603050405020304" pitchFamily="18" charset="0"/>
                </a:rPr>
                <a:t>8</a:t>
              </a:r>
            </a:p>
          </p:txBody>
        </p:sp>
        <p:sp>
          <p:nvSpPr>
            <p:cNvPr id="10" name="Oval 9"/>
            <p:cNvSpPr>
              <a:spLocks noChangeArrowheads="1"/>
            </p:cNvSpPr>
            <p:nvPr/>
          </p:nvSpPr>
          <p:spPr bwMode="auto">
            <a:xfrm>
              <a:off x="1028700" y="1468315"/>
              <a:ext cx="342900" cy="342900"/>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marL="0" marR="0">
                <a:lnSpc>
                  <a:spcPct val="115000"/>
                </a:lnSpc>
                <a:spcBef>
                  <a:spcPts val="0"/>
                </a:spcBef>
                <a:spcAft>
                  <a:spcPts val="1000"/>
                </a:spcAft>
              </a:pPr>
              <a:r>
                <a:rPr lang="en-US" sz="1100">
                  <a:effectLst/>
                  <a:latin typeface="Calibri" panose="020F0502020204030204" pitchFamily="34" charset="0"/>
                  <a:ea typeface="Calibri" panose="020F0502020204030204" pitchFamily="34" charset="0"/>
                  <a:cs typeface="Times New Roman" panose="02020603050405020304" pitchFamily="18" charset="0"/>
                </a:rPr>
                <a:t>7</a:t>
              </a:r>
            </a:p>
          </p:txBody>
        </p:sp>
        <p:sp>
          <p:nvSpPr>
            <p:cNvPr id="11" name="Oval 10"/>
            <p:cNvSpPr>
              <a:spLocks noChangeArrowheads="1"/>
            </p:cNvSpPr>
            <p:nvPr/>
          </p:nvSpPr>
          <p:spPr bwMode="auto">
            <a:xfrm>
              <a:off x="1943100" y="1468315"/>
              <a:ext cx="342900" cy="342900"/>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marL="0" marR="0">
                <a:lnSpc>
                  <a:spcPct val="115000"/>
                </a:lnSpc>
                <a:spcBef>
                  <a:spcPts val="0"/>
                </a:spcBef>
                <a:spcAft>
                  <a:spcPts val="1000"/>
                </a:spcAft>
              </a:pPr>
              <a:r>
                <a:rPr lang="en-US" sz="1100">
                  <a:effectLst/>
                  <a:latin typeface="Calibri" panose="020F0502020204030204" pitchFamily="34" charset="0"/>
                  <a:ea typeface="Calibri" panose="020F0502020204030204" pitchFamily="34" charset="0"/>
                  <a:cs typeface="Times New Roman" panose="02020603050405020304" pitchFamily="18" charset="0"/>
                </a:rPr>
                <a:t>6</a:t>
              </a:r>
            </a:p>
          </p:txBody>
        </p:sp>
        <p:sp>
          <p:nvSpPr>
            <p:cNvPr id="12" name="Oval 11"/>
            <p:cNvSpPr>
              <a:spLocks noChangeArrowheads="1"/>
            </p:cNvSpPr>
            <p:nvPr/>
          </p:nvSpPr>
          <p:spPr bwMode="auto">
            <a:xfrm>
              <a:off x="2857500" y="1468315"/>
              <a:ext cx="342900" cy="342900"/>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pPr marL="0" marR="0">
                <a:lnSpc>
                  <a:spcPct val="115000"/>
                </a:lnSpc>
                <a:spcBef>
                  <a:spcPts val="0"/>
                </a:spcBef>
                <a:spcAft>
                  <a:spcPts val="1000"/>
                </a:spcAft>
              </a:pPr>
              <a:r>
                <a:rPr lang="en-US" sz="1100">
                  <a:effectLst/>
                  <a:latin typeface="Calibri" panose="020F0502020204030204" pitchFamily="34" charset="0"/>
                  <a:ea typeface="Calibri" panose="020F0502020204030204" pitchFamily="34" charset="0"/>
                  <a:cs typeface="Times New Roman" panose="02020603050405020304" pitchFamily="18" charset="0"/>
                </a:rPr>
                <a:t>5</a:t>
              </a:r>
            </a:p>
          </p:txBody>
        </p:sp>
        <p:cxnSp>
          <p:nvCxnSpPr>
            <p:cNvPr id="13" name="Straight Connector 12"/>
            <p:cNvCxnSpPr>
              <a:cxnSpLocks noChangeShapeType="1"/>
            </p:cNvCxnSpPr>
            <p:nvPr/>
          </p:nvCxnSpPr>
          <p:spPr bwMode="auto">
            <a:xfrm>
              <a:off x="342900" y="650631"/>
              <a:ext cx="6858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4" name="Straight Connector 13"/>
            <p:cNvCxnSpPr>
              <a:cxnSpLocks noChangeShapeType="1"/>
            </p:cNvCxnSpPr>
            <p:nvPr/>
          </p:nvCxnSpPr>
          <p:spPr bwMode="auto">
            <a:xfrm>
              <a:off x="1371600" y="650631"/>
              <a:ext cx="5715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5" name="Straight Connector 14"/>
            <p:cNvCxnSpPr>
              <a:cxnSpLocks noChangeShapeType="1"/>
            </p:cNvCxnSpPr>
            <p:nvPr/>
          </p:nvCxnSpPr>
          <p:spPr bwMode="auto">
            <a:xfrm>
              <a:off x="2286000" y="650631"/>
              <a:ext cx="5715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6" name="Straight Connector 15"/>
            <p:cNvCxnSpPr>
              <a:cxnSpLocks noChangeShapeType="1"/>
            </p:cNvCxnSpPr>
            <p:nvPr/>
          </p:nvCxnSpPr>
          <p:spPr bwMode="auto">
            <a:xfrm>
              <a:off x="3033346" y="817685"/>
              <a:ext cx="0" cy="65043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7" name="Straight Connector 16"/>
            <p:cNvCxnSpPr>
              <a:cxnSpLocks noChangeShapeType="1"/>
            </p:cNvCxnSpPr>
            <p:nvPr/>
          </p:nvCxnSpPr>
          <p:spPr bwMode="auto">
            <a:xfrm>
              <a:off x="342900" y="1670538"/>
              <a:ext cx="6858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8" name="Straight Connector 17"/>
            <p:cNvCxnSpPr>
              <a:cxnSpLocks noChangeShapeType="1"/>
            </p:cNvCxnSpPr>
            <p:nvPr/>
          </p:nvCxnSpPr>
          <p:spPr bwMode="auto">
            <a:xfrm>
              <a:off x="1371600" y="1670538"/>
              <a:ext cx="5715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9" name="Straight Connector 18"/>
            <p:cNvCxnSpPr>
              <a:cxnSpLocks noChangeShapeType="1"/>
            </p:cNvCxnSpPr>
            <p:nvPr/>
          </p:nvCxnSpPr>
          <p:spPr bwMode="auto">
            <a:xfrm>
              <a:off x="2286000" y="1670538"/>
              <a:ext cx="5715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0" name="Straight Connector 19"/>
            <p:cNvCxnSpPr>
              <a:cxnSpLocks noChangeShapeType="1"/>
            </p:cNvCxnSpPr>
            <p:nvPr/>
          </p:nvCxnSpPr>
          <p:spPr bwMode="auto">
            <a:xfrm>
              <a:off x="184638" y="817685"/>
              <a:ext cx="1028212" cy="6506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1" name="Straight Connector 20"/>
            <p:cNvCxnSpPr>
              <a:cxnSpLocks noChangeShapeType="1"/>
            </p:cNvCxnSpPr>
            <p:nvPr/>
          </p:nvCxnSpPr>
          <p:spPr bwMode="auto">
            <a:xfrm flipH="1">
              <a:off x="228600" y="817685"/>
              <a:ext cx="984690" cy="6506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22" name="Freeform 21"/>
            <p:cNvSpPr>
              <a:spLocks/>
            </p:cNvSpPr>
            <p:nvPr/>
          </p:nvSpPr>
          <p:spPr bwMode="auto">
            <a:xfrm>
              <a:off x="131885" y="0"/>
              <a:ext cx="2012266" cy="474785"/>
            </a:xfrm>
            <a:custGeom>
              <a:avLst/>
              <a:gdLst>
                <a:gd name="G0" fmla="+- 21600 0 0"/>
                <a:gd name="G1" fmla="+- 21600 0 0"/>
                <a:gd name="G2" fmla="+- 21600 0 0"/>
                <a:gd name="T0" fmla="*/ 22 w 43200"/>
                <a:gd name="T1" fmla="*/ 22569 h 22569"/>
                <a:gd name="T2" fmla="*/ 43200 w 43200"/>
                <a:gd name="T3" fmla="*/ 21600 h 22569"/>
                <a:gd name="T4" fmla="*/ 21600 w 43200"/>
                <a:gd name="T5" fmla="*/ 21600 h 22569"/>
              </a:gdLst>
              <a:ahLst/>
              <a:cxnLst>
                <a:cxn ang="0">
                  <a:pos x="T0" y="T1"/>
                </a:cxn>
                <a:cxn ang="0">
                  <a:pos x="T2" y="T3"/>
                </a:cxn>
                <a:cxn ang="0">
                  <a:pos x="T4" y="T5"/>
                </a:cxn>
              </a:cxnLst>
              <a:rect l="0" t="0" r="r" b="b"/>
              <a:pathLst>
                <a:path w="43200" h="22569" fill="none" extrusionOk="0">
                  <a:moveTo>
                    <a:pt x="21" y="22569"/>
                  </a:moveTo>
                  <a:cubicBezTo>
                    <a:pt x="7" y="22246"/>
                    <a:pt x="0" y="21923"/>
                    <a:pt x="0" y="21600"/>
                  </a:cubicBezTo>
                  <a:cubicBezTo>
                    <a:pt x="0" y="9670"/>
                    <a:pt x="9670" y="0"/>
                    <a:pt x="21600" y="0"/>
                  </a:cubicBezTo>
                  <a:cubicBezTo>
                    <a:pt x="33529" y="0"/>
                    <a:pt x="43200" y="9670"/>
                    <a:pt x="43200" y="21599"/>
                  </a:cubicBezTo>
                </a:path>
                <a:path w="43200" h="22569" stroke="0" extrusionOk="0">
                  <a:moveTo>
                    <a:pt x="21" y="22569"/>
                  </a:moveTo>
                  <a:cubicBezTo>
                    <a:pt x="7" y="22246"/>
                    <a:pt x="0" y="21923"/>
                    <a:pt x="0" y="21600"/>
                  </a:cubicBezTo>
                  <a:cubicBezTo>
                    <a:pt x="0" y="9670"/>
                    <a:pt x="9670" y="0"/>
                    <a:pt x="21600" y="0"/>
                  </a:cubicBezTo>
                  <a:cubicBezTo>
                    <a:pt x="33529" y="0"/>
                    <a:pt x="43200" y="9670"/>
                    <a:pt x="43200" y="21599"/>
                  </a:cubicBezTo>
                  <a:lnTo>
                    <a:pt x="21600" y="2160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grpSp>
      <p:sp>
        <p:nvSpPr>
          <p:cNvPr id="23" name="Rectangle 22"/>
          <p:cNvSpPr/>
          <p:nvPr/>
        </p:nvSpPr>
        <p:spPr>
          <a:xfrm>
            <a:off x="5572857" y="2779217"/>
            <a:ext cx="6037252" cy="830997"/>
          </a:xfrm>
          <a:prstGeom prst="rect">
            <a:avLst/>
          </a:prstGeom>
        </p:spPr>
        <p:txBody>
          <a:bodyPr wrap="square">
            <a:spAutoFit/>
          </a:bodyPr>
          <a:lstStyle/>
          <a:p>
            <a:r>
              <a:rPr lang="en-US" sz="2400" dirty="0"/>
              <a:t>The </a:t>
            </a:r>
            <a:r>
              <a:rPr lang="en-US" sz="2400" dirty="0" smtClean="0"/>
              <a:t>graph </a:t>
            </a:r>
            <a:r>
              <a:rPr lang="en-US" sz="2400" dirty="0"/>
              <a:t>has Hamiltonian cycles:</a:t>
            </a:r>
          </a:p>
          <a:p>
            <a:r>
              <a:rPr lang="en-US" sz="2400" dirty="0">
                <a:solidFill>
                  <a:srgbClr val="AD1457"/>
                </a:solidFill>
              </a:rPr>
              <a:t>1, 3, 4, 5, 6, 7, 8, 2, 1 </a:t>
            </a:r>
            <a:r>
              <a:rPr lang="en-US" sz="2400" dirty="0" smtClean="0">
                <a:solidFill>
                  <a:srgbClr val="AD1457"/>
                </a:solidFill>
              </a:rPr>
              <a:t> </a:t>
            </a:r>
            <a:r>
              <a:rPr lang="en-US" sz="2400" dirty="0" smtClean="0"/>
              <a:t>and </a:t>
            </a:r>
            <a:r>
              <a:rPr lang="en-US" sz="2400" dirty="0" smtClean="0">
                <a:solidFill>
                  <a:srgbClr val="AD1457"/>
                </a:solidFill>
              </a:rPr>
              <a:t>1</a:t>
            </a:r>
            <a:r>
              <a:rPr lang="en-US" sz="2400" dirty="0">
                <a:solidFill>
                  <a:srgbClr val="AD1457"/>
                </a:solidFill>
              </a:rPr>
              <a:t>, 2, 8, 7, 6, 5, 4, 3, 1.</a:t>
            </a:r>
          </a:p>
        </p:txBody>
      </p:sp>
    </p:spTree>
    <p:extLst>
      <p:ext uri="{BB962C8B-B14F-4D97-AF65-F5344CB8AC3E}">
        <p14:creationId xmlns:p14="http://schemas.microsoft.com/office/powerpoint/2010/main" val="862489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fade">
                                      <p:cBhvr>
                                        <p:cTn id="26" dur="500"/>
                                        <p:tgtEl>
                                          <p:spTgt spid="3">
                                            <p:txEl>
                                              <p:pRg st="8" end="8"/>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3049</TotalTime>
  <Words>7946</Words>
  <Application>Microsoft Office PowerPoint</Application>
  <PresentationFormat>Widescreen</PresentationFormat>
  <Paragraphs>2665</Paragraphs>
  <Slides>102</Slides>
  <Notes>0</Notes>
  <HiddenSlides>1</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102</vt:i4>
      </vt:variant>
    </vt:vector>
  </HeadingPairs>
  <TitlesOfParts>
    <vt:vector size="123" baseType="lpstr">
      <vt:lpstr>Microsoft Sans Serif</vt:lpstr>
      <vt:lpstr>Wingdings 3</vt:lpstr>
      <vt:lpstr>Shruti</vt:lpstr>
      <vt:lpstr>ＭＳ Ｐゴシック</vt:lpstr>
      <vt:lpstr>Roboto Condensed Light</vt:lpstr>
      <vt:lpstr>Wingdings 2</vt:lpstr>
      <vt:lpstr>CourierNewPSMT</vt:lpstr>
      <vt:lpstr>Segoe UI Black</vt:lpstr>
      <vt:lpstr>Open Sans Semibold</vt:lpstr>
      <vt:lpstr>Times New Roman</vt:lpstr>
      <vt:lpstr>Wingdings</vt:lpstr>
      <vt:lpstr>Open Sans</vt:lpstr>
      <vt:lpstr>Calibri</vt:lpstr>
      <vt:lpstr>Symbol</vt:lpstr>
      <vt:lpstr>Roboto Condensed</vt:lpstr>
      <vt:lpstr>Cambria Math</vt:lpstr>
      <vt:lpstr>Consolas</vt:lpstr>
      <vt:lpstr>Arial</vt:lpstr>
      <vt:lpstr>CourierNewPS-ItalicMT</vt:lpstr>
      <vt:lpstr>CourierNewPS-BoldMT</vt:lpstr>
      <vt:lpstr>Office Theme</vt:lpstr>
      <vt:lpstr>Unit-5: Graph Algorithm, Branch and Bound, String Matching and NP-Completeness</vt:lpstr>
      <vt:lpstr>PowerPoint Presentation</vt:lpstr>
      <vt:lpstr>Introduction to Graph</vt:lpstr>
      <vt:lpstr>Graph - Definition</vt:lpstr>
      <vt:lpstr>Directed &amp; Undirected Graph</vt:lpstr>
      <vt:lpstr>Traversing Graphs</vt:lpstr>
      <vt:lpstr>Traversing Graph/Tree</vt:lpstr>
      <vt:lpstr>Depth-First Search / Traversal</vt:lpstr>
      <vt:lpstr>DFS – Procedure </vt:lpstr>
      <vt:lpstr>Depth-First Search Algorithm</vt:lpstr>
      <vt:lpstr>Depth-First Search - Algorithm</vt:lpstr>
      <vt:lpstr>Breadth First Search / Traversal</vt:lpstr>
      <vt:lpstr>Breadth First Search - Algorithm</vt:lpstr>
      <vt:lpstr>Traverse Graph using DFS and BFS</vt:lpstr>
      <vt:lpstr>Comparison of DFS and BFS</vt:lpstr>
      <vt:lpstr>Comparison of DFS and BFS</vt:lpstr>
      <vt:lpstr>Topological Sorting</vt:lpstr>
      <vt:lpstr>Topological Sorting – Example 1</vt:lpstr>
      <vt:lpstr>Topological Sorting – Example 2</vt:lpstr>
      <vt:lpstr>Connected Components</vt:lpstr>
      <vt:lpstr>PowerPoint Presentation</vt:lpstr>
      <vt:lpstr>Articulation Point</vt:lpstr>
      <vt:lpstr>PowerPoint Presentation</vt:lpstr>
      <vt:lpstr>Backtracking</vt:lpstr>
      <vt:lpstr>Introduction </vt:lpstr>
      <vt:lpstr>The N - Queen Problem</vt:lpstr>
      <vt:lpstr>The 4 - Queen Problem </vt:lpstr>
      <vt:lpstr>N - Queen Problem</vt:lpstr>
      <vt:lpstr>N - Queen Problem Solution</vt:lpstr>
      <vt:lpstr>PowerPoint Presentation</vt:lpstr>
      <vt:lpstr>N – Queen Algorithm </vt:lpstr>
      <vt:lpstr>Branch &amp; Bound</vt:lpstr>
      <vt:lpstr>Introduction </vt:lpstr>
      <vt:lpstr>Knapsack Problem</vt:lpstr>
      <vt:lpstr>Knapsack Problem Solution using Branch &amp; Bound</vt:lpstr>
      <vt:lpstr>Knapsack Problem – Algorithm</vt:lpstr>
      <vt:lpstr>Knapsack Problem Example 2</vt:lpstr>
      <vt:lpstr>Travelling Salesman Problem (TSP) – Introduction </vt:lpstr>
      <vt:lpstr>Travelling Salesman Problem (TSP) – Introduction </vt:lpstr>
      <vt:lpstr>TSP using Branch and Bound</vt:lpstr>
      <vt:lpstr>TSP using Branch and Bound</vt:lpstr>
      <vt:lpstr>TSP using Branch and Bound</vt:lpstr>
      <vt:lpstr>TSP using Branch and Bound</vt:lpstr>
      <vt:lpstr>TSP using Branch and Bound</vt:lpstr>
      <vt:lpstr>TSP using Branch and Bound</vt:lpstr>
      <vt:lpstr>Difference between Branch and Bound and Backtracking</vt:lpstr>
      <vt:lpstr>Difference between Branch and Bound and Backtracking</vt:lpstr>
      <vt:lpstr>Mini Max principle </vt:lpstr>
      <vt:lpstr>Minimax – Example </vt:lpstr>
      <vt:lpstr>Minimax - Introduction </vt:lpstr>
      <vt:lpstr>Minimax Algorithm in Game Theory – Tic Tac Toe</vt:lpstr>
      <vt:lpstr>PowerPoint Presentation</vt:lpstr>
      <vt:lpstr>PowerPoint Presentation</vt:lpstr>
      <vt:lpstr>Introduction </vt:lpstr>
      <vt:lpstr>Naive String Matching Algorithm </vt:lpstr>
      <vt:lpstr>Naive String Matching - Example</vt:lpstr>
      <vt:lpstr>Naive String Matching - Algorithm</vt:lpstr>
      <vt:lpstr>Rabin-Karp Algorithm</vt:lpstr>
      <vt:lpstr>PowerPoint Presentation</vt:lpstr>
      <vt:lpstr>PowerPoint Presentation</vt:lpstr>
      <vt:lpstr>Rabin-Karp Algorithm</vt:lpstr>
      <vt:lpstr>Rabin-Karp-Matcher </vt:lpstr>
      <vt:lpstr>Finite Automata</vt:lpstr>
      <vt:lpstr>Introduction to Finite Automata</vt:lpstr>
      <vt:lpstr>Introduction to Finite Automata</vt:lpstr>
      <vt:lpstr>Suffix of String</vt:lpstr>
      <vt:lpstr>Compute Transition Function</vt:lpstr>
      <vt:lpstr>PowerPoint Presentation</vt:lpstr>
      <vt:lpstr>PowerPoint Presentation</vt:lpstr>
      <vt:lpstr>PowerPoint Presentation</vt:lpstr>
      <vt:lpstr>Finite Automata Matcher</vt:lpstr>
      <vt:lpstr>Finite Automata Matcher</vt:lpstr>
      <vt:lpstr>Finite Automata Matcher</vt:lpstr>
      <vt:lpstr>Suffix &amp; Prefix of a String </vt:lpstr>
      <vt:lpstr>Knuth-Morris-Pratt Algorithm</vt:lpstr>
      <vt:lpstr>Longest Common Prefix and Suffix</vt:lpstr>
      <vt:lpstr>Longest Common Prefix and Suffix</vt:lpstr>
      <vt:lpstr>Calculate Prefix Function - Example</vt:lpstr>
      <vt:lpstr>KMP- Compute Prefix Function</vt:lpstr>
      <vt:lpstr>KMP String Matching</vt:lpstr>
      <vt:lpstr>KMP String Matching</vt:lpstr>
      <vt:lpstr>KMP-MATCHER</vt:lpstr>
      <vt:lpstr>PowerPoint Presentation</vt:lpstr>
      <vt:lpstr>The class P and NP </vt:lpstr>
      <vt:lpstr>Time Complexity of an Algorithm </vt:lpstr>
      <vt:lpstr>PowerPoint Presentation</vt:lpstr>
      <vt:lpstr>PowerPoint Presentation</vt:lpstr>
      <vt:lpstr>PowerPoint Presentation</vt:lpstr>
      <vt:lpstr>Exponential Complexity </vt:lpstr>
      <vt:lpstr>The Class P</vt:lpstr>
      <vt:lpstr>The NP class</vt:lpstr>
      <vt:lpstr>P and NP Class Problems</vt:lpstr>
      <vt:lpstr>Classification of NP Problems </vt:lpstr>
      <vt:lpstr>P, NP Complete and NP Hard</vt:lpstr>
      <vt:lpstr>Polynomial Reduction</vt:lpstr>
      <vt:lpstr>Introduction </vt:lpstr>
      <vt:lpstr>Polynomial Reduction</vt:lpstr>
      <vt:lpstr>NP Hard Problems</vt:lpstr>
      <vt:lpstr>Hamiltonian Cycles</vt:lpstr>
      <vt:lpstr>Hamiltonian Cycles</vt:lpstr>
      <vt:lpstr>Hamiltonian Cycles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Rupesh</cp:lastModifiedBy>
  <cp:revision>414</cp:revision>
  <dcterms:created xsi:type="dcterms:W3CDTF">2020-05-01T05:09:15Z</dcterms:created>
  <dcterms:modified xsi:type="dcterms:W3CDTF">2023-02-14T04:40:50Z</dcterms:modified>
</cp:coreProperties>
</file>